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notesMasterIdLst>
    <p:notesMasterId r:id="rId21"/>
  </p:notesMasterIdLst>
  <p:handoutMasterIdLst>
    <p:handoutMasterId r:id="rId22"/>
  </p:handoutMasterIdLst>
  <p:sldIdLst>
    <p:sldId id="319" r:id="rId2"/>
    <p:sldId id="398" r:id="rId3"/>
    <p:sldId id="399" r:id="rId4"/>
    <p:sldId id="403" r:id="rId5"/>
    <p:sldId id="400" r:id="rId6"/>
    <p:sldId id="383" r:id="rId7"/>
    <p:sldId id="401" r:id="rId8"/>
    <p:sldId id="402" r:id="rId9"/>
    <p:sldId id="387" r:id="rId10"/>
    <p:sldId id="388" r:id="rId11"/>
    <p:sldId id="386" r:id="rId12"/>
    <p:sldId id="389" r:id="rId13"/>
    <p:sldId id="404" r:id="rId14"/>
    <p:sldId id="408" r:id="rId15"/>
    <p:sldId id="407" r:id="rId16"/>
    <p:sldId id="391" r:id="rId17"/>
    <p:sldId id="405" r:id="rId18"/>
    <p:sldId id="406" r:id="rId19"/>
    <p:sldId id="390" r:id="rId20"/>
  </p:sldIdLst>
  <p:sldSz cx="9144000" cy="6858000" type="screen4x3"/>
  <p:notesSz cx="10234613" cy="7099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CC"/>
    <a:srgbClr val="FFCCFF"/>
    <a:srgbClr val="FFCC99"/>
    <a:srgbClr val="FC4642"/>
    <a:srgbClr val="FD8E8B"/>
    <a:srgbClr val="D30803"/>
    <a:srgbClr val="97E5B5"/>
    <a:srgbClr val="65D991"/>
    <a:srgbClr val="2AA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64" autoAdjust="0"/>
    <p:restoredTop sz="67654" autoAdjust="0"/>
  </p:normalViewPr>
  <p:slideViewPr>
    <p:cSldViewPr>
      <p:cViewPr>
        <p:scale>
          <a:sx n="70" d="100"/>
          <a:sy n="70" d="100"/>
        </p:scale>
        <p:origin x="96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73FC65-5C99-46CE-AF66-5293567C801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12CCBD79-B626-4579-98CD-45525D8F3BBA}">
      <dgm:prSet phldrT="[Text]"/>
      <dgm:spPr/>
      <dgm:t>
        <a:bodyPr/>
        <a:lstStyle/>
        <a:p>
          <a:r>
            <a:rPr lang="id-ID"/>
            <a:t>Distribusi </a:t>
          </a:r>
          <a:r>
            <a:rPr lang="en-US"/>
            <a:t> Variabel </a:t>
          </a:r>
          <a:r>
            <a:rPr lang="id-ID"/>
            <a:t>Kontinu</a:t>
          </a:r>
        </a:p>
      </dgm:t>
    </dgm:pt>
    <dgm:pt modelId="{2E7EB2CF-5F8D-4361-B202-A179C857F4C6}" type="parTrans" cxnId="{0166431B-E1C7-4701-8161-5CB44C151247}">
      <dgm:prSet/>
      <dgm:spPr/>
      <dgm:t>
        <a:bodyPr/>
        <a:lstStyle/>
        <a:p>
          <a:endParaRPr lang="id-ID"/>
        </a:p>
      </dgm:t>
    </dgm:pt>
    <dgm:pt modelId="{90EE1ECD-DB09-446E-BBB1-8F6B51F91C2E}" type="sibTrans" cxnId="{0166431B-E1C7-4701-8161-5CB44C151247}">
      <dgm:prSet/>
      <dgm:spPr/>
      <dgm:t>
        <a:bodyPr/>
        <a:lstStyle/>
        <a:p>
          <a:endParaRPr lang="id-ID"/>
        </a:p>
      </dgm:t>
    </dgm:pt>
    <dgm:pt modelId="{BBBD1782-C455-483D-BFD8-74738AA2368B}">
      <dgm:prSet phldrT="[Text]"/>
      <dgm:spPr/>
      <dgm:t>
        <a:bodyPr/>
        <a:lstStyle/>
        <a:p>
          <a:r>
            <a:rPr lang="id-ID" dirty="0"/>
            <a:t>Normal</a:t>
          </a:r>
        </a:p>
      </dgm:t>
    </dgm:pt>
    <dgm:pt modelId="{25AC8CDB-753E-43E8-A359-6009AC7F77D8}" type="parTrans" cxnId="{3F7635F9-2777-4DDF-848F-DAE043D88B03}">
      <dgm:prSet/>
      <dgm:spPr/>
      <dgm:t>
        <a:bodyPr/>
        <a:lstStyle/>
        <a:p>
          <a:endParaRPr lang="id-ID"/>
        </a:p>
      </dgm:t>
    </dgm:pt>
    <dgm:pt modelId="{B67E2C96-6924-45E9-AA11-BE4DC31156C3}" type="sibTrans" cxnId="{3F7635F9-2777-4DDF-848F-DAE043D88B03}">
      <dgm:prSet/>
      <dgm:spPr/>
      <dgm:t>
        <a:bodyPr/>
        <a:lstStyle/>
        <a:p>
          <a:endParaRPr lang="id-ID"/>
        </a:p>
      </dgm:t>
    </dgm:pt>
    <dgm:pt modelId="{FC214AB8-96BD-44B4-B55C-8B465B1F89B0}">
      <dgm:prSet phldrT="[Text]"/>
      <dgm:spPr/>
      <dgm:t>
        <a:bodyPr/>
        <a:lstStyle/>
        <a:p>
          <a:r>
            <a:rPr lang="id-ID" dirty="0"/>
            <a:t>Weibull</a:t>
          </a:r>
        </a:p>
      </dgm:t>
    </dgm:pt>
    <dgm:pt modelId="{D2BC782B-12A0-44FA-8BBB-630692908E33}" type="parTrans" cxnId="{A982662C-173C-432B-A501-C63912D16546}">
      <dgm:prSet/>
      <dgm:spPr/>
      <dgm:t>
        <a:bodyPr/>
        <a:lstStyle/>
        <a:p>
          <a:endParaRPr lang="id-ID"/>
        </a:p>
      </dgm:t>
    </dgm:pt>
    <dgm:pt modelId="{BC81EAA8-169B-4862-A2AF-A34F7C6693A0}" type="sibTrans" cxnId="{A982662C-173C-432B-A501-C63912D16546}">
      <dgm:prSet/>
      <dgm:spPr/>
      <dgm:t>
        <a:bodyPr/>
        <a:lstStyle/>
        <a:p>
          <a:endParaRPr lang="id-ID"/>
        </a:p>
      </dgm:t>
    </dgm:pt>
    <dgm:pt modelId="{D1588084-0919-4DA9-8F55-1C61FAB7B15E}">
      <dgm:prSet phldrT="[Text]"/>
      <dgm:spPr/>
      <dgm:t>
        <a:bodyPr/>
        <a:lstStyle/>
        <a:p>
          <a:r>
            <a:rPr lang="id-ID" dirty="0"/>
            <a:t>Eksponensial</a:t>
          </a:r>
        </a:p>
      </dgm:t>
    </dgm:pt>
    <dgm:pt modelId="{1A9C1A38-857F-4C27-A6D7-E83C4F0CD651}" type="parTrans" cxnId="{8CF0F4D5-2EF2-4DF8-8E10-D801BE2ED023}">
      <dgm:prSet/>
      <dgm:spPr/>
      <dgm:t>
        <a:bodyPr/>
        <a:lstStyle/>
        <a:p>
          <a:endParaRPr lang="id-ID"/>
        </a:p>
      </dgm:t>
    </dgm:pt>
    <dgm:pt modelId="{E43754A2-5267-4859-BE4C-9EEEB14B7393}" type="sibTrans" cxnId="{8CF0F4D5-2EF2-4DF8-8E10-D801BE2ED023}">
      <dgm:prSet/>
      <dgm:spPr/>
      <dgm:t>
        <a:bodyPr/>
        <a:lstStyle/>
        <a:p>
          <a:endParaRPr lang="id-ID"/>
        </a:p>
      </dgm:t>
    </dgm:pt>
    <dgm:pt modelId="{9BDA8C5E-7D87-4F29-8193-A34F3DFA2750}">
      <dgm:prSet phldrT="[Text]"/>
      <dgm:spPr/>
      <dgm:t>
        <a:bodyPr/>
        <a:lstStyle/>
        <a:p>
          <a:r>
            <a:rPr lang="id-ID" dirty="0"/>
            <a:t>Uniform</a:t>
          </a:r>
        </a:p>
      </dgm:t>
    </dgm:pt>
    <dgm:pt modelId="{561183EA-F887-45F0-BED1-B73A3C31B7AD}" type="parTrans" cxnId="{C4336226-3F27-43E4-951D-5BD33AA3B2D8}">
      <dgm:prSet/>
      <dgm:spPr/>
      <dgm:t>
        <a:bodyPr/>
        <a:lstStyle/>
        <a:p>
          <a:endParaRPr lang="id-ID"/>
        </a:p>
      </dgm:t>
    </dgm:pt>
    <dgm:pt modelId="{07950B03-4158-48EE-AA2C-BBA2EB239374}" type="sibTrans" cxnId="{C4336226-3F27-43E4-951D-5BD33AA3B2D8}">
      <dgm:prSet/>
      <dgm:spPr/>
      <dgm:t>
        <a:bodyPr/>
        <a:lstStyle/>
        <a:p>
          <a:endParaRPr lang="id-ID"/>
        </a:p>
      </dgm:t>
    </dgm:pt>
    <dgm:pt modelId="{99CD73CF-5DD2-4960-8AFB-FE686AA201A9}">
      <dgm:prSet phldrT="[Text]"/>
      <dgm:spPr/>
      <dgm:t>
        <a:bodyPr/>
        <a:lstStyle/>
        <a:p>
          <a:r>
            <a:rPr lang="id-ID" dirty="0"/>
            <a:t>lainnya</a:t>
          </a:r>
        </a:p>
      </dgm:t>
    </dgm:pt>
    <dgm:pt modelId="{BC7D4DE3-D945-4261-9DC6-B3C8F52CD8D3}" type="parTrans" cxnId="{70ACB4DC-965B-453F-8001-CF99F7B79FB7}">
      <dgm:prSet/>
      <dgm:spPr/>
      <dgm:t>
        <a:bodyPr/>
        <a:lstStyle/>
        <a:p>
          <a:endParaRPr lang="id-ID"/>
        </a:p>
      </dgm:t>
    </dgm:pt>
    <dgm:pt modelId="{1916525F-FB3D-4B3B-AECF-C9E41DAF0C5A}" type="sibTrans" cxnId="{70ACB4DC-965B-453F-8001-CF99F7B79FB7}">
      <dgm:prSet/>
      <dgm:spPr/>
      <dgm:t>
        <a:bodyPr/>
        <a:lstStyle/>
        <a:p>
          <a:endParaRPr lang="id-ID"/>
        </a:p>
      </dgm:t>
    </dgm:pt>
    <dgm:pt modelId="{9A2FD9BF-C927-4545-A0A3-3EDAB0C5EC80}">
      <dgm:prSet phldrT="[Text]"/>
      <dgm:spPr/>
      <dgm:t>
        <a:bodyPr/>
        <a:lstStyle/>
        <a:p>
          <a:r>
            <a:rPr lang="id-ID"/>
            <a:t>Distribusi </a:t>
          </a:r>
          <a:r>
            <a:rPr lang="en-US"/>
            <a:t>Variable </a:t>
          </a:r>
          <a:r>
            <a:rPr lang="id-ID"/>
            <a:t>Diskrit</a:t>
          </a:r>
        </a:p>
      </dgm:t>
    </dgm:pt>
    <dgm:pt modelId="{8BB9BD68-5074-4FC4-A903-388C66F54CB3}" type="sibTrans" cxnId="{315D48B1-5323-4645-A3A1-628346AE9FC4}">
      <dgm:prSet/>
      <dgm:spPr/>
      <dgm:t>
        <a:bodyPr/>
        <a:lstStyle/>
        <a:p>
          <a:endParaRPr lang="id-ID"/>
        </a:p>
      </dgm:t>
    </dgm:pt>
    <dgm:pt modelId="{ACBD77FD-C8A4-4B3B-83B0-8E3B4506515D}" type="parTrans" cxnId="{315D48B1-5323-4645-A3A1-628346AE9FC4}">
      <dgm:prSet/>
      <dgm:spPr/>
      <dgm:t>
        <a:bodyPr/>
        <a:lstStyle/>
        <a:p>
          <a:endParaRPr lang="id-ID"/>
        </a:p>
      </dgm:t>
    </dgm:pt>
    <dgm:pt modelId="{7D14D25C-D95E-4C3D-9E53-91578837512D}">
      <dgm:prSet phldrT="[Text]"/>
      <dgm:spPr/>
      <dgm:t>
        <a:bodyPr/>
        <a:lstStyle/>
        <a:p>
          <a:r>
            <a:rPr lang="id-ID" dirty="0"/>
            <a:t>Binomial</a:t>
          </a:r>
        </a:p>
      </dgm:t>
    </dgm:pt>
    <dgm:pt modelId="{38B963A8-744A-4862-B706-91FF8864F34A}" type="sibTrans" cxnId="{9386DBEA-394C-4964-8979-24B4EEE3C72B}">
      <dgm:prSet/>
      <dgm:spPr/>
      <dgm:t>
        <a:bodyPr/>
        <a:lstStyle/>
        <a:p>
          <a:endParaRPr lang="id-ID"/>
        </a:p>
      </dgm:t>
    </dgm:pt>
    <dgm:pt modelId="{167CFFDF-882B-4EBC-9E59-232E46D91E11}" type="parTrans" cxnId="{9386DBEA-394C-4964-8979-24B4EEE3C72B}">
      <dgm:prSet/>
      <dgm:spPr/>
      <dgm:t>
        <a:bodyPr/>
        <a:lstStyle/>
        <a:p>
          <a:endParaRPr lang="id-ID"/>
        </a:p>
      </dgm:t>
    </dgm:pt>
    <dgm:pt modelId="{D3E00864-CAFB-43E4-8DD7-10FB10331374}">
      <dgm:prSet phldrT="[Text]"/>
      <dgm:spPr/>
      <dgm:t>
        <a:bodyPr/>
        <a:lstStyle/>
        <a:p>
          <a:r>
            <a:rPr lang="id-ID" dirty="0"/>
            <a:t>Poisson</a:t>
          </a:r>
        </a:p>
      </dgm:t>
    </dgm:pt>
    <dgm:pt modelId="{E3AAB4BD-FD55-4482-9B09-93088C897A29}" type="sibTrans" cxnId="{4DD93E04-D244-4F04-9529-598498409294}">
      <dgm:prSet/>
      <dgm:spPr/>
      <dgm:t>
        <a:bodyPr/>
        <a:lstStyle/>
        <a:p>
          <a:endParaRPr lang="id-ID"/>
        </a:p>
      </dgm:t>
    </dgm:pt>
    <dgm:pt modelId="{126522D3-2247-4E79-BDD5-8C69726CE62C}" type="parTrans" cxnId="{4DD93E04-D244-4F04-9529-598498409294}">
      <dgm:prSet/>
      <dgm:spPr/>
      <dgm:t>
        <a:bodyPr/>
        <a:lstStyle/>
        <a:p>
          <a:endParaRPr lang="id-ID"/>
        </a:p>
      </dgm:t>
    </dgm:pt>
    <dgm:pt modelId="{EA8D89BF-D437-4B3A-A034-77750C2EB5EA}">
      <dgm:prSet phldrT="[Text]"/>
      <dgm:spPr/>
      <dgm:t>
        <a:bodyPr/>
        <a:lstStyle/>
        <a:p>
          <a:r>
            <a:rPr lang="id-ID" dirty="0"/>
            <a:t>Geometric</a:t>
          </a:r>
        </a:p>
      </dgm:t>
    </dgm:pt>
    <dgm:pt modelId="{E3A18166-6C54-4729-B4AE-0772F3230D1B}" type="sibTrans" cxnId="{380D156E-F11D-48EA-BE9E-CB960E5838B4}">
      <dgm:prSet/>
      <dgm:spPr/>
      <dgm:t>
        <a:bodyPr/>
        <a:lstStyle/>
        <a:p>
          <a:endParaRPr lang="id-ID"/>
        </a:p>
      </dgm:t>
    </dgm:pt>
    <dgm:pt modelId="{C9148F9D-20FA-487E-BA87-6A5D5EFFBB90}" type="parTrans" cxnId="{380D156E-F11D-48EA-BE9E-CB960E5838B4}">
      <dgm:prSet/>
      <dgm:spPr/>
      <dgm:t>
        <a:bodyPr/>
        <a:lstStyle/>
        <a:p>
          <a:endParaRPr lang="id-ID"/>
        </a:p>
      </dgm:t>
    </dgm:pt>
    <dgm:pt modelId="{71987639-FD95-43B1-999F-5F851DE0F22A}">
      <dgm:prSet phldrT="[Text]"/>
      <dgm:spPr/>
      <dgm:t>
        <a:bodyPr/>
        <a:lstStyle/>
        <a:p>
          <a:r>
            <a:rPr lang="id-ID" dirty="0"/>
            <a:t>Uniform Diskrit</a:t>
          </a:r>
        </a:p>
      </dgm:t>
    </dgm:pt>
    <dgm:pt modelId="{815BBD7C-7800-4EDE-B9FC-139FD1219838}" type="sibTrans" cxnId="{BC657742-41A8-44CF-902C-D3EBB0ACB638}">
      <dgm:prSet/>
      <dgm:spPr/>
      <dgm:t>
        <a:bodyPr/>
        <a:lstStyle/>
        <a:p>
          <a:endParaRPr lang="id-ID"/>
        </a:p>
      </dgm:t>
    </dgm:pt>
    <dgm:pt modelId="{7F8E8A6B-1621-486D-B371-0295C36A29A2}" type="parTrans" cxnId="{BC657742-41A8-44CF-902C-D3EBB0ACB638}">
      <dgm:prSet/>
      <dgm:spPr/>
      <dgm:t>
        <a:bodyPr/>
        <a:lstStyle/>
        <a:p>
          <a:endParaRPr lang="id-ID"/>
        </a:p>
      </dgm:t>
    </dgm:pt>
    <dgm:pt modelId="{B50A28FD-172E-421A-985C-215861265EB7}">
      <dgm:prSet phldrT="[Text]"/>
      <dgm:spPr/>
      <dgm:t>
        <a:bodyPr/>
        <a:lstStyle/>
        <a:p>
          <a:r>
            <a:rPr lang="id-ID" dirty="0"/>
            <a:t>lainnya</a:t>
          </a:r>
        </a:p>
      </dgm:t>
    </dgm:pt>
    <dgm:pt modelId="{253D8E75-04AC-4086-B2CB-E0B56DCCF669}" type="sibTrans" cxnId="{4B3EDE4D-D8D0-4C49-9977-5E023BEBA9A0}">
      <dgm:prSet/>
      <dgm:spPr/>
      <dgm:t>
        <a:bodyPr/>
        <a:lstStyle/>
        <a:p>
          <a:endParaRPr lang="id-ID"/>
        </a:p>
      </dgm:t>
    </dgm:pt>
    <dgm:pt modelId="{2180A91B-04DA-4C13-9044-FA9ADA0E5EE4}" type="parTrans" cxnId="{4B3EDE4D-D8D0-4C49-9977-5E023BEBA9A0}">
      <dgm:prSet/>
      <dgm:spPr/>
      <dgm:t>
        <a:bodyPr/>
        <a:lstStyle/>
        <a:p>
          <a:endParaRPr lang="id-ID"/>
        </a:p>
      </dgm:t>
    </dgm:pt>
    <dgm:pt modelId="{368136C4-5196-43E4-84C4-BFB1C9418355}" type="pres">
      <dgm:prSet presAssocID="{3073FC65-5C99-46CE-AF66-5293567C8012}" presName="linear" presStyleCnt="0">
        <dgm:presLayoutVars>
          <dgm:animLvl val="lvl"/>
          <dgm:resizeHandles val="exact"/>
        </dgm:presLayoutVars>
      </dgm:prSet>
      <dgm:spPr/>
    </dgm:pt>
    <dgm:pt modelId="{72FC2560-F05B-4E5D-BA9D-ED3C6D2E5B41}" type="pres">
      <dgm:prSet presAssocID="{9A2FD9BF-C927-4545-A0A3-3EDAB0C5EC8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91F383A-676E-4DAD-AC4A-AC2744BB6B87}" type="pres">
      <dgm:prSet presAssocID="{9A2FD9BF-C927-4545-A0A3-3EDAB0C5EC80}" presName="childText" presStyleLbl="revTx" presStyleIdx="0" presStyleCnt="2">
        <dgm:presLayoutVars>
          <dgm:bulletEnabled val="1"/>
        </dgm:presLayoutVars>
      </dgm:prSet>
      <dgm:spPr/>
    </dgm:pt>
    <dgm:pt modelId="{0408B49A-773C-4CB2-AB69-59CB42B077BA}" type="pres">
      <dgm:prSet presAssocID="{12CCBD79-B626-4579-98CD-45525D8F3BB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E0C5EF1-BD6C-4D60-8182-5B1829FF26B3}" type="pres">
      <dgm:prSet presAssocID="{12CCBD79-B626-4579-98CD-45525D8F3BB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DD93E04-D244-4F04-9529-598498409294}" srcId="{9A2FD9BF-C927-4545-A0A3-3EDAB0C5EC80}" destId="{D3E00864-CAFB-43E4-8DD7-10FB10331374}" srcOrd="1" destOrd="0" parTransId="{126522D3-2247-4E79-BDD5-8C69726CE62C}" sibTransId="{E3AAB4BD-FD55-4482-9B09-93088C897A29}"/>
    <dgm:cxn modelId="{DB587C17-979E-4716-A0FB-1191389B477E}" type="presOf" srcId="{D1588084-0919-4DA9-8F55-1C61FAB7B15E}" destId="{AE0C5EF1-BD6C-4D60-8182-5B1829FF26B3}" srcOrd="0" destOrd="2" presId="urn:microsoft.com/office/officeart/2005/8/layout/vList2"/>
    <dgm:cxn modelId="{0166431B-E1C7-4701-8161-5CB44C151247}" srcId="{3073FC65-5C99-46CE-AF66-5293567C8012}" destId="{12CCBD79-B626-4579-98CD-45525D8F3BBA}" srcOrd="1" destOrd="0" parTransId="{2E7EB2CF-5F8D-4361-B202-A179C857F4C6}" sibTransId="{90EE1ECD-DB09-446E-BBB1-8F6B51F91C2E}"/>
    <dgm:cxn modelId="{C4336226-3F27-43E4-951D-5BD33AA3B2D8}" srcId="{12CCBD79-B626-4579-98CD-45525D8F3BBA}" destId="{9BDA8C5E-7D87-4F29-8193-A34F3DFA2750}" srcOrd="3" destOrd="0" parTransId="{561183EA-F887-45F0-BED1-B73A3C31B7AD}" sibTransId="{07950B03-4158-48EE-AA2C-BBA2EB239374}"/>
    <dgm:cxn modelId="{C513F72B-45F5-4DD9-88E2-1AFD8D9CA7EB}" type="presOf" srcId="{71987639-FD95-43B1-999F-5F851DE0F22A}" destId="{291F383A-676E-4DAD-AC4A-AC2744BB6B87}" srcOrd="0" destOrd="3" presId="urn:microsoft.com/office/officeart/2005/8/layout/vList2"/>
    <dgm:cxn modelId="{A982662C-173C-432B-A501-C63912D16546}" srcId="{12CCBD79-B626-4579-98CD-45525D8F3BBA}" destId="{FC214AB8-96BD-44B4-B55C-8B465B1F89B0}" srcOrd="1" destOrd="0" parTransId="{D2BC782B-12A0-44FA-8BBB-630692908E33}" sibTransId="{BC81EAA8-169B-4862-A2AF-A34F7C6693A0}"/>
    <dgm:cxn modelId="{A3E5C460-8BA0-4EA8-9064-8E35B6D33737}" type="presOf" srcId="{B50A28FD-172E-421A-985C-215861265EB7}" destId="{291F383A-676E-4DAD-AC4A-AC2744BB6B87}" srcOrd="0" destOrd="4" presId="urn:microsoft.com/office/officeart/2005/8/layout/vList2"/>
    <dgm:cxn modelId="{BC657742-41A8-44CF-902C-D3EBB0ACB638}" srcId="{9A2FD9BF-C927-4545-A0A3-3EDAB0C5EC80}" destId="{71987639-FD95-43B1-999F-5F851DE0F22A}" srcOrd="3" destOrd="0" parTransId="{7F8E8A6B-1621-486D-B371-0295C36A29A2}" sibTransId="{815BBD7C-7800-4EDE-B9FC-139FD1219838}"/>
    <dgm:cxn modelId="{4B3EDE4D-D8D0-4C49-9977-5E023BEBA9A0}" srcId="{9A2FD9BF-C927-4545-A0A3-3EDAB0C5EC80}" destId="{B50A28FD-172E-421A-985C-215861265EB7}" srcOrd="4" destOrd="0" parTransId="{2180A91B-04DA-4C13-9044-FA9ADA0E5EE4}" sibTransId="{253D8E75-04AC-4086-B2CB-E0B56DCCF669}"/>
    <dgm:cxn modelId="{380D156E-F11D-48EA-BE9E-CB960E5838B4}" srcId="{9A2FD9BF-C927-4545-A0A3-3EDAB0C5EC80}" destId="{EA8D89BF-D437-4B3A-A034-77750C2EB5EA}" srcOrd="2" destOrd="0" parTransId="{C9148F9D-20FA-487E-BA87-6A5D5EFFBB90}" sibTransId="{E3A18166-6C54-4729-B4AE-0772F3230D1B}"/>
    <dgm:cxn modelId="{6E5E697D-F68B-43E5-8AD3-951854A97F57}" type="presOf" srcId="{FC214AB8-96BD-44B4-B55C-8B465B1F89B0}" destId="{AE0C5EF1-BD6C-4D60-8182-5B1829FF26B3}" srcOrd="0" destOrd="1" presId="urn:microsoft.com/office/officeart/2005/8/layout/vList2"/>
    <dgm:cxn modelId="{2AA50084-81BA-4B10-96B1-F176738E185E}" type="presOf" srcId="{EA8D89BF-D437-4B3A-A034-77750C2EB5EA}" destId="{291F383A-676E-4DAD-AC4A-AC2744BB6B87}" srcOrd="0" destOrd="2" presId="urn:microsoft.com/office/officeart/2005/8/layout/vList2"/>
    <dgm:cxn modelId="{4A09FC8D-BEAB-48AF-89E1-8F89D1014C5A}" type="presOf" srcId="{3073FC65-5C99-46CE-AF66-5293567C8012}" destId="{368136C4-5196-43E4-84C4-BFB1C9418355}" srcOrd="0" destOrd="0" presId="urn:microsoft.com/office/officeart/2005/8/layout/vList2"/>
    <dgm:cxn modelId="{2F8F4098-56AC-4394-A45D-FE56C2C28094}" type="presOf" srcId="{99CD73CF-5DD2-4960-8AFB-FE686AA201A9}" destId="{AE0C5EF1-BD6C-4D60-8182-5B1829FF26B3}" srcOrd="0" destOrd="4" presId="urn:microsoft.com/office/officeart/2005/8/layout/vList2"/>
    <dgm:cxn modelId="{27B1619B-E7E1-46F9-976C-F1EFAC56CCE4}" type="presOf" srcId="{12CCBD79-B626-4579-98CD-45525D8F3BBA}" destId="{0408B49A-773C-4CB2-AB69-59CB42B077BA}" srcOrd="0" destOrd="0" presId="urn:microsoft.com/office/officeart/2005/8/layout/vList2"/>
    <dgm:cxn modelId="{315D48B1-5323-4645-A3A1-628346AE9FC4}" srcId="{3073FC65-5C99-46CE-AF66-5293567C8012}" destId="{9A2FD9BF-C927-4545-A0A3-3EDAB0C5EC80}" srcOrd="0" destOrd="0" parTransId="{ACBD77FD-C8A4-4B3B-83B0-8E3B4506515D}" sibTransId="{8BB9BD68-5074-4FC4-A903-388C66F54CB3}"/>
    <dgm:cxn modelId="{77D515C5-544B-44CA-B904-201AA715669A}" type="presOf" srcId="{BBBD1782-C455-483D-BFD8-74738AA2368B}" destId="{AE0C5EF1-BD6C-4D60-8182-5B1829FF26B3}" srcOrd="0" destOrd="0" presId="urn:microsoft.com/office/officeart/2005/8/layout/vList2"/>
    <dgm:cxn modelId="{841380CB-A3F3-4991-8193-5AE00B41F9BD}" type="presOf" srcId="{7D14D25C-D95E-4C3D-9E53-91578837512D}" destId="{291F383A-676E-4DAD-AC4A-AC2744BB6B87}" srcOrd="0" destOrd="0" presId="urn:microsoft.com/office/officeart/2005/8/layout/vList2"/>
    <dgm:cxn modelId="{8CF0F4D5-2EF2-4DF8-8E10-D801BE2ED023}" srcId="{12CCBD79-B626-4579-98CD-45525D8F3BBA}" destId="{D1588084-0919-4DA9-8F55-1C61FAB7B15E}" srcOrd="2" destOrd="0" parTransId="{1A9C1A38-857F-4C27-A6D7-E83C4F0CD651}" sibTransId="{E43754A2-5267-4859-BE4C-9EEEB14B7393}"/>
    <dgm:cxn modelId="{70ACB4DC-965B-453F-8001-CF99F7B79FB7}" srcId="{12CCBD79-B626-4579-98CD-45525D8F3BBA}" destId="{99CD73CF-5DD2-4960-8AFB-FE686AA201A9}" srcOrd="4" destOrd="0" parTransId="{BC7D4DE3-D945-4261-9DC6-B3C8F52CD8D3}" sibTransId="{1916525F-FB3D-4B3B-AECF-C9E41DAF0C5A}"/>
    <dgm:cxn modelId="{A91893DF-D36A-49FC-8218-EF4084E06598}" type="presOf" srcId="{9BDA8C5E-7D87-4F29-8193-A34F3DFA2750}" destId="{AE0C5EF1-BD6C-4D60-8182-5B1829FF26B3}" srcOrd="0" destOrd="3" presId="urn:microsoft.com/office/officeart/2005/8/layout/vList2"/>
    <dgm:cxn modelId="{2C3519E5-263A-422E-A741-00A34B3314A9}" type="presOf" srcId="{9A2FD9BF-C927-4545-A0A3-3EDAB0C5EC80}" destId="{72FC2560-F05B-4E5D-BA9D-ED3C6D2E5B41}" srcOrd="0" destOrd="0" presId="urn:microsoft.com/office/officeart/2005/8/layout/vList2"/>
    <dgm:cxn modelId="{549C7FE5-27EC-40C8-A12F-648A388CFD52}" type="presOf" srcId="{D3E00864-CAFB-43E4-8DD7-10FB10331374}" destId="{291F383A-676E-4DAD-AC4A-AC2744BB6B87}" srcOrd="0" destOrd="1" presId="urn:microsoft.com/office/officeart/2005/8/layout/vList2"/>
    <dgm:cxn modelId="{9386DBEA-394C-4964-8979-24B4EEE3C72B}" srcId="{9A2FD9BF-C927-4545-A0A3-3EDAB0C5EC80}" destId="{7D14D25C-D95E-4C3D-9E53-91578837512D}" srcOrd="0" destOrd="0" parTransId="{167CFFDF-882B-4EBC-9E59-232E46D91E11}" sibTransId="{38B963A8-744A-4862-B706-91FF8864F34A}"/>
    <dgm:cxn modelId="{3F7635F9-2777-4DDF-848F-DAE043D88B03}" srcId="{12CCBD79-B626-4579-98CD-45525D8F3BBA}" destId="{BBBD1782-C455-483D-BFD8-74738AA2368B}" srcOrd="0" destOrd="0" parTransId="{25AC8CDB-753E-43E8-A359-6009AC7F77D8}" sibTransId="{B67E2C96-6924-45E9-AA11-BE4DC31156C3}"/>
    <dgm:cxn modelId="{19017D74-385A-44C8-803A-30BB3847B584}" type="presParOf" srcId="{368136C4-5196-43E4-84C4-BFB1C9418355}" destId="{72FC2560-F05B-4E5D-BA9D-ED3C6D2E5B41}" srcOrd="0" destOrd="0" presId="urn:microsoft.com/office/officeart/2005/8/layout/vList2"/>
    <dgm:cxn modelId="{4AE1EC33-79B6-4E77-BB74-19865EFC4864}" type="presParOf" srcId="{368136C4-5196-43E4-84C4-BFB1C9418355}" destId="{291F383A-676E-4DAD-AC4A-AC2744BB6B87}" srcOrd="1" destOrd="0" presId="urn:microsoft.com/office/officeart/2005/8/layout/vList2"/>
    <dgm:cxn modelId="{609EBB8F-F9CC-4732-9BE4-DE6926E1DD76}" type="presParOf" srcId="{368136C4-5196-43E4-84C4-BFB1C9418355}" destId="{0408B49A-773C-4CB2-AB69-59CB42B077BA}" srcOrd="2" destOrd="0" presId="urn:microsoft.com/office/officeart/2005/8/layout/vList2"/>
    <dgm:cxn modelId="{E594CB2C-1362-4EBD-BF2D-99839745D5B4}" type="presParOf" srcId="{368136C4-5196-43E4-84C4-BFB1C9418355}" destId="{AE0C5EF1-BD6C-4D60-8182-5B1829FF26B3}" srcOrd="3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FC2560-F05B-4E5D-BA9D-ED3C6D2E5B41}">
      <dsp:nvSpPr>
        <dsp:cNvPr id="0" name=""/>
        <dsp:cNvSpPr/>
      </dsp:nvSpPr>
      <dsp:spPr>
        <a:xfrm>
          <a:off x="0" y="18863"/>
          <a:ext cx="4838958" cy="57563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/>
            <a:t>Distribusi </a:t>
          </a:r>
          <a:r>
            <a:rPr lang="en-US" sz="2400" kern="1200"/>
            <a:t>Variable </a:t>
          </a:r>
          <a:r>
            <a:rPr lang="id-ID" sz="2400" kern="1200"/>
            <a:t>Diskrit</a:t>
          </a:r>
        </a:p>
      </dsp:txBody>
      <dsp:txXfrm>
        <a:off x="28100" y="46963"/>
        <a:ext cx="4782758" cy="519439"/>
      </dsp:txXfrm>
    </dsp:sp>
    <dsp:sp modelId="{291F383A-676E-4DAD-AC4A-AC2744BB6B87}">
      <dsp:nvSpPr>
        <dsp:cNvPr id="0" name=""/>
        <dsp:cNvSpPr/>
      </dsp:nvSpPr>
      <dsp:spPr>
        <a:xfrm>
          <a:off x="0" y="594503"/>
          <a:ext cx="4838958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637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d-ID" sz="1900" kern="1200" dirty="0"/>
            <a:t>Binomial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d-ID" sz="1900" kern="1200" dirty="0"/>
            <a:t>Poisson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d-ID" sz="1900" kern="1200" dirty="0"/>
            <a:t>Geometric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d-ID" sz="1900" kern="1200" dirty="0"/>
            <a:t>Uniform Diskrit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d-ID" sz="1900" kern="1200" dirty="0"/>
            <a:t>lainnya</a:t>
          </a:r>
        </a:p>
      </dsp:txBody>
      <dsp:txXfrm>
        <a:off x="0" y="594503"/>
        <a:ext cx="4838958" cy="1639440"/>
      </dsp:txXfrm>
    </dsp:sp>
    <dsp:sp modelId="{0408B49A-773C-4CB2-AB69-59CB42B077BA}">
      <dsp:nvSpPr>
        <dsp:cNvPr id="0" name=""/>
        <dsp:cNvSpPr/>
      </dsp:nvSpPr>
      <dsp:spPr>
        <a:xfrm>
          <a:off x="0" y="2233943"/>
          <a:ext cx="4838958" cy="575639"/>
        </a:xfrm>
        <a:prstGeom prst="roundRect">
          <a:avLst/>
        </a:prstGeom>
        <a:solidFill>
          <a:schemeClr val="accent2">
            <a:hueOff val="-1785620"/>
            <a:satOff val="35136"/>
            <a:lumOff val="627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/>
            <a:t>Distribusi </a:t>
          </a:r>
          <a:r>
            <a:rPr lang="en-US" sz="2400" kern="1200"/>
            <a:t> Variabel </a:t>
          </a:r>
          <a:r>
            <a:rPr lang="id-ID" sz="2400" kern="1200"/>
            <a:t>Kontinu</a:t>
          </a:r>
        </a:p>
      </dsp:txBody>
      <dsp:txXfrm>
        <a:off x="28100" y="2262043"/>
        <a:ext cx="4782758" cy="519439"/>
      </dsp:txXfrm>
    </dsp:sp>
    <dsp:sp modelId="{AE0C5EF1-BD6C-4D60-8182-5B1829FF26B3}">
      <dsp:nvSpPr>
        <dsp:cNvPr id="0" name=""/>
        <dsp:cNvSpPr/>
      </dsp:nvSpPr>
      <dsp:spPr>
        <a:xfrm>
          <a:off x="0" y="2809583"/>
          <a:ext cx="4838958" cy="1639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637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d-ID" sz="1900" kern="1200" dirty="0"/>
            <a:t>Normal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d-ID" sz="1900" kern="1200" dirty="0"/>
            <a:t>Weibull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d-ID" sz="1900" kern="1200" dirty="0"/>
            <a:t>Eksponensial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d-ID" sz="1900" kern="1200" dirty="0"/>
            <a:t>Uniform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d-ID" sz="1900" kern="1200" dirty="0"/>
            <a:t>lainnya</a:t>
          </a:r>
        </a:p>
      </dsp:txBody>
      <dsp:txXfrm>
        <a:off x="0" y="2809583"/>
        <a:ext cx="4838958" cy="1639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435338" cy="354349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583" y="1"/>
            <a:ext cx="4435338" cy="354349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 smtClean="0"/>
            </a:lvl1pPr>
          </a:lstStyle>
          <a:p>
            <a:pPr>
              <a:defRPr/>
            </a:pPr>
            <a:fld id="{B6834A4E-A6FE-45AB-8290-1E26D294CAB9}" type="datetimeFigureOut">
              <a:rPr lang="en-US"/>
              <a:pPr>
                <a:defRPr/>
              </a:pPr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3412"/>
            <a:ext cx="4435338" cy="354349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583" y="6743412"/>
            <a:ext cx="4435338" cy="354349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972C75E-682C-47E6-96FD-7D6C6113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54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272" cy="354965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709" y="0"/>
            <a:ext cx="4435270" cy="354965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/>
            </a:lvl1pPr>
          </a:lstStyle>
          <a:p>
            <a:fld id="{93FA466D-4A77-4754-BC3C-B4B6C89F71DC}" type="datetimeFigureOut">
              <a:rPr lang="id-ID" smtClean="0"/>
              <a:pPr/>
              <a:t>04/04/2019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1813"/>
            <a:ext cx="3548063" cy="2662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20" tIns="47160" rIns="94320" bIns="4716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4279" y="3372168"/>
            <a:ext cx="8187690" cy="3194685"/>
          </a:xfrm>
          <a:prstGeom prst="rect">
            <a:avLst/>
          </a:prstGeom>
        </p:spPr>
        <p:txBody>
          <a:bodyPr vert="horz" lIns="94320" tIns="47160" rIns="94320" bIns="4716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2692"/>
            <a:ext cx="4435272" cy="354965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709" y="6742692"/>
            <a:ext cx="4435270" cy="354965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/>
            </a:lvl1pPr>
          </a:lstStyle>
          <a:p>
            <a:fld id="{D7AC6A81-63A6-4C84-AD3D-8609125CF6FF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9570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C6A81-63A6-4C84-AD3D-8609125CF6FF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8535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Errors of variouse type, e.g. In the impact point of a bomb; quantities</a:t>
            </a:r>
            <a:r>
              <a:rPr lang="id-ID" baseline="0" dirty="0"/>
              <a:t> that are the sum of a large number of other quantities (by value of central limit theorem)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C6A81-63A6-4C84-AD3D-8609125CF6FF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7425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3204">
              <a:defRPr/>
            </a:pPr>
            <a:r>
              <a:rPr lang="id-ID" dirty="0"/>
              <a:t>Interarrival times of “customers” to a su\ystem that occur at a constan rate, tome to failure of piece of equipment.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C6A81-63A6-4C84-AD3D-8609125CF6FF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6728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Used as a “first” model</a:t>
            </a:r>
            <a:r>
              <a:rPr lang="id-ID" baseline="0" dirty="0"/>
              <a:t> for a quality that is felt to be randomlt varying between a and b but about which little else is known. The U(0,1) distribution is essential in generating random values from all other distribution.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C6A81-63A6-4C84-AD3D-8609125CF6FF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21429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Random occurrence</a:t>
            </a:r>
            <a:r>
              <a:rPr lang="id-ID" baseline="0" dirty="0"/>
              <a:t> with several possible outcomes, each of wich is equally likely; used as a “first” model for a quantity that is varying among the integers i throught j but about which little else is known.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C6A81-63A6-4C84-AD3D-8609125CF6FF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7088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Number of successes in t independent Bernouilli thats with probability p of successes on each trial; number of “defective” items in a batch of size r, number of</a:t>
            </a:r>
            <a:r>
              <a:rPr lang="id-ID" baseline="0" dirty="0"/>
              <a:t> items ini a batch of size r, number of item in a batch (e.g a group of people) of random size, number of items demanded from an inventory.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C6A81-63A6-4C84-AD3D-8609125CF6FF}" type="slidenum">
              <a:rPr lang="id-ID" smtClean="0"/>
              <a:pPr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7000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/>
              <a:t>Number of events that occur in an interval</a:t>
            </a:r>
            <a:r>
              <a:rPr lang="id-ID" baseline="0"/>
              <a:t> of time when the events are occuring at a constant rate; number of items in a batch of random size, number of items denanded from an inventory.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C6A81-63A6-4C84-AD3D-8609125CF6FF}" type="slidenum">
              <a:rPr lang="id-ID" smtClean="0"/>
              <a:pPr/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5799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accent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122B76A-3CBB-4EFB-B863-9786997C90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6879131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CCB1C-CBAB-4A62-B426-9DDE18680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24929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FBF85-72EB-44C7-AD52-A69A52B806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90087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6726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lang="en-US" sz="6000" b="1" kern="1200" cap="all" baseline="0" dirty="0">
                <a:ln w="15875"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dist="38100" dir="2700000" algn="tl" rotWithShape="0">
                    <a:schemeClr val="accent1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9239B-B4BB-47EB-88BE-B0CD42E598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27130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538C8-B42E-4062-A593-9AF39D3B24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11263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20AA2-748E-4C8A-B419-6258A8703B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82361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93A02-85BF-4E32-8876-897AEB1FA0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59796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9C1A09-16EF-4573-8AAE-FA3DBED96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80843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A01BB-C8B9-4AF5-B7D0-829B0F9BB9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96639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D99A9-CAD6-4347-AF36-BB9F68DC40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73571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A193C52-4C63-4531-807A-E8AC8D047A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68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</p:sldLayoutIdLst>
  <p:transition spd="slow">
    <p:wheel spokes="1"/>
  </p:transition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jpe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7.jpe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10" Type="http://schemas.openxmlformats.org/officeDocument/2006/relationships/image" Target="../media/image4.wmf"/><Relationship Id="rId4" Type="http://schemas.openxmlformats.org/officeDocument/2006/relationships/image" Target="../media/image5.png"/><Relationship Id="rId9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3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620000" cy="1828800"/>
          </a:xfrm>
        </p:spPr>
        <p:txBody>
          <a:bodyPr>
            <a:normAutofit/>
          </a:bodyPr>
          <a:lstStyle/>
          <a:p>
            <a:pPr eaLnBrk="1" hangingPunct="1"/>
            <a:r>
              <a:rPr dirty="0"/>
              <a:t>REVIEW STATISTIK</a:t>
            </a:r>
          </a:p>
        </p:txBody>
      </p:sp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>
          <a:xfrm>
            <a:off x="1295400" y="3810000"/>
            <a:ext cx="6858000" cy="2286000"/>
          </a:xfrm>
        </p:spPr>
        <p:txBody>
          <a:bodyPr>
            <a:normAutofit/>
          </a:bodyPr>
          <a:lstStyle/>
          <a:p>
            <a:r>
              <a:rPr lang="en-US" sz="2000" b="1" dirty="0">
                <a:latin typeface="+mj-lt"/>
              </a:rPr>
              <a:t>Mata </a:t>
            </a:r>
            <a:r>
              <a:rPr lang="en-US" sz="2000" b="1" dirty="0" err="1">
                <a:latin typeface="+mj-lt"/>
              </a:rPr>
              <a:t>Kuliah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b="1" dirty="0" err="1">
                <a:latin typeface="+mj-lt"/>
              </a:rPr>
              <a:t>Pemodelan</a:t>
            </a:r>
            <a:r>
              <a:rPr lang="en-US" sz="2000" b="1" dirty="0">
                <a:latin typeface="+mj-lt"/>
              </a:rPr>
              <a:t> &amp; </a:t>
            </a:r>
            <a:r>
              <a:rPr lang="en-US" sz="2000" b="1" dirty="0" err="1">
                <a:latin typeface="+mj-lt"/>
              </a:rPr>
              <a:t>Simulasi</a:t>
            </a:r>
            <a:endParaRPr lang="id-ID" sz="2000" b="1" dirty="0">
              <a:latin typeface="+mj-lt"/>
            </a:endParaRPr>
          </a:p>
          <a:p>
            <a:r>
              <a:rPr lang="id-ID" sz="2000" b="1">
                <a:latin typeface="+mj-lt"/>
              </a:rPr>
              <a:t>Program </a:t>
            </a:r>
            <a:r>
              <a:rPr lang="id-ID" sz="2000" b="1" dirty="0">
                <a:latin typeface="+mj-lt"/>
              </a:rPr>
              <a:t>Studi Teknik Informatika</a:t>
            </a:r>
          </a:p>
          <a:p>
            <a:endParaRPr lang="en-US" sz="2000" dirty="0">
              <a:latin typeface="+mj-lt"/>
            </a:endParaRPr>
          </a:p>
          <a:p>
            <a:endParaRPr lang="en-US" sz="2000" dirty="0"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D0E165-7F0A-43DF-B8E4-8A36A366C6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953000"/>
            <a:ext cx="1371600" cy="1371600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6158"/>
            <a:ext cx="8229600" cy="5635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1"/>
                </a:solidFill>
              </a:rPr>
              <a:t>Distribusi</a:t>
            </a:r>
            <a:r>
              <a:rPr lang="en-US" sz="3200" b="1" dirty="0">
                <a:solidFill>
                  <a:schemeClr val="tx1"/>
                </a:solidFill>
              </a:rPr>
              <a:t> Exponential– expo(</a:t>
            </a:r>
            <a:r>
              <a:rPr lang="en-US" sz="3200" b="1" dirty="0">
                <a:solidFill>
                  <a:schemeClr val="tx1"/>
                </a:solidFill>
                <a:sym typeface="Symbol"/>
              </a:rPr>
              <a:t>)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304800" y="3429000"/>
            <a:ext cx="3749675" cy="381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Densitas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538C8-B42E-4062-A593-9AF39D3B241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Content Placeholder 10"/>
          <p:cNvSpPr txBox="1">
            <a:spLocks/>
          </p:cNvSpPr>
          <p:nvPr/>
        </p:nvSpPr>
        <p:spPr>
          <a:xfrm>
            <a:off x="304800" y="1828800"/>
            <a:ext cx="3749675" cy="381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4343" name="Content Placeholder 10"/>
          <p:cNvSpPr txBox="1">
            <a:spLocks/>
          </p:cNvSpPr>
          <p:nvPr/>
        </p:nvSpPr>
        <p:spPr bwMode="auto">
          <a:xfrm>
            <a:off x="304800" y="4876800"/>
            <a:ext cx="3749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Parameter :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&gt; 0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435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3797300"/>
            <a:ext cx="20574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435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286000"/>
            <a:ext cx="23622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4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1752112"/>
            <a:ext cx="5474863" cy="426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1047851"/>
      </p:ext>
    </p:extLst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1838"/>
            <a:ext cx="8229600" cy="5635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1"/>
                </a:solidFill>
              </a:rPr>
              <a:t>Distribusi</a:t>
            </a:r>
            <a:r>
              <a:rPr lang="en-US" sz="3200" b="1" dirty="0">
                <a:solidFill>
                  <a:schemeClr val="tx1"/>
                </a:solidFill>
              </a:rPr>
              <a:t> Uniform </a:t>
            </a:r>
            <a:r>
              <a:rPr lang="en-US" sz="3200" b="1" dirty="0" err="1">
                <a:solidFill>
                  <a:schemeClr val="tx1"/>
                </a:solidFill>
              </a:rPr>
              <a:t>Kontinyu</a:t>
            </a:r>
            <a:r>
              <a:rPr lang="en-US" sz="3200" b="1" dirty="0">
                <a:solidFill>
                  <a:schemeClr val="tx1"/>
                </a:solidFill>
              </a:rPr>
              <a:t> – U(</a:t>
            </a:r>
            <a:r>
              <a:rPr lang="en-US" sz="3200" b="1" dirty="0">
                <a:solidFill>
                  <a:schemeClr val="tx1"/>
                </a:solidFill>
                <a:sym typeface="Symbol"/>
              </a:rPr>
              <a:t>,)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304800" y="3228975"/>
            <a:ext cx="3749675" cy="381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Densitas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538C8-B42E-4062-A593-9AF39D3B241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Content Placeholder 10"/>
          <p:cNvSpPr txBox="1">
            <a:spLocks/>
          </p:cNvSpPr>
          <p:nvPr/>
        </p:nvSpPr>
        <p:spPr>
          <a:xfrm>
            <a:off x="304800" y="1628775"/>
            <a:ext cx="3749675" cy="381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pic>
        <p:nvPicPr>
          <p:cNvPr id="13319" name="Picture 13" descr="Untitled-Scanned-0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02710" y="1704975"/>
            <a:ext cx="503967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Content Placeholder 10"/>
          <p:cNvSpPr txBox="1">
            <a:spLocks/>
          </p:cNvSpPr>
          <p:nvPr/>
        </p:nvSpPr>
        <p:spPr bwMode="auto">
          <a:xfrm>
            <a:off x="304800" y="4676775"/>
            <a:ext cx="3749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Parameter :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,  real ;  &lt; 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10"/>
          <p:cNvSpPr txBox="1">
            <a:spLocks/>
          </p:cNvSpPr>
          <p:nvPr/>
        </p:nvSpPr>
        <p:spPr>
          <a:xfrm>
            <a:off x="304800" y="5514975"/>
            <a:ext cx="3749675" cy="381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Mean:</a:t>
            </a:r>
          </a:p>
        </p:txBody>
      </p:sp>
      <p:sp>
        <p:nvSpPr>
          <p:cNvPr id="1332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332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609975"/>
            <a:ext cx="26670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3325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009775"/>
            <a:ext cx="28194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3327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9650" y="6048375"/>
            <a:ext cx="1276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Content Placeholder 10"/>
          <p:cNvSpPr txBox="1">
            <a:spLocks/>
          </p:cNvSpPr>
          <p:nvPr/>
        </p:nvSpPr>
        <p:spPr>
          <a:xfrm>
            <a:off x="4708525" y="5057775"/>
            <a:ext cx="3749675" cy="381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Variansi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332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3330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00700" y="5591175"/>
            <a:ext cx="1562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1253662"/>
      </p:ext>
    </p:extLst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229600" cy="5635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1"/>
                </a:solidFill>
              </a:rPr>
              <a:t>Distribusi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Diskrit</a:t>
            </a:r>
            <a:r>
              <a:rPr lang="en-US" sz="3200" b="1" dirty="0">
                <a:solidFill>
                  <a:schemeClr val="tx1"/>
                </a:solidFill>
              </a:rPr>
              <a:t> Uniform– DU(</a:t>
            </a:r>
            <a:r>
              <a:rPr lang="en-US" sz="3200" b="1" dirty="0" err="1">
                <a:solidFill>
                  <a:schemeClr val="tx1"/>
                </a:solidFill>
              </a:rPr>
              <a:t>i</a:t>
            </a:r>
            <a:r>
              <a:rPr lang="en-US" sz="3200" b="1" dirty="0" err="1">
                <a:solidFill>
                  <a:schemeClr val="tx1"/>
                </a:solidFill>
                <a:sym typeface="Symbol"/>
              </a:rPr>
              <a:t>,j</a:t>
            </a:r>
            <a:r>
              <a:rPr lang="en-US" sz="3200" b="1" dirty="0">
                <a:solidFill>
                  <a:schemeClr val="tx1"/>
                </a:solidFill>
                <a:sym typeface="Symbol"/>
              </a:rPr>
              <a:t>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304800" y="3048000"/>
            <a:ext cx="3749675" cy="381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Massa :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538C8-B42E-4062-A593-9AF39D3B241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Content Placeholder 10"/>
          <p:cNvSpPr txBox="1">
            <a:spLocks/>
          </p:cNvSpPr>
          <p:nvPr/>
        </p:nvSpPr>
        <p:spPr>
          <a:xfrm>
            <a:off x="304800" y="1447800"/>
            <a:ext cx="3749675" cy="381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5367" name="Content Placeholder 10"/>
          <p:cNvSpPr txBox="1">
            <a:spLocks/>
          </p:cNvSpPr>
          <p:nvPr/>
        </p:nvSpPr>
        <p:spPr bwMode="auto">
          <a:xfrm>
            <a:off x="304800" y="4495800"/>
            <a:ext cx="3749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Parameter :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i</a:t>
            </a:r>
            <a:r>
              <a:rPr lang="en-US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j integer ; i ≤ j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10"/>
          <p:cNvSpPr txBox="1">
            <a:spLocks/>
          </p:cNvSpPr>
          <p:nvPr/>
        </p:nvSpPr>
        <p:spPr>
          <a:xfrm>
            <a:off x="304800" y="5334000"/>
            <a:ext cx="3749675" cy="381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Mean:</a:t>
            </a:r>
          </a:p>
        </p:txBody>
      </p:sp>
      <p:sp>
        <p:nvSpPr>
          <p:cNvPr id="1536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Content Placeholder 10"/>
          <p:cNvSpPr txBox="1">
            <a:spLocks/>
          </p:cNvSpPr>
          <p:nvPr/>
        </p:nvSpPr>
        <p:spPr>
          <a:xfrm>
            <a:off x="4708525" y="5462588"/>
            <a:ext cx="3749675" cy="381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Variansi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37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537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429000"/>
            <a:ext cx="28194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537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905000"/>
            <a:ext cx="26447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537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5715000"/>
            <a:ext cx="92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538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995988"/>
            <a:ext cx="18288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2" name="Picture 23" descr="Untitled-Scanned-04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62400" y="1752600"/>
            <a:ext cx="4958195" cy="344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19766809"/>
      </p:ext>
    </p:extLst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33BDDCF-A6BA-45D3-8D12-1FC69444A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 Rounded MT Bold" panose="020F0704030504030204" pitchFamily="34" charset="0"/>
              </a:rPr>
              <a:t>Distribusi diskrit</a:t>
            </a:r>
            <a:endParaRPr lang="en-ID" cap="none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8495808-DB27-4EBF-A19C-A735602E3E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POISSON</a:t>
            </a:r>
          </a:p>
          <a:p>
            <a:r>
              <a:rPr lang="en-US"/>
              <a:t>BINOMIAL</a:t>
            </a:r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B9023-22B1-4A2E-855D-14FB34ED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D9C99-3694-451E-8EC3-3C8BC3C58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538C8-B42E-4062-A593-9AF39D3B241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45855"/>
      </p:ext>
    </p:extLst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8F9D7-C8CB-4364-A4EF-F3EB74ADA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Percobaan Bernoulli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FB7D8-D028-43E3-B7AE-6C83AB1B5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2057400"/>
            <a:ext cx="7677149" cy="4038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sv-SE" altLang="en-US">
                <a:solidFill>
                  <a:schemeClr val="accent1">
                    <a:lumMod val="50000"/>
                  </a:schemeClr>
                </a:solidFill>
              </a:rPr>
              <a:t>Sifat-sifat sebagai berikut :</a:t>
            </a:r>
          </a:p>
          <a:p>
            <a:pPr>
              <a:lnSpc>
                <a:spcPct val="150000"/>
              </a:lnSpc>
            </a:pPr>
            <a:r>
              <a:rPr lang="sv-SE" altLang="en-US">
                <a:solidFill>
                  <a:schemeClr val="accent1">
                    <a:lumMod val="50000"/>
                  </a:schemeClr>
                </a:solidFill>
              </a:rPr>
              <a:t>Percobaan itu terdiri dari n pengulangan</a:t>
            </a:r>
          </a:p>
          <a:p>
            <a:pPr>
              <a:lnSpc>
                <a:spcPct val="150000"/>
              </a:lnSpc>
            </a:pPr>
            <a:r>
              <a:rPr lang="sv-SE" altLang="en-US">
                <a:solidFill>
                  <a:schemeClr val="accent1">
                    <a:lumMod val="50000"/>
                  </a:schemeClr>
                </a:solidFill>
              </a:rPr>
              <a:t>Tiap pengulangan memberikan hasil yang dapat diidentifikasi sukses atau gagal</a:t>
            </a:r>
          </a:p>
          <a:p>
            <a:pPr>
              <a:lnSpc>
                <a:spcPct val="150000"/>
              </a:lnSpc>
            </a:pPr>
            <a:r>
              <a:rPr lang="sv-SE" altLang="en-US">
                <a:solidFill>
                  <a:schemeClr val="accent1">
                    <a:lumMod val="50000"/>
                  </a:schemeClr>
                </a:solidFill>
              </a:rPr>
              <a:t>Probabilitas sukses dinyatakan dengan p, tetap konstan (tidak berubah) dari satu pengulangan ke pengulangan lainnya, sedangkan probabilitas gagal adalah q = 1- p</a:t>
            </a:r>
          </a:p>
          <a:p>
            <a:pPr>
              <a:lnSpc>
                <a:spcPct val="150000"/>
              </a:lnSpc>
            </a:pPr>
            <a:r>
              <a:rPr lang="sv-SE" altLang="en-US">
                <a:solidFill>
                  <a:schemeClr val="accent1">
                    <a:lumMod val="50000"/>
                  </a:schemeClr>
                </a:solidFill>
              </a:rPr>
              <a:t>Tiap pengulangan dan pengulangan lainnya saling bebas.</a:t>
            </a:r>
            <a:endParaRPr lang="id-ID" altLang="en-US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ID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5589B5-0A51-409D-8987-B15ED5AAB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812A99-A6A5-4E51-88F8-620843756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81654"/>
      </p:ext>
    </p:extLst>
  </p:cSld>
  <p:clrMapOvr>
    <a:masterClrMapping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87C6662-24DD-443A-B775-18F0DB585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Distribusi Binomial</a:t>
            </a:r>
            <a:endParaRPr lang="en-ID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799419-63C0-4111-BD34-12EDC7952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1" y="2057400"/>
            <a:ext cx="7404653" cy="4038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>
                <a:solidFill>
                  <a:schemeClr val="tx1"/>
                </a:solidFill>
              </a:rPr>
              <a:t>Banyaknya X sukses dalam n pengulangan suatu percobaan bernoulli disebut sebagai </a:t>
            </a:r>
            <a:r>
              <a:rPr lang="en-US" altLang="en-US" b="1">
                <a:solidFill>
                  <a:schemeClr val="tx1"/>
                </a:solidFill>
              </a:rPr>
              <a:t>variabel random Binomial</a:t>
            </a:r>
            <a:r>
              <a:rPr lang="en-US" altLang="en-US">
                <a:solidFill>
                  <a:schemeClr val="tx1"/>
                </a:solidFill>
              </a:rPr>
              <a:t>, sedangkan distribusi probabilitasnya disebut </a:t>
            </a:r>
            <a:r>
              <a:rPr lang="en-US" altLang="en-US" b="1">
                <a:solidFill>
                  <a:schemeClr val="tx1"/>
                </a:solidFill>
              </a:rPr>
              <a:t>distribusi Binomial</a:t>
            </a:r>
            <a:r>
              <a:rPr lang="en-US" altLang="en-US">
                <a:solidFill>
                  <a:schemeClr val="tx1"/>
                </a:solidFill>
              </a:rPr>
              <a:t> dan nilainya dinyatakan sebagai :</a:t>
            </a:r>
          </a:p>
          <a:p>
            <a:pPr>
              <a:lnSpc>
                <a:spcPct val="150000"/>
              </a:lnSpc>
              <a:buNone/>
            </a:pPr>
            <a:r>
              <a:rPr lang="en-US" altLang="en-US">
                <a:solidFill>
                  <a:schemeClr val="tx1"/>
                </a:solidFill>
              </a:rPr>
              <a:t>   </a:t>
            </a:r>
            <a:r>
              <a:rPr lang="en-US" altLang="en-US" b="1">
                <a:solidFill>
                  <a:schemeClr val="tx1"/>
                </a:solidFill>
              </a:rPr>
              <a:t>b(x,n,p) </a:t>
            </a:r>
            <a:r>
              <a:rPr lang="en-US" altLang="en-US">
                <a:solidFill>
                  <a:schemeClr val="tx1"/>
                </a:solidFill>
              </a:rPr>
              <a:t>dimana x = 1, 2, …, n</a:t>
            </a:r>
            <a:endParaRPr lang="id-ID" altLang="en-US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en-ID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0F1776-D31A-4A34-BA74-20EDB42EB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6A00C1-EE18-447E-ABB3-1257238BC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9239B-B4BB-47EB-88BE-B0CD42E5982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73674"/>
      </p:ext>
    </p:extLst>
  </p:cSld>
  <p:clrMapOvr>
    <a:masterClrMapping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1"/>
                </a:solidFill>
              </a:rPr>
              <a:t>Distribusi</a:t>
            </a:r>
            <a:r>
              <a:rPr lang="en-US" sz="3200" b="1" dirty="0">
                <a:solidFill>
                  <a:schemeClr val="tx1"/>
                </a:solidFill>
              </a:rPr>
              <a:t> Binomial– bin(</a:t>
            </a:r>
            <a:r>
              <a:rPr lang="en-US" sz="3200" b="1" dirty="0" err="1">
                <a:solidFill>
                  <a:schemeClr val="tx1"/>
                </a:solidFill>
              </a:rPr>
              <a:t>t</a:t>
            </a:r>
            <a:r>
              <a:rPr lang="en-US" sz="3200" b="1" dirty="0" err="1">
                <a:solidFill>
                  <a:schemeClr val="tx1"/>
                </a:solidFill>
                <a:sym typeface="Symbol"/>
              </a:rPr>
              <a:t>,p</a:t>
            </a:r>
            <a:r>
              <a:rPr lang="en-US" sz="3200" b="1" dirty="0">
                <a:solidFill>
                  <a:schemeClr val="tx1"/>
                </a:solidFill>
                <a:sym typeface="Symbol"/>
              </a:rPr>
              <a:t>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632325" y="914400"/>
            <a:ext cx="3749675" cy="381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Densitas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538C8-B42E-4062-A593-9AF39D3B241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Content Placeholder 10"/>
          <p:cNvSpPr txBox="1">
            <a:spLocks/>
          </p:cNvSpPr>
          <p:nvPr/>
        </p:nvSpPr>
        <p:spPr>
          <a:xfrm>
            <a:off x="304800" y="914400"/>
            <a:ext cx="3749675" cy="381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7415" name="Content Placeholder 10"/>
          <p:cNvSpPr txBox="1">
            <a:spLocks/>
          </p:cNvSpPr>
          <p:nvPr/>
        </p:nvSpPr>
        <p:spPr bwMode="auto">
          <a:xfrm>
            <a:off x="304800" y="2819400"/>
            <a:ext cx="3749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Parameter :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t integer</a:t>
            </a:r>
            <a:r>
              <a:rPr lang="en-US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; t &gt; 0, p  (0,1)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742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7125" y="1447800"/>
            <a:ext cx="33321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742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2514600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Content Placeholder 10"/>
          <p:cNvSpPr txBox="1">
            <a:spLocks/>
          </p:cNvSpPr>
          <p:nvPr/>
        </p:nvSpPr>
        <p:spPr>
          <a:xfrm>
            <a:off x="4860925" y="2514600"/>
            <a:ext cx="1082675" cy="381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dimana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7428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8825" y="1398588"/>
            <a:ext cx="3051175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Picture 24" descr="Untitled-Scanned-07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0" y="3121026"/>
            <a:ext cx="4800600" cy="3514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0" name="Content Placeholder 10"/>
          <p:cNvSpPr txBox="1">
            <a:spLocks/>
          </p:cNvSpPr>
          <p:nvPr/>
        </p:nvSpPr>
        <p:spPr bwMode="auto">
          <a:xfrm>
            <a:off x="304800" y="3733800"/>
            <a:ext cx="243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Mean: 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	tp</a:t>
            </a:r>
          </a:p>
        </p:txBody>
      </p:sp>
      <p:sp>
        <p:nvSpPr>
          <p:cNvPr id="17431" name="Content Placeholder 10"/>
          <p:cNvSpPr txBox="1">
            <a:spLocks/>
          </p:cNvSpPr>
          <p:nvPr/>
        </p:nvSpPr>
        <p:spPr bwMode="auto">
          <a:xfrm>
            <a:off x="304800" y="4800600"/>
            <a:ext cx="243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Variansi: 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	tp (1-p)</a:t>
            </a:r>
          </a:p>
        </p:txBody>
      </p:sp>
    </p:spTree>
    <p:extLst>
      <p:ext uri="{BB962C8B-B14F-4D97-AF65-F5344CB8AC3E}">
        <p14:creationId xmlns:p14="http://schemas.microsoft.com/office/powerpoint/2010/main" val="2370257483"/>
      </p:ext>
    </p:extLst>
  </p:cSld>
  <p:clrMapOvr>
    <a:masterClrMapping/>
  </p:clrMapOvr>
  <p:transition spd="slow">
    <p:wheel spokes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89413EE-057C-4D07-92AD-2D16AECAC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hlink"/>
                </a:solidFill>
              </a:rPr>
              <a:t>Percobaan Poisson</a:t>
            </a:r>
            <a:endParaRPr lang="en-ID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FD349A-BC22-49B2-ADF8-79DDDDC6F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>
                <a:solidFill>
                  <a:schemeClr val="accent1">
                    <a:lumMod val="50000"/>
                  </a:schemeClr>
                </a:solidFill>
              </a:rPr>
              <a:t>Jika suatu percobaan menghasilkan variabel random X yang menyatakan banyak-nya sukses dalam daerah tertentu atau selama interval waktu tertentu, percobaan itu disebut</a:t>
            </a:r>
          </a:p>
          <a:p>
            <a:pPr>
              <a:lnSpc>
                <a:spcPct val="150000"/>
              </a:lnSpc>
            </a:pPr>
            <a:endParaRPr lang="en-US" altLang="en-US" sz="240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ID" sz="240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31BE86-A5DD-47B9-A2E6-97EADE46F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DF87F5-F025-4DC7-A4F9-DAB5355F8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9239B-B4BB-47EB-88BE-B0CD42E5982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608984"/>
      </p:ext>
    </p:extLst>
  </p:cSld>
  <p:clrMapOvr>
    <a:masterClrMapping/>
  </p:clrMapOvr>
  <p:transition spd="slow">
    <p:wheel spokes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3D6D508-F804-4FD1-9129-E8E43E645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Ciri</a:t>
            </a:r>
            <a:r>
              <a:rPr lang="id-ID" altLang="en-US"/>
              <a:t>-</a:t>
            </a:r>
            <a:r>
              <a:rPr lang="en-US" altLang="en-US"/>
              <a:t>ciri distribusi poisson:</a:t>
            </a:r>
            <a:endParaRPr lang="en-ID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F571986-3454-49D0-AB21-C22AD8770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9314" y="1097280"/>
            <a:ext cx="4405086" cy="4663440"/>
          </a:xfrm>
        </p:spPr>
        <p:txBody>
          <a:bodyPr>
            <a:normAutofit/>
          </a:bodyPr>
          <a:lstStyle/>
          <a:p>
            <a:r>
              <a:rPr lang="en-US" altLang="en-US"/>
              <a:t>Digunakan pada percobaan binomial jika n &gt;50 dan P &lt; 0,</a:t>
            </a:r>
            <a:r>
              <a:rPr lang="id-ID" altLang="en-US"/>
              <a:t>1</a:t>
            </a:r>
            <a:r>
              <a:rPr lang="en-US" altLang="en-US"/>
              <a:t>.</a:t>
            </a:r>
            <a:endParaRPr lang="id-ID" altLang="en-US"/>
          </a:p>
          <a:p>
            <a:r>
              <a:rPr lang="en-US" altLang="en-US"/>
              <a:t>Percobaan bersifat random/acak, misalnya:</a:t>
            </a:r>
          </a:p>
          <a:p>
            <a:pPr marL="662940" lvl="1" indent="-457200">
              <a:buFont typeface="+mj-lt"/>
              <a:buAutoNum type="alphaLcPeriod"/>
            </a:pPr>
            <a:r>
              <a:rPr lang="en-US" altLang="en-US"/>
              <a:t>	 Kedatangan pasien di RS</a:t>
            </a:r>
          </a:p>
          <a:p>
            <a:pPr marL="662940" lvl="1" indent="-457200">
              <a:buFont typeface="+mj-lt"/>
              <a:buAutoNum type="alphaLcPeriod"/>
            </a:pPr>
            <a:r>
              <a:rPr lang="en-US" altLang="en-US"/>
              <a:t>	Kedatangan mobil di POM bensin</a:t>
            </a:r>
          </a:p>
          <a:p>
            <a:pPr marL="662940" lvl="1" indent="-457200">
              <a:buFont typeface="+mj-lt"/>
              <a:buAutoNum type="alphaLcPeriod"/>
            </a:pPr>
            <a:r>
              <a:rPr lang="en-US" altLang="en-US"/>
              <a:t>	Kedatangan mahasiswa di perpustakaan</a:t>
            </a:r>
          </a:p>
          <a:p>
            <a:pPr marL="662940" lvl="1" indent="-457200">
              <a:buFont typeface="+mj-lt"/>
              <a:buAutoNum type="alphaLcPeriod"/>
            </a:pPr>
            <a:r>
              <a:rPr lang="en-US" altLang="en-US"/>
              <a:t>	</a:t>
            </a:r>
            <a:r>
              <a:rPr lang="id-ID" altLang="en-US"/>
              <a:t>J</a:t>
            </a:r>
            <a:r>
              <a:rPr lang="en-US" altLang="en-US"/>
              <a:t>umlah telepon yang masuk</a:t>
            </a:r>
            <a:endParaRPr lang="id-ID" altLang="en-US"/>
          </a:p>
          <a:p>
            <a:r>
              <a:rPr lang="en-US" altLang="en-US"/>
              <a:t>Percobaan bersifat independen</a:t>
            </a:r>
            <a:endParaRPr lang="id-ID" altLang="en-US"/>
          </a:p>
          <a:p>
            <a:endParaRPr lang="en-ID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EEBAB76-3B5B-46E1-A5AA-1947471B026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681AE2-73B1-46F9-A514-B6418E17B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DA07DF-2F26-4A91-BA27-ECD76F5EF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063723"/>
      </p:ext>
    </p:extLst>
  </p:cSld>
  <p:clrMapOvr>
    <a:masterClrMapping/>
  </p:clrMapOvr>
  <p:transition spd="slow">
    <p:wheel spokes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1"/>
                </a:solidFill>
              </a:rPr>
              <a:t>Distribusi</a:t>
            </a:r>
            <a:r>
              <a:rPr lang="en-US" sz="3200" b="1" dirty="0">
                <a:solidFill>
                  <a:schemeClr val="tx1"/>
                </a:solidFill>
              </a:rPr>
              <a:t> Poisson– Poisson(</a:t>
            </a:r>
            <a:r>
              <a:rPr lang="en-US" sz="3200" b="1" dirty="0">
                <a:solidFill>
                  <a:schemeClr val="tx1"/>
                </a:solidFill>
                <a:sym typeface="Symbol"/>
              </a:rPr>
              <a:t>)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708525" y="914400"/>
            <a:ext cx="3749675" cy="381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Massa :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538C8-B42E-4062-A593-9AF39D3B241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Content Placeholder 10"/>
          <p:cNvSpPr txBox="1">
            <a:spLocks/>
          </p:cNvSpPr>
          <p:nvPr/>
        </p:nvSpPr>
        <p:spPr>
          <a:xfrm>
            <a:off x="304800" y="914400"/>
            <a:ext cx="3749675" cy="381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6391" name="Content Placeholder 10"/>
          <p:cNvSpPr txBox="1">
            <a:spLocks/>
          </p:cNvSpPr>
          <p:nvPr/>
        </p:nvSpPr>
        <p:spPr bwMode="auto">
          <a:xfrm>
            <a:off x="304800" y="2514600"/>
            <a:ext cx="3749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Parameter :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 &gt; 0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639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1219200"/>
            <a:ext cx="23622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639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295400"/>
            <a:ext cx="20240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17" descr="Untitled-Scanned-06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2250949"/>
            <a:ext cx="6248400" cy="4362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4405896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457200" y="596900"/>
            <a:ext cx="8229600" cy="6985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d-ID" sz="3600" b="1" dirty="0">
                <a:solidFill>
                  <a:schemeClr val="tx1"/>
                </a:solidFill>
              </a:rPr>
              <a:t>DATA &amp; VARIABEL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999920"/>
              </p:ext>
            </p:extLst>
          </p:nvPr>
        </p:nvGraphicFramePr>
        <p:xfrm>
          <a:off x="228600" y="1717040"/>
          <a:ext cx="8686801" cy="423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7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61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id-ID" sz="2800" b="1" dirty="0">
                          <a:latin typeface="+mj-lt"/>
                        </a:rPr>
                        <a:t>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+mj-lt"/>
                        </a:rPr>
                        <a:t>DATA</a:t>
                      </a:r>
                      <a:r>
                        <a:rPr lang="id-ID" sz="2400" b="1" baseline="0" dirty="0">
                          <a:latin typeface="+mj-lt"/>
                        </a:rPr>
                        <a:t> </a:t>
                      </a:r>
                      <a:r>
                        <a:rPr lang="id-ID" sz="2400" b="1" dirty="0">
                          <a:latin typeface="+mj-lt"/>
                        </a:rPr>
                        <a:t>KUALITATIF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+mj-lt"/>
                        </a:rPr>
                        <a:t> DATA KUANTITATIF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15963" indent="-179388" algn="l">
                        <a:buFont typeface="Arial" pitchFamily="34" charset="0"/>
                        <a:buChar char="•"/>
                      </a:pPr>
                      <a:r>
                        <a:rPr kumimoji="0" lang="id-ID" sz="2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Gambaran</a:t>
                      </a:r>
                      <a:r>
                        <a:rPr kumimoji="0" lang="id-ID" sz="24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k</a:t>
                      </a:r>
                      <a:r>
                        <a:rPr kumimoji="0" lang="id-ID" sz="2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ualitas objek</a:t>
                      </a:r>
                    </a:p>
                    <a:p>
                      <a:pPr marL="715963" indent="-179388" algn="l">
                        <a:buFont typeface="Arial" pitchFamily="34" charset="0"/>
                        <a:buChar char="•"/>
                      </a:pPr>
                      <a:r>
                        <a:rPr kumimoji="0" lang="id-ID" sz="2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Gambaran</a:t>
                      </a:r>
                      <a:r>
                        <a:rPr kumimoji="0" lang="id-ID" sz="24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k</a:t>
                      </a:r>
                      <a:r>
                        <a:rPr kumimoji="0" lang="id-ID" sz="2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ondisi</a:t>
                      </a:r>
                      <a:r>
                        <a:rPr kumimoji="0" lang="id-ID" sz="24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objek</a:t>
                      </a:r>
                    </a:p>
                    <a:p>
                      <a:pPr marL="715963" indent="-179388" algn="l">
                        <a:buFont typeface="Arial" pitchFamily="34" charset="0"/>
                        <a:buChar char="•"/>
                      </a:pPr>
                      <a:r>
                        <a:rPr kumimoji="0" lang="id-ID" sz="24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Gambaran status objek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993775" indent="-179388" algn="l">
                        <a:buFont typeface="Arial" pitchFamily="34" charset="0"/>
                        <a:buChar char="•"/>
                      </a:pPr>
                      <a:r>
                        <a:rPr kumimoji="0" lang="id-ID" sz="2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Tinggi Badan</a:t>
                      </a:r>
                    </a:p>
                    <a:p>
                      <a:pPr marL="993775" indent="-179388" algn="l">
                        <a:buFont typeface="Arial" pitchFamily="34" charset="0"/>
                        <a:buChar char="•"/>
                      </a:pPr>
                      <a:r>
                        <a:rPr kumimoji="0" lang="id-ID" sz="2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Jumlah Kelahiran</a:t>
                      </a:r>
                    </a:p>
                    <a:p>
                      <a:pPr marL="993775" indent="-179388" algn="l">
                        <a:buFont typeface="Arial" pitchFamily="34" charset="0"/>
                        <a:buChar char="•"/>
                      </a:pPr>
                      <a:r>
                        <a:rPr kumimoji="0" lang="id-ID" sz="2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Luas Daerah</a:t>
                      </a:r>
                    </a:p>
                    <a:p>
                      <a:pPr marL="993775" indent="-179388" algn="l">
                        <a:buFont typeface="Arial" pitchFamily="34" charset="0"/>
                        <a:buChar char="•"/>
                      </a:pPr>
                      <a:r>
                        <a:rPr kumimoji="0" lang="id-ID" sz="2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Jumlah produk gagal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+mj-lt"/>
                        </a:rPr>
                        <a:t>ATRIBUT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+mj-lt"/>
                        </a:rPr>
                        <a:t>DATA/VARIABEL DISKRIT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>
                          <a:latin typeface="+mj-lt"/>
                        </a:rPr>
                        <a:t>DATA/VARIABEL</a:t>
                      </a:r>
                      <a:r>
                        <a:rPr lang="id-ID" sz="2000" b="1" baseline="0" dirty="0">
                          <a:latin typeface="+mj-lt"/>
                        </a:rPr>
                        <a:t> KONTINU</a:t>
                      </a:r>
                      <a:endParaRPr lang="id-ID" sz="2000" b="1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>
                          <a:latin typeface="+mj-lt"/>
                        </a:rPr>
                        <a:t>Gagal</a:t>
                      </a:r>
                      <a:r>
                        <a:rPr lang="id-ID" sz="2000" baseline="0" dirty="0">
                          <a:latin typeface="+mj-lt"/>
                        </a:rPr>
                        <a:t> – Berhasil</a:t>
                      </a:r>
                    </a:p>
                    <a:p>
                      <a:pPr algn="ctr"/>
                      <a:r>
                        <a:rPr lang="id-ID" sz="2000" baseline="0" dirty="0">
                          <a:latin typeface="+mj-lt"/>
                        </a:rPr>
                        <a:t>Kotor – Agak Kotor – Sangat Kotor</a:t>
                      </a:r>
                    </a:p>
                    <a:p>
                      <a:pPr algn="ctr"/>
                      <a:r>
                        <a:rPr lang="id-ID" sz="2000" baseline="0" dirty="0">
                          <a:latin typeface="+mj-lt"/>
                        </a:rPr>
                        <a:t>Baik - Buruk</a:t>
                      </a:r>
                      <a:endParaRPr lang="id-ID" sz="20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kumimoji="0" lang="id-ID" sz="20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100 unit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kumimoji="0" lang="id-ID" sz="20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250 orang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kumimoji="0" lang="id-ID" sz="20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85 gedung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kumimoji="0" lang="id-ID" sz="20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175 cm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kumimoji="0" lang="id-ID" sz="20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4567,8</a:t>
                      </a:r>
                      <a:r>
                        <a:rPr kumimoji="0" lang="id-ID" sz="20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km</a:t>
                      </a:r>
                    </a:p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kumimoji="0" lang="id-ID" sz="200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55 kg</a:t>
                      </a:r>
                      <a:endParaRPr kumimoji="0" lang="id-ID" sz="20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30616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457200" y="520700"/>
            <a:ext cx="8229600" cy="6985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id-ID" sz="3600" b="1" dirty="0">
                <a:solidFill>
                  <a:schemeClr val="tx1"/>
                </a:solidFill>
              </a:rPr>
              <a:t>DISTRIBUSI VARIABEL ACAK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179308"/>
              </p:ext>
            </p:extLst>
          </p:nvPr>
        </p:nvGraphicFramePr>
        <p:xfrm>
          <a:off x="152400" y="1397000"/>
          <a:ext cx="8763000" cy="4234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8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3800">
                <a:tc gridSpan="2">
                  <a:txBody>
                    <a:bodyPr/>
                    <a:lstStyle/>
                    <a:p>
                      <a:pPr lvl="0" algn="ctr"/>
                      <a:r>
                        <a:rPr kumimoji="0" lang="id-ID" sz="2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Variabel Acak</a:t>
                      </a:r>
                    </a:p>
                    <a:p>
                      <a:pPr lvl="0" algn="ctr"/>
                      <a:r>
                        <a:rPr kumimoji="0" lang="id-ID" sz="2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(Deskripsi Numerik dari hasil ekperimen)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Variabel</a:t>
                      </a:r>
                      <a:r>
                        <a:rPr lang="id-ID" sz="2400" b="1" baseline="0" dirty="0">
                          <a:solidFill>
                            <a:schemeClr val="tx1"/>
                          </a:solidFill>
                          <a:latin typeface="+mj-lt"/>
                        </a:rPr>
                        <a:t> Acak Diskrit</a:t>
                      </a:r>
                      <a:endParaRPr lang="id-ID" sz="2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solidFill>
                            <a:schemeClr val="tx1"/>
                          </a:solidFill>
                          <a:latin typeface="+mj-lt"/>
                        </a:rPr>
                        <a:t>Variabel Acak Kontinu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6194"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id-ID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/>
          <a:srcRect r="50000"/>
          <a:stretch/>
        </p:blipFill>
        <p:spPr bwMode="auto">
          <a:xfrm>
            <a:off x="457200" y="3581400"/>
            <a:ext cx="3730636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/>
          <a:srcRect l="50000"/>
          <a:stretch/>
        </p:blipFill>
        <p:spPr bwMode="auto">
          <a:xfrm>
            <a:off x="4648200" y="3429000"/>
            <a:ext cx="4160443" cy="271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2199706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B39568F-E06E-4C0D-96D4-66241A445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/>
              <a:t>Distribusi  </a:t>
            </a:r>
            <a:br>
              <a:rPr lang="en-US" sz="4800"/>
            </a:br>
            <a:r>
              <a:rPr lang="en-US" sz="4800"/>
              <a:t>berdasarkan pendekatan </a:t>
            </a:r>
            <a:endParaRPr lang="en-ID" sz="480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B47EDE9-8406-43A7-8299-3112866B4C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/>
              <a:t>Distribusi frekuensi</a:t>
            </a:r>
            <a:endParaRPr lang="en-ID" sz="200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593639E-106A-4003-966A-F497AB39EC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>
                <a:solidFill>
                  <a:schemeClr val="accent1">
                    <a:lumMod val="50000"/>
                  </a:schemeClr>
                </a:solidFill>
              </a:rPr>
              <a:t>Distribusi yang diperoleh dari hasil pengukuran</a:t>
            </a:r>
            <a:endParaRPr lang="en-ID" sz="1800">
              <a:solidFill>
                <a:schemeClr val="accent1">
                  <a:lumMod val="50000"/>
                </a:schemeClr>
              </a:solidFill>
            </a:endParaRPr>
          </a:p>
          <a:p>
            <a:endParaRPr lang="en-ID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EBE2144-43C6-4169-BC4B-944E7A553F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000"/>
              <a:t>Distribusi Teoritis</a:t>
            </a:r>
            <a:endParaRPr lang="en-ID" sz="200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D7EA0C1-53D8-461D-8AAD-EEB666C232F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>
                <a:solidFill>
                  <a:schemeClr val="accent1">
                    <a:lumMod val="50000"/>
                  </a:schemeClr>
                </a:solidFill>
              </a:rPr>
              <a:t>Distribusi yang diperolah dari hasil penurunan secara matematis</a:t>
            </a:r>
          </a:p>
          <a:p>
            <a:r>
              <a:rPr lang="en-ID">
                <a:solidFill>
                  <a:schemeClr val="accent1">
                    <a:lumMod val="50000"/>
                  </a:schemeClr>
                </a:solidFill>
              </a:rPr>
              <a:t>Untuk memperoleh pola distribusi berdasarkan hasil yang telah lampau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65E596-2359-488E-B5DF-CAD0FB771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10ED4A-3316-456A-8610-6D8C087B5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20160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91312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600" b="1">
                <a:solidFill>
                  <a:schemeClr val="tx1"/>
                </a:solidFill>
              </a:rPr>
              <a:t>Contoh </a:t>
            </a:r>
            <a:r>
              <a:rPr lang="id-ID" sz="3600" b="1">
                <a:solidFill>
                  <a:schemeClr val="tx1"/>
                </a:solidFill>
              </a:rPr>
              <a:t>Distribusi Frekuensi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71928"/>
            <a:ext cx="4040188" cy="659352"/>
          </a:xfrm>
        </p:spPr>
        <p:txBody>
          <a:bodyPr/>
          <a:lstStyle/>
          <a:p>
            <a:r>
              <a:rPr lang="id-ID" sz="2800" dirty="0">
                <a:solidFill>
                  <a:schemeClr val="tx1"/>
                </a:solidFill>
                <a:latin typeface="+mj-lt"/>
              </a:rPr>
              <a:t>Kelas Tunggal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31522292"/>
              </p:ext>
            </p:extLst>
          </p:nvPr>
        </p:nvGraphicFramePr>
        <p:xfrm>
          <a:off x="457200" y="2630488"/>
          <a:ext cx="4040188" cy="2743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0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0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+mj-lt"/>
                        </a:rPr>
                        <a:t>NILAI UJIAN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+mj-lt"/>
                        </a:rPr>
                        <a:t>FREKUENSI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1976437"/>
            <a:ext cx="4041775" cy="654843"/>
          </a:xfrm>
        </p:spPr>
        <p:txBody>
          <a:bodyPr>
            <a:normAutofit/>
          </a:bodyPr>
          <a:lstStyle/>
          <a:p>
            <a:r>
              <a:rPr lang="id-ID" sz="2800" dirty="0">
                <a:solidFill>
                  <a:schemeClr val="tx1"/>
                </a:solidFill>
                <a:latin typeface="+mj-lt"/>
              </a:rPr>
              <a:t>Kelas Interval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29960289"/>
              </p:ext>
            </p:extLst>
          </p:nvPr>
        </p:nvGraphicFramePr>
        <p:xfrm>
          <a:off x="4645025" y="2630488"/>
          <a:ext cx="4041776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0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0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+mj-lt"/>
                        </a:rPr>
                        <a:t>NILAI UJIAN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b="1" dirty="0">
                          <a:latin typeface="+mj-lt"/>
                        </a:rPr>
                        <a:t>FREKUENSI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31</a:t>
                      </a:r>
                      <a:r>
                        <a:rPr lang="id-ID" sz="2400" baseline="0" dirty="0">
                          <a:latin typeface="+mj-lt"/>
                        </a:rPr>
                        <a:t> – 40 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41 – 50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51 – 60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61 – 70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71 – 80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81 – 90</a:t>
                      </a:r>
                      <a:r>
                        <a:rPr lang="id-ID" sz="2400" baseline="0" dirty="0">
                          <a:latin typeface="+mj-lt"/>
                        </a:rPr>
                        <a:t> </a:t>
                      </a:r>
                      <a:endParaRPr lang="id-ID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91 – 100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latin typeface="+mj-lt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13716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Tabel distribusi frekuensi untuk data nilai ujian matakuliah Pemodelan &amp; Simulasi dari 80 orang mahasiswa.</a:t>
            </a:r>
          </a:p>
        </p:txBody>
      </p:sp>
    </p:spTree>
    <p:extLst>
      <p:ext uri="{BB962C8B-B14F-4D97-AF65-F5344CB8AC3E}">
        <p14:creationId xmlns:p14="http://schemas.microsoft.com/office/powerpoint/2010/main" val="947044345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489858" y="609599"/>
            <a:ext cx="2523284" cy="5606143"/>
          </a:xfrm>
        </p:spPr>
        <p:txBody>
          <a:bodyPr>
            <a:normAutofit/>
          </a:bodyPr>
          <a:lstStyle/>
          <a:p>
            <a:r>
              <a:rPr lang="id-ID" sz="3200" b="1"/>
              <a:t>DISTRIBUSI</a:t>
            </a:r>
            <a:r>
              <a:rPr lang="en-US" sz="3200" b="1"/>
              <a:t> berdasarkan jenis variabel</a:t>
            </a:r>
            <a:endParaRPr lang="en-US" sz="3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5103DC6B-DCAC-4678-AC56-526556FF342F}" type="slidenum">
              <a:rPr lang="en-US" smtClean="0"/>
              <a:pPr>
                <a:spcAft>
                  <a:spcPts val="600"/>
                </a:spcAft>
                <a:defRPr/>
              </a:pPr>
              <a:t>6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489133"/>
              </p:ext>
            </p:extLst>
          </p:nvPr>
        </p:nvGraphicFramePr>
        <p:xfrm>
          <a:off x="3408759" y="1199858"/>
          <a:ext cx="4838958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2371603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34B4FC4-E7B6-4D80-8DD8-95E320AED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 Rounded MT Bold" panose="020F0704030504030204" pitchFamily="34" charset="0"/>
                <a:cs typeface="Aparajita" panose="020B0502040204020203" pitchFamily="18" charset="0"/>
              </a:rPr>
              <a:t>Distribusi kontinu</a:t>
            </a:r>
            <a:endParaRPr lang="en-ID" cap="none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Arial Rounded MT Bold" panose="020F0704030504030204" pitchFamily="34" charset="0"/>
              <a:cs typeface="Aparajita" panose="020B0502040204020203" pitchFamily="18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8E89C1-A36D-4867-8C81-B5D1A42D2B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id-ID"/>
              <a:t>Normal</a:t>
            </a:r>
          </a:p>
          <a:p>
            <a:pPr lvl="0"/>
            <a:r>
              <a:rPr lang="id-ID"/>
              <a:t>Eksponensial</a:t>
            </a:r>
          </a:p>
          <a:p>
            <a:pPr lvl="0"/>
            <a:r>
              <a:rPr lang="id-ID"/>
              <a:t>Uniform</a:t>
            </a:r>
          </a:p>
          <a:p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CE9442-75E4-4018-B9E2-7A904E918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090EF5-73F9-45A2-B7CF-C90D0E1B4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3DC6B-DCAC-4678-AC56-526556FF342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68375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C76032D-2941-447D-8BA1-37AF123A4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Distribusi Kontinu</a:t>
            </a:r>
            <a:endParaRPr lang="en-ID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E4AE726-95EF-468D-BF5A-33B54067B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lvl="1" indent="-533400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000">
                <a:solidFill>
                  <a:schemeClr val="accent1">
                    <a:lumMod val="50000"/>
                  </a:schemeClr>
                </a:solidFill>
              </a:rPr>
              <a:t>Variabel yang terdiri dari nilai-nilai yang terletak dalam interval tertentu, bisa berupa bilangan bulat maupun pecahan</a:t>
            </a:r>
          </a:p>
          <a:p>
            <a:pPr marL="533400" lvl="1" indent="-533400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000">
                <a:solidFill>
                  <a:schemeClr val="accent1">
                    <a:lumMod val="50000"/>
                  </a:schemeClr>
                </a:solidFill>
              </a:rPr>
              <a:t>Variabel yang merupakan hasil pengukuran</a:t>
            </a:r>
          </a:p>
          <a:p>
            <a:pPr marL="990600" lvl="1" indent="-533400">
              <a:buFont typeface="Wingdings" panose="05000000000000000000" pitchFamily="2" charset="2"/>
              <a:buAutoNum type="arabicPeriod"/>
            </a:pPr>
            <a:endParaRPr lang="en-US" altLang="en-US" sz="2400"/>
          </a:p>
          <a:p>
            <a:pPr marL="34290" indent="0">
              <a:buNone/>
            </a:pPr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9CFF15-1115-4DD8-B25F-6043FFABD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RNL/2010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35F34D-57B3-4BD7-BE8E-092CB2E1D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69239B-B4BB-47EB-88BE-B0CD42E598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15305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1838"/>
            <a:ext cx="8229600" cy="5635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1"/>
                </a:solidFill>
              </a:rPr>
              <a:t>Distribusi</a:t>
            </a:r>
            <a:r>
              <a:rPr lang="en-US" sz="3200" b="1" dirty="0">
                <a:solidFill>
                  <a:schemeClr val="tx1"/>
                </a:solidFill>
              </a:rPr>
              <a:t> Normal– N(</a:t>
            </a:r>
            <a:r>
              <a:rPr lang="en-US" sz="3200" b="1" dirty="0">
                <a:solidFill>
                  <a:schemeClr val="tx1"/>
                </a:solidFill>
                <a:sym typeface="Symbol"/>
              </a:rPr>
              <a:t>,</a:t>
            </a:r>
            <a:r>
              <a:rPr lang="en-US" sz="3200" b="1" baseline="30000" dirty="0">
                <a:solidFill>
                  <a:schemeClr val="tx1"/>
                </a:solidFill>
                <a:sym typeface="Symbol"/>
              </a:rPr>
              <a:t>2</a:t>
            </a:r>
            <a:r>
              <a:rPr lang="en-US" sz="3200" b="1" dirty="0">
                <a:solidFill>
                  <a:schemeClr val="tx1"/>
                </a:solidFill>
                <a:sym typeface="Symbol"/>
              </a:rPr>
              <a:t>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7538C8-B42E-4062-A593-9AF39D3B241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0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Content Placeholder 10"/>
          <p:cNvSpPr txBox="1">
            <a:spLocks/>
          </p:cNvSpPr>
          <p:nvPr/>
        </p:nvSpPr>
        <p:spPr>
          <a:xfrm>
            <a:off x="304800" y="1914525"/>
            <a:ext cx="3749675" cy="381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Densitas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032" name="Content Placeholder 10"/>
          <p:cNvSpPr txBox="1">
            <a:spLocks/>
          </p:cNvSpPr>
          <p:nvPr/>
        </p:nvSpPr>
        <p:spPr bwMode="auto">
          <a:xfrm>
            <a:off x="304800" y="3438525"/>
            <a:ext cx="3749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Parameter :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,  ;  &gt; 0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038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447925"/>
            <a:ext cx="3276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" name="Content Placeholder 10"/>
          <p:cNvSpPr txBox="1">
            <a:spLocks/>
          </p:cNvSpPr>
          <p:nvPr/>
        </p:nvSpPr>
        <p:spPr>
          <a:xfrm>
            <a:off x="304800" y="4276725"/>
            <a:ext cx="3749675" cy="5334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normal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standar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N(0,1)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1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042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810125"/>
            <a:ext cx="1076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43" name="Group 30"/>
          <p:cNvGrpSpPr>
            <a:grpSpLocks/>
          </p:cNvGrpSpPr>
          <p:nvPr/>
        </p:nvGrpSpPr>
        <p:grpSpPr bwMode="auto">
          <a:xfrm>
            <a:off x="3962400" y="1314450"/>
            <a:ext cx="5029200" cy="4933950"/>
            <a:chOff x="1757363" y="0"/>
            <a:chExt cx="5629275" cy="5619750"/>
          </a:xfrm>
        </p:grpSpPr>
        <p:pic>
          <p:nvPicPr>
            <p:cNvPr id="1044" name="Picture 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757363" y="0"/>
              <a:ext cx="5629275" cy="561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3" name="Straight Connector 32"/>
            <p:cNvCxnSpPr/>
            <p:nvPr/>
          </p:nvCxnSpPr>
          <p:spPr>
            <a:xfrm rot="5400000">
              <a:off x="2756980" y="2818394"/>
              <a:ext cx="3962644" cy="1923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758490" y="2895196"/>
              <a:ext cx="611376" cy="1895"/>
            </a:xfrm>
            <a:prstGeom prst="line">
              <a:avLst/>
            </a:prstGeom>
            <a:ln>
              <a:solidFill>
                <a:schemeClr val="tx2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26" name="Object 3"/>
            <p:cNvGraphicFramePr>
              <a:graphicFrameLocks noChangeAspect="1"/>
            </p:cNvGraphicFramePr>
            <p:nvPr/>
          </p:nvGraphicFramePr>
          <p:xfrm>
            <a:off x="5003800" y="2728913"/>
            <a:ext cx="177800" cy="165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4" name="Equation" r:id="rId7" imgW="177480" imgH="164880" progId="">
                    <p:embed/>
                  </p:oleObj>
                </mc:Choice>
                <mc:Fallback>
                  <p:oleObj name="Equation" r:id="rId7" imgW="177480" imgH="16488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3800" y="2728913"/>
                          <a:ext cx="177800" cy="165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4"/>
            <p:cNvGraphicFramePr>
              <a:graphicFrameLocks noChangeAspect="1"/>
            </p:cNvGraphicFramePr>
            <p:nvPr/>
          </p:nvGraphicFramePr>
          <p:xfrm>
            <a:off x="4394200" y="5283200"/>
            <a:ext cx="1778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05" name="Equation" r:id="rId9" imgW="177480" imgH="203040" progId="">
                    <p:embed/>
                  </p:oleObj>
                </mc:Choice>
                <mc:Fallback>
                  <p:oleObj name="Equation" r:id="rId9" imgW="177480" imgH="20304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4200" y="5283200"/>
                          <a:ext cx="177800" cy="203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087067444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DF5327"/>
      </a:accent1>
      <a:accent2>
        <a:srgbClr val="A6B7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383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3046</TotalTime>
  <Words>806</Words>
  <Application>Microsoft Office PowerPoint</Application>
  <PresentationFormat>On-screen Show (4:3)</PresentationFormat>
  <Paragraphs>204</Paragraphs>
  <Slides>19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 Rounded MT Bold</vt:lpstr>
      <vt:lpstr>Calibri</vt:lpstr>
      <vt:lpstr>Corbel</vt:lpstr>
      <vt:lpstr>Times New Roman</vt:lpstr>
      <vt:lpstr>Wingdings</vt:lpstr>
      <vt:lpstr>Wingdings 2</vt:lpstr>
      <vt:lpstr>Basis</vt:lpstr>
      <vt:lpstr>Equation</vt:lpstr>
      <vt:lpstr>REVIEW STATISTIK</vt:lpstr>
      <vt:lpstr>DATA &amp; VARIABEL</vt:lpstr>
      <vt:lpstr>DISTRIBUSI VARIABEL ACAK</vt:lpstr>
      <vt:lpstr>Distribusi   berdasarkan pendekatan </vt:lpstr>
      <vt:lpstr>Contoh Distribusi Frekuensi</vt:lpstr>
      <vt:lpstr>DISTRIBUSI berdasarkan jenis variabel</vt:lpstr>
      <vt:lpstr>Distribusi kontinu</vt:lpstr>
      <vt:lpstr>Distribusi Kontinu</vt:lpstr>
      <vt:lpstr>Distribusi Normal– N(,2)</vt:lpstr>
      <vt:lpstr>Distribusi Exponential– expo()</vt:lpstr>
      <vt:lpstr>Distribusi Uniform Kontinyu – U(,)</vt:lpstr>
      <vt:lpstr>Distribusi Diskrit Uniform– DU(i,j)</vt:lpstr>
      <vt:lpstr>Distribusi diskrit</vt:lpstr>
      <vt:lpstr>Percobaan Bernoulli</vt:lpstr>
      <vt:lpstr>Distribusi Binomial</vt:lpstr>
      <vt:lpstr>Distribusi Binomial– bin(t,p)</vt:lpstr>
      <vt:lpstr>Percobaan Poisson</vt:lpstr>
      <vt:lpstr>Ciri-ciri distribusi poisson:</vt:lpstr>
      <vt:lpstr>Distribusi Poisson– Poisson()</vt:lpstr>
    </vt:vector>
  </TitlesOfParts>
  <Company>Jurusan 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TEKNIK SIMULASI D3 TEKNIK KOMPUTER</dc:title>
  <dc:creator>Client</dc:creator>
  <cp:lastModifiedBy>Kaprodi_If_Unikom</cp:lastModifiedBy>
  <cp:revision>416</cp:revision>
  <cp:lastPrinted>2015-03-08T18:12:23Z</cp:lastPrinted>
  <dcterms:created xsi:type="dcterms:W3CDTF">2005-04-06T15:56:16Z</dcterms:created>
  <dcterms:modified xsi:type="dcterms:W3CDTF">2019-04-04T04:47:44Z</dcterms:modified>
</cp:coreProperties>
</file>