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460" r:id="rId3"/>
    <p:sldId id="461" r:id="rId4"/>
    <p:sldId id="463" r:id="rId5"/>
    <p:sldId id="464" r:id="rId6"/>
    <p:sldId id="465" r:id="rId7"/>
    <p:sldId id="337" r:id="rId8"/>
    <p:sldId id="324" r:id="rId9"/>
    <p:sldId id="325" r:id="rId10"/>
    <p:sldId id="342" r:id="rId11"/>
    <p:sldId id="308" r:id="rId12"/>
    <p:sldId id="309" r:id="rId13"/>
    <p:sldId id="314" r:id="rId14"/>
    <p:sldId id="310" r:id="rId15"/>
    <p:sldId id="31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980E9-C278-47DC-A1B0-E714B62B550B}" type="datetimeFigureOut">
              <a:rPr lang="en-ID" smtClean="0"/>
              <a:t>20/04/2019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DF2E6-88F9-4E03-9CE9-3CAEE31B15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35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BD164-DEB0-48D0-998F-9D18F419399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681038"/>
            <a:ext cx="6054725" cy="340677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E65FC-31ED-457C-A620-C56430C5A47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681038"/>
            <a:ext cx="6054725" cy="3406775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45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EDE11-B593-4CF0-9608-F3519D4CBA1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681038"/>
            <a:ext cx="6054725" cy="3406775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003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B829F-6CAF-488C-91D4-46C67208BD9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681038"/>
            <a:ext cx="6054725" cy="3406775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243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EE727-3540-4D3B-82A3-93FBB460756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681038"/>
            <a:ext cx="6054725" cy="3406775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040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9931D-FFE4-4A84-B628-D91A5BE4E40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1638" y="681038"/>
            <a:ext cx="6054725" cy="3406775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60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20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024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327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225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7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3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609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036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640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860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098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84CC383-D567-42E3-9C47-3A0B9A76F50E}" type="datetimeFigureOut">
              <a:rPr lang="id-ID" smtClean="0"/>
              <a:t>20/04/2019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5D6AD52-58DF-4130-B03B-7DC6AF8436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138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A89D4-5554-4C82-AEEA-7F2120324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7143" y="2625451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en-US" altLang="id-ID" dirty="0"/>
              <a:t>UNSUR </a:t>
            </a:r>
            <a:r>
              <a:rPr lang="id-ID" altLang="id-ID" dirty="0"/>
              <a:t>– UNSUR</a:t>
            </a:r>
            <a:br>
              <a:rPr lang="en-US" altLang="id-ID" dirty="0"/>
            </a:br>
            <a:r>
              <a:rPr lang="id-ID" altLang="id-ID" dirty="0"/>
              <a:t> Da</a:t>
            </a:r>
            <a:r>
              <a:rPr lang="en-US" altLang="id-ID" dirty="0"/>
              <a:t>n </a:t>
            </a:r>
            <a:br>
              <a:rPr lang="en-US" altLang="id-ID" dirty="0"/>
            </a:br>
            <a:r>
              <a:rPr lang="en-US" altLang="id-ID" dirty="0"/>
              <a:t>model</a:t>
            </a:r>
            <a:r>
              <a:rPr lang="id-ID" altLang="id-ID" dirty="0"/>
              <a:t> </a:t>
            </a:r>
            <a:r>
              <a:rPr lang="en-US" altLang="id-ID" dirty="0"/>
              <a:t>PERILAKU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8585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786" y="81643"/>
            <a:ext cx="6449786" cy="669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ontent Placeholder 1"/>
          <p:cNvSpPr txBox="1">
            <a:spLocks/>
          </p:cNvSpPr>
          <p:nvPr/>
        </p:nvSpPr>
        <p:spPr>
          <a:xfrm>
            <a:off x="1279071" y="1"/>
            <a:ext cx="2939143" cy="97971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571" dirty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br>
              <a:rPr lang="id-ID" sz="257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2571" dirty="0">
                <a:latin typeface="Arial" panose="020B0604020202020204" pitchFamily="34" charset="0"/>
                <a:cs typeface="Arial" panose="020B0604020202020204" pitchFamily="34" charset="0"/>
              </a:rPr>
              <a:t>perilaku organisasi</a:t>
            </a:r>
            <a:endParaRPr lang="en-US" sz="25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22294" y="979716"/>
            <a:ext cx="2939143" cy="0"/>
          </a:xfrm>
          <a:prstGeom prst="line">
            <a:avLst/>
          </a:prstGeom>
          <a:noFill/>
          <a:ln w="57150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ight Brace 1"/>
          <p:cNvSpPr/>
          <p:nvPr/>
        </p:nvSpPr>
        <p:spPr bwMode="auto">
          <a:xfrm>
            <a:off x="8708572" y="81643"/>
            <a:ext cx="326571" cy="1632857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71" tIns="48986" rIns="97971" bIns="48986" numCol="1" rtlCol="0" anchor="t" anchorCtr="0" compatLnSpc="1">
            <a:prstTxWarp prst="textNoShape">
              <a:avLst/>
            </a:prstTxWarp>
          </a:bodyPr>
          <a:lstStyle/>
          <a:p>
            <a:pPr defTabSz="979688" fontAlgn="base">
              <a:spcBef>
                <a:spcPct val="0"/>
              </a:spcBef>
              <a:spcAft>
                <a:spcPct val="0"/>
              </a:spcAft>
            </a:pPr>
            <a:endParaRPr lang="en-US" sz="2571">
              <a:latin typeface="Times New Roman" panose="02020603050405020304" pitchFamily="18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8708572" y="1877786"/>
            <a:ext cx="326571" cy="4735286"/>
          </a:xfrm>
          <a:prstGeom prst="rightBrace">
            <a:avLst>
              <a:gd name="adj1" fmla="val 6770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71" tIns="48986" rIns="97971" bIns="48986" numCol="1" rtlCol="0" anchor="t" anchorCtr="0" compatLnSpc="1">
            <a:prstTxWarp prst="textNoShape">
              <a:avLst/>
            </a:prstTxWarp>
          </a:bodyPr>
          <a:lstStyle/>
          <a:p>
            <a:pPr defTabSz="979688" fontAlgn="base">
              <a:spcBef>
                <a:spcPct val="0"/>
              </a:spcBef>
              <a:spcAft>
                <a:spcPct val="0"/>
              </a:spcAft>
            </a:pPr>
            <a:endParaRPr lang="en-US" sz="2571"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2357" y="81643"/>
            <a:ext cx="1796143" cy="187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92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Variabel Dependen</a:t>
            </a:r>
          </a:p>
          <a:p>
            <a:r>
              <a:rPr lang="id-ID" sz="1929" dirty="0">
                <a:latin typeface="Arial" panose="020B0604020202020204" pitchFamily="34" charset="0"/>
                <a:cs typeface="Arial" panose="020B0604020202020204" pitchFamily="34" charset="0"/>
              </a:rPr>
              <a:t>Respon yang dipengaruhi oleh variabel independen</a:t>
            </a:r>
            <a:endParaRPr 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39031" y="3066551"/>
            <a:ext cx="1796143" cy="2467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92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Variabel Independen</a:t>
            </a:r>
          </a:p>
          <a:p>
            <a:r>
              <a:rPr lang="id-ID" sz="1929" dirty="0">
                <a:latin typeface="Arial" panose="020B0604020202020204" pitchFamily="34" charset="0"/>
                <a:cs typeface="Arial" panose="020B0604020202020204" pitchFamily="34" charset="0"/>
              </a:rPr>
              <a:t>Sebab yang diperkirakan dapat mengubah variabel dependen</a:t>
            </a:r>
            <a:endParaRPr 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677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2013857" y="2667000"/>
            <a:ext cx="539013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929" dirty="0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6260987" y="4191000"/>
            <a:ext cx="3753870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929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30514" y="1369220"/>
            <a:ext cx="5715000" cy="982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 sz="1929" b="1" dirty="0">
                <a:latin typeface="Arial" panose="020B0604020202020204" pitchFamily="34" charset="0"/>
              </a:rPr>
              <a:t>Produktivitas</a:t>
            </a:r>
            <a:br>
              <a:rPr lang="en-US" altLang="en-US" sz="1929" b="1" dirty="0">
                <a:latin typeface="Arial" panose="020B0604020202020204" pitchFamily="34" charset="0"/>
              </a:rPr>
            </a:br>
            <a:r>
              <a:rPr lang="id-ID" altLang="en-US" sz="1929" dirty="0">
                <a:latin typeface="Tahoma" panose="020B0604030504040204" pitchFamily="34" charset="0"/>
              </a:rPr>
              <a:t>ukuran kinerja yang mencakup efektivitas dan efisiensi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177643" y="3262313"/>
            <a:ext cx="4163786" cy="686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 sz="1929" b="1" dirty="0">
                <a:latin typeface="Arial" panose="020B0604020202020204" pitchFamily="34" charset="0"/>
              </a:rPr>
              <a:t>Efektivitas</a:t>
            </a:r>
            <a:br>
              <a:rPr lang="en-US" altLang="en-US" sz="1929" b="1" dirty="0">
                <a:latin typeface="Arial" panose="020B0604020202020204" pitchFamily="34" charset="0"/>
              </a:rPr>
            </a:br>
            <a:r>
              <a:rPr lang="id-ID" altLang="en-US" sz="1929" dirty="0">
                <a:latin typeface="Tahoma" panose="020B0604030504040204" pitchFamily="34" charset="0"/>
              </a:rPr>
              <a:t>Pencapaian tujuan-tujuan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177643" y="4345782"/>
            <a:ext cx="3837214" cy="982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 sz="1929" b="1" dirty="0">
                <a:latin typeface="Arial" panose="020B0604020202020204" pitchFamily="34" charset="0"/>
              </a:rPr>
              <a:t>Efisiensi</a:t>
            </a:r>
            <a:br>
              <a:rPr lang="en-US" altLang="en-US" sz="1929" b="1" dirty="0">
                <a:latin typeface="Arial" panose="020B0604020202020204" pitchFamily="34" charset="0"/>
              </a:rPr>
            </a:br>
            <a:r>
              <a:rPr lang="id-ID" altLang="en-US" sz="1929" dirty="0">
                <a:latin typeface="Arial" panose="020B0604020202020204" pitchFamily="34" charset="0"/>
              </a:rPr>
              <a:t>Pencapaian tujuan dengan biaya rendah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pic>
        <p:nvPicPr>
          <p:cNvPr id="57352" name="Picture 8" descr="pe0240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357" y="3048000"/>
            <a:ext cx="3206184" cy="286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3100" y="217255"/>
            <a:ext cx="10396882" cy="1151965"/>
          </a:xfrm>
        </p:spPr>
        <p:txBody>
          <a:bodyPr/>
          <a:lstStyle/>
          <a:p>
            <a:r>
              <a:rPr lang="id-ID" dirty="0"/>
              <a:t>Dependen Variabel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422071" y="3810000"/>
            <a:ext cx="1410195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929"/>
          </a:p>
        </p:txBody>
      </p:sp>
      <p:pic>
        <p:nvPicPr>
          <p:cNvPr id="58372" name="Picture 4" descr="bs0159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14" y="1369220"/>
            <a:ext cx="2369344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3" name="Picture 5" descr="pe0238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274" y="4121729"/>
            <a:ext cx="2670402" cy="194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2304710" y="3048000"/>
            <a:ext cx="4245429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929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5932714" y="5619516"/>
            <a:ext cx="4245429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929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223068" y="1407677"/>
            <a:ext cx="4572000" cy="99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 sz="3000" b="1" dirty="0">
                <a:latin typeface="Arial" panose="020B0604020202020204" pitchFamily="34" charset="0"/>
              </a:rPr>
              <a:t>Mangkir</a:t>
            </a:r>
            <a:endParaRPr lang="en-US" altLang="en-US" sz="30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id-ID" altLang="en-US" sz="1929" dirty="0">
                <a:latin typeface="Tahoma" panose="020B0604030504040204" pitchFamily="34" charset="0"/>
              </a:rPr>
              <a:t>Ketidak hadiran di kantor tanpa izin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851072" y="3673929"/>
            <a:ext cx="4980214" cy="1296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 sz="3000" b="1" dirty="0">
                <a:latin typeface="Arial" panose="020B0604020202020204" pitchFamily="34" charset="0"/>
              </a:rPr>
              <a:t>Perputaran Karyawan</a:t>
            </a:r>
            <a:endParaRPr lang="en-US" altLang="en-US" sz="30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id-ID" altLang="en-US" sz="1929" dirty="0">
                <a:latin typeface="Tahoma" panose="020B0604030504040204" pitchFamily="34" charset="0"/>
              </a:rPr>
              <a:t>Pengunduran diri permanen secara sukarela maupun tidak sukarela dari suatu organisasi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sp>
        <p:nvSpPr>
          <p:cNvPr id="58378" name="Oval 10"/>
          <p:cNvSpPr>
            <a:spLocks noChangeArrowheads="1"/>
          </p:cNvSpPr>
          <p:nvPr/>
        </p:nvSpPr>
        <p:spPr bwMode="auto">
          <a:xfrm>
            <a:off x="2440704" y="4881563"/>
            <a:ext cx="149987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929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2631" y="256374"/>
            <a:ext cx="10396882" cy="1151965"/>
          </a:xfrm>
        </p:spPr>
        <p:txBody>
          <a:bodyPr/>
          <a:lstStyle/>
          <a:p>
            <a:r>
              <a:rPr lang="id-ID" dirty="0"/>
              <a:t>Dependen Variabel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13487" y="2177507"/>
            <a:ext cx="5796643" cy="205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 sz="3000" b="1" dirty="0">
                <a:latin typeface="Arial" panose="020B0604020202020204" pitchFamily="34" charset="0"/>
              </a:rPr>
              <a:t>Perilaku menyimpang di tempat kerja</a:t>
            </a:r>
          </a:p>
          <a:p>
            <a:pPr>
              <a:spcBef>
                <a:spcPct val="50000"/>
              </a:spcBef>
            </a:pPr>
            <a:r>
              <a:rPr lang="id-ID" altLang="en-US" sz="1929" dirty="0">
                <a:latin typeface="Tahoma" panose="020B0604030504040204" pitchFamily="34" charset="0"/>
              </a:rPr>
              <a:t>Perilaku sukarela yang melanggar norma-norma organisasi yang signifikan dan dengan demikian mengancam kesejahteraan anggota-anggotanya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pic>
        <p:nvPicPr>
          <p:cNvPr id="63494" name="Picture 6" descr="pe0147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77507"/>
            <a:ext cx="3315041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Dependen Variabel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" descr="bs0158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988" y="2204358"/>
            <a:ext cx="2820080" cy="358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22527" y="2442886"/>
            <a:ext cx="5473473" cy="281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dirty="0">
                <a:latin typeface="Arial" panose="020B0604020202020204" pitchFamily="34" charset="0"/>
              </a:rPr>
              <a:t>Organizational citizenship behavior (OCB)</a:t>
            </a:r>
            <a:r>
              <a:rPr lang="id-ID" altLang="en-US" sz="3000" b="1" dirty="0">
                <a:latin typeface="Arial" panose="020B0604020202020204" pitchFamily="34" charset="0"/>
              </a:rPr>
              <a:t> – Perilaku  kewargaan  organisasi</a:t>
            </a:r>
            <a:endParaRPr lang="en-US" altLang="en-US" sz="30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id-ID" altLang="en-US" sz="1929" dirty="0">
                <a:latin typeface="Tahoma" panose="020B0604030504040204" pitchFamily="34" charset="0"/>
              </a:rPr>
              <a:t>Perilaku pilihan yang tidak menjadi bagian dari kewajiban kerja formal seorang karyawan, namun mendukung berfungsinya organisasi tersebut secara efektif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Dependen Variabel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 descr="bs0157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2" y="2914650"/>
            <a:ext cx="3274219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117929" y="1469572"/>
            <a:ext cx="5881444" cy="159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altLang="en-US" sz="3000" b="1" dirty="0">
                <a:latin typeface="Arial" panose="020B0604020202020204" pitchFamily="34" charset="0"/>
              </a:rPr>
              <a:t>Kepuasan kerja</a:t>
            </a:r>
            <a:endParaRPr lang="en-US" altLang="en-US" sz="30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id-ID" altLang="en-US" sz="1929" dirty="0">
                <a:latin typeface="Tahoma" panose="020B0604030504040204" pitchFamily="34" charset="0"/>
              </a:rPr>
              <a:t>Perasaan positif tentang pekerjaan seseorang yang merupakan hasil dari evaluasi karakteristik-karakteristiknnya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993" y="317607"/>
            <a:ext cx="10396882" cy="1151965"/>
          </a:xfrm>
        </p:spPr>
        <p:txBody>
          <a:bodyPr/>
          <a:lstStyle/>
          <a:p>
            <a:r>
              <a:rPr lang="id-ID" dirty="0"/>
              <a:t>Dependen Variabel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3B46C4A-B6DD-4944-873A-94C5910B2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93558"/>
            <a:ext cx="9875520" cy="1356360"/>
          </a:xfrm>
        </p:spPr>
        <p:txBody>
          <a:bodyPr/>
          <a:lstStyle/>
          <a:p>
            <a:pPr algn="ctr" eaLnBrk="1" hangingPunct="1"/>
            <a:r>
              <a:rPr lang="en-US" altLang="id-ID" sz="4000" dirty="0"/>
              <a:t>UNSUR PERILAKU ORGANISASI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23D0CF4-B0E6-4B76-BFC9-9C2822965C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id-ID" dirty="0"/>
              <a:t>ORANG</a:t>
            </a:r>
          </a:p>
          <a:p>
            <a:pPr eaLnBrk="1" hangingPunct="1">
              <a:buFontTx/>
              <a:buNone/>
            </a:pPr>
            <a:endParaRPr lang="en-US" altLang="id-ID" dirty="0"/>
          </a:p>
          <a:p>
            <a:pPr eaLnBrk="1" hangingPunct="1">
              <a:buFontTx/>
              <a:buNone/>
            </a:pPr>
            <a:endParaRPr lang="en-US" altLang="id-ID" dirty="0"/>
          </a:p>
          <a:p>
            <a:pPr eaLnBrk="1" hangingPunct="1">
              <a:buFontTx/>
              <a:buNone/>
            </a:pPr>
            <a:r>
              <a:rPr lang="id-ID" altLang="id-ID" dirty="0"/>
              <a:t>                    </a:t>
            </a:r>
            <a:r>
              <a:rPr lang="en-US" altLang="id-ID" dirty="0"/>
              <a:t>STRUKTUR 			      </a:t>
            </a:r>
            <a:r>
              <a:rPr lang="id-ID" altLang="id-ID" dirty="0"/>
              <a:t>       </a:t>
            </a:r>
            <a:r>
              <a:rPr lang="en-US" altLang="id-ID" dirty="0"/>
              <a:t>LINGKUNGAN</a:t>
            </a:r>
          </a:p>
          <a:p>
            <a:pPr eaLnBrk="1" hangingPunct="1">
              <a:buFontTx/>
              <a:buNone/>
            </a:pPr>
            <a:endParaRPr lang="en-US" altLang="id-ID" dirty="0"/>
          </a:p>
          <a:p>
            <a:pPr algn="ctr" eaLnBrk="1" hangingPunct="1">
              <a:buFontTx/>
              <a:buNone/>
            </a:pPr>
            <a:endParaRPr lang="id-ID" altLang="id-ID" dirty="0"/>
          </a:p>
          <a:p>
            <a:pPr algn="ctr" eaLnBrk="1" hangingPunct="1">
              <a:buFontTx/>
              <a:buNone/>
            </a:pPr>
            <a:endParaRPr lang="id-ID" altLang="id-ID" dirty="0"/>
          </a:p>
          <a:p>
            <a:pPr algn="ctr" eaLnBrk="1" hangingPunct="1">
              <a:buFontTx/>
              <a:buNone/>
            </a:pPr>
            <a:r>
              <a:rPr lang="en-US" altLang="id-ID" dirty="0"/>
              <a:t>TEKNOLOGI</a:t>
            </a: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BEAEE15B-C074-4E26-839C-B5EC63E23B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8999" y="2073964"/>
            <a:ext cx="1974574" cy="11429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847D35FF-F855-4A37-A0A5-E1F19D3E0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4385" y="2160934"/>
            <a:ext cx="1520688" cy="12952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 dirty="0"/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D823EDEF-22A6-409E-AF8B-07CCF627AB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68112" y="4003809"/>
            <a:ext cx="2057399" cy="11429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035D2583-1CE1-4D77-A4D8-5335951F5A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8999" y="3969026"/>
            <a:ext cx="2150161" cy="12125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F487C1CA-6371-44D5-968E-93B9E32AE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9374" y="2302563"/>
            <a:ext cx="6626" cy="2789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06B764ED-CA04-49F8-9B34-40BBF61C9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8562" y="3559726"/>
            <a:ext cx="2736571" cy="49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en-US" dirty="0"/>
              <a:t>                                            </a:t>
            </a:r>
            <a:endParaRPr lang="id-ID" dirty="0"/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A3D924FC-6A28-4131-8644-1E00800A5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71600"/>
            <a:ext cx="8610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id-ID"/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3E82402E-7B23-49F2-AE05-2427D14DA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71600"/>
            <a:ext cx="8610600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7BB8B60-88E2-48C1-A244-3C8686100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34340"/>
            <a:ext cx="9875520" cy="1356360"/>
          </a:xfrm>
        </p:spPr>
        <p:txBody>
          <a:bodyPr/>
          <a:lstStyle/>
          <a:p>
            <a:pPr eaLnBrk="1" hangingPunct="1"/>
            <a:r>
              <a:rPr lang="id-ID" altLang="id-ID" dirty="0"/>
              <a:t>               </a:t>
            </a:r>
            <a:r>
              <a:rPr lang="en-US" altLang="id-ID" dirty="0"/>
              <a:t>ORANG DALAM ORGANISASI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ADA2A1E-ED32-4A8C-8504-D788953D4B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790700"/>
            <a:ext cx="9872871" cy="4305300"/>
          </a:xfrm>
        </p:spPr>
        <p:txBody>
          <a:bodyPr/>
          <a:lstStyle/>
          <a:p>
            <a:pPr eaLnBrk="1" hangingPunct="1"/>
            <a:r>
              <a:rPr lang="en-US" altLang="id-ID" dirty="0" err="1"/>
              <a:t>Membentuk</a:t>
            </a:r>
            <a:r>
              <a:rPr lang="en-US" altLang="id-ID" dirty="0"/>
              <a:t> </a:t>
            </a:r>
            <a:r>
              <a:rPr lang="en-US" altLang="id-ID" dirty="0" err="1"/>
              <a:t>sistem</a:t>
            </a:r>
            <a:r>
              <a:rPr lang="en-US" altLang="id-ID" dirty="0"/>
              <a:t> </a:t>
            </a:r>
            <a:r>
              <a:rPr lang="en-US" altLang="id-ID" dirty="0" err="1"/>
              <a:t>sosial</a:t>
            </a:r>
            <a:r>
              <a:rPr lang="en-US" altLang="id-ID" dirty="0"/>
              <a:t> intern </a:t>
            </a:r>
            <a:r>
              <a:rPr lang="en-US" altLang="id-ID" dirty="0" err="1"/>
              <a:t>organisasi</a:t>
            </a:r>
            <a:endParaRPr lang="en-US" altLang="id-ID" dirty="0"/>
          </a:p>
          <a:p>
            <a:pPr eaLnBrk="1" hangingPunct="1"/>
            <a:r>
              <a:rPr lang="en-US" altLang="id-ID" dirty="0" err="1"/>
              <a:t>Terdiri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</a:t>
            </a:r>
            <a:r>
              <a:rPr lang="en-US" altLang="id-ID" dirty="0" err="1"/>
              <a:t>pribadi</a:t>
            </a:r>
            <a:r>
              <a:rPr lang="en-US" altLang="id-ID" dirty="0"/>
              <a:t> dan </a:t>
            </a:r>
            <a:r>
              <a:rPr lang="en-US" altLang="id-ID" dirty="0" err="1"/>
              <a:t>kelompok</a:t>
            </a:r>
            <a:r>
              <a:rPr lang="en-US" altLang="id-ID" dirty="0"/>
              <a:t> (</a:t>
            </a:r>
            <a:r>
              <a:rPr lang="en-US" altLang="id-ID" dirty="0" err="1"/>
              <a:t>besar</a:t>
            </a:r>
            <a:r>
              <a:rPr lang="en-US" altLang="id-ID" dirty="0"/>
              <a:t> </a:t>
            </a:r>
            <a:r>
              <a:rPr lang="en-US" altLang="id-ID" dirty="0" err="1"/>
              <a:t>maupun</a:t>
            </a:r>
            <a:r>
              <a:rPr lang="en-US" altLang="id-ID" dirty="0"/>
              <a:t> </a:t>
            </a:r>
            <a:r>
              <a:rPr lang="en-US" altLang="id-ID" dirty="0" err="1"/>
              <a:t>kecil</a:t>
            </a:r>
            <a:r>
              <a:rPr lang="en-US" altLang="id-ID" dirty="0"/>
              <a:t>)</a:t>
            </a:r>
          </a:p>
          <a:p>
            <a:pPr eaLnBrk="1" hangingPunct="1"/>
            <a:r>
              <a:rPr lang="en-US" altLang="id-ID" dirty="0" err="1"/>
              <a:t>Kelompok</a:t>
            </a:r>
            <a:r>
              <a:rPr lang="en-US" altLang="id-ID" dirty="0"/>
              <a:t> formal (</a:t>
            </a:r>
            <a:r>
              <a:rPr lang="en-US" altLang="id-ID" dirty="0" err="1"/>
              <a:t>resmi</a:t>
            </a:r>
            <a:r>
              <a:rPr lang="en-US" altLang="id-ID" dirty="0"/>
              <a:t>) dan informal (</a:t>
            </a:r>
            <a:r>
              <a:rPr lang="en-US" altLang="id-ID" dirty="0" err="1"/>
              <a:t>tidak</a:t>
            </a:r>
            <a:r>
              <a:rPr lang="en-US" altLang="id-ID" dirty="0"/>
              <a:t> </a:t>
            </a:r>
            <a:r>
              <a:rPr lang="en-US" altLang="id-ID" dirty="0" err="1"/>
              <a:t>resmi</a:t>
            </a:r>
            <a:r>
              <a:rPr lang="en-US" altLang="id-ID" dirty="0"/>
              <a:t>)</a:t>
            </a:r>
          </a:p>
          <a:p>
            <a:pPr eaLnBrk="1" hangingPunct="1"/>
            <a:r>
              <a:rPr lang="en-US" altLang="id-ID" dirty="0" err="1"/>
              <a:t>Semua</a:t>
            </a:r>
            <a:r>
              <a:rPr lang="en-US" altLang="id-ID" dirty="0"/>
              <a:t> </a:t>
            </a:r>
            <a:r>
              <a:rPr lang="en-US" altLang="id-ID" dirty="0" err="1"/>
              <a:t>kelompok</a:t>
            </a:r>
            <a:r>
              <a:rPr lang="en-US" altLang="id-ID" dirty="0"/>
              <a:t> </a:t>
            </a:r>
            <a:r>
              <a:rPr lang="en-US" altLang="id-ID" dirty="0" err="1"/>
              <a:t>bersifat</a:t>
            </a:r>
            <a:r>
              <a:rPr lang="en-US" altLang="id-ID" dirty="0"/>
              <a:t> </a:t>
            </a:r>
            <a:r>
              <a:rPr lang="en-US" altLang="id-ID" dirty="0" err="1"/>
              <a:t>dinamis</a:t>
            </a:r>
            <a:endParaRPr lang="en-US" altLang="id-ID" dirty="0"/>
          </a:p>
          <a:p>
            <a:pPr eaLnBrk="1" hangingPunct="1"/>
            <a:r>
              <a:rPr lang="en-US" altLang="id-ID" dirty="0" err="1"/>
              <a:t>Kelompok</a:t>
            </a:r>
            <a:r>
              <a:rPr lang="en-US" altLang="id-ID" dirty="0"/>
              <a:t> </a:t>
            </a:r>
            <a:r>
              <a:rPr lang="en-US" altLang="id-ID" dirty="0" err="1"/>
              <a:t>terbentuk</a:t>
            </a:r>
            <a:r>
              <a:rPr lang="en-US" altLang="id-ID" dirty="0"/>
              <a:t>, </a:t>
            </a:r>
            <a:r>
              <a:rPr lang="en-US" altLang="id-ID" dirty="0" err="1"/>
              <a:t>lalu</a:t>
            </a:r>
            <a:r>
              <a:rPr lang="en-US" altLang="id-ID" dirty="0"/>
              <a:t> </a:t>
            </a:r>
            <a:r>
              <a:rPr lang="en-US" altLang="id-ID" dirty="0" err="1"/>
              <a:t>berubah</a:t>
            </a:r>
            <a:r>
              <a:rPr lang="en-US" altLang="id-ID" dirty="0"/>
              <a:t>, dan </a:t>
            </a:r>
            <a:r>
              <a:rPr lang="en-US" altLang="id-ID" dirty="0" err="1"/>
              <a:t>akhirnya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bubar</a:t>
            </a:r>
            <a:endParaRPr lang="en-US" altLang="id-ID" dirty="0"/>
          </a:p>
          <a:p>
            <a:r>
              <a:rPr lang="en-US" altLang="id-ID" dirty="0"/>
              <a:t>Orang-2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organisasi</a:t>
            </a:r>
            <a:r>
              <a:rPr lang="en-US" altLang="id-ID" dirty="0"/>
              <a:t>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machluk</a:t>
            </a:r>
            <a:r>
              <a:rPr lang="en-US" altLang="id-ID" dirty="0"/>
              <a:t> </a:t>
            </a:r>
            <a:r>
              <a:rPr lang="en-US" altLang="id-ID" dirty="0" err="1"/>
              <a:t>hidup</a:t>
            </a:r>
            <a:r>
              <a:rPr lang="en-US" altLang="id-ID" dirty="0"/>
              <a:t> yang </a:t>
            </a:r>
            <a:r>
              <a:rPr lang="en-US" altLang="id-ID" dirty="0" err="1"/>
              <a:t>berjiwa</a:t>
            </a:r>
            <a:r>
              <a:rPr lang="en-US" altLang="id-ID" dirty="0"/>
              <a:t>, </a:t>
            </a:r>
            <a:r>
              <a:rPr lang="en-US" altLang="id-ID" dirty="0" err="1"/>
              <a:t>berpikiran</a:t>
            </a:r>
            <a:r>
              <a:rPr lang="en-US" altLang="id-ID" dirty="0"/>
              <a:t> dan </a:t>
            </a:r>
            <a:r>
              <a:rPr lang="en-US" altLang="id-ID" dirty="0" err="1"/>
              <a:t>berperasaan</a:t>
            </a:r>
            <a:r>
              <a:rPr lang="en-US" altLang="id-ID" dirty="0"/>
              <a:t> yang </a:t>
            </a:r>
            <a:r>
              <a:rPr lang="en-US" altLang="id-ID" dirty="0" err="1"/>
              <a:t>menciptakan</a:t>
            </a:r>
            <a:r>
              <a:rPr lang="en-US" altLang="id-ID" dirty="0"/>
              <a:t> </a:t>
            </a:r>
            <a:r>
              <a:rPr lang="en-US" altLang="id-ID" dirty="0" err="1"/>
              <a:t>organisasi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mencapai</a:t>
            </a:r>
            <a:r>
              <a:rPr lang="en-US" altLang="id-ID" dirty="0"/>
              <a:t> </a:t>
            </a:r>
            <a:r>
              <a:rPr lang="en-US" altLang="id-ID" dirty="0" err="1"/>
              <a:t>tujuan</a:t>
            </a:r>
            <a:r>
              <a:rPr lang="en-US" altLang="id-ID" dirty="0"/>
              <a:t> </a:t>
            </a:r>
            <a:r>
              <a:rPr lang="en-US" altLang="id-ID" dirty="0" err="1"/>
              <a:t>mereka</a:t>
            </a:r>
            <a:endParaRPr lang="en-US" altLang="id-ID" dirty="0"/>
          </a:p>
          <a:p>
            <a:r>
              <a:rPr lang="en-US" altLang="id-ID" dirty="0" err="1"/>
              <a:t>Organisasi</a:t>
            </a:r>
            <a:r>
              <a:rPr lang="en-US" altLang="id-ID" dirty="0"/>
              <a:t> </a:t>
            </a:r>
            <a:r>
              <a:rPr lang="en-US" altLang="id-ID" dirty="0" err="1"/>
              <a:t>dibentuk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melayani</a:t>
            </a:r>
            <a:r>
              <a:rPr lang="en-US" altLang="id-ID" dirty="0"/>
              <a:t> </a:t>
            </a:r>
            <a:r>
              <a:rPr lang="en-US" altLang="id-ID" dirty="0" err="1"/>
              <a:t>manusia</a:t>
            </a:r>
            <a:r>
              <a:rPr lang="en-US" altLang="id-ID" dirty="0"/>
              <a:t>, </a:t>
            </a:r>
            <a:r>
              <a:rPr lang="en-US" altLang="id-ID" dirty="0" err="1"/>
              <a:t>bukan</a:t>
            </a:r>
            <a:r>
              <a:rPr lang="en-US" altLang="id-ID" dirty="0"/>
              <a:t> </a:t>
            </a:r>
            <a:r>
              <a:rPr lang="en-US" altLang="id-ID" dirty="0" err="1"/>
              <a:t>sebaliknya</a:t>
            </a:r>
            <a:r>
              <a:rPr lang="en-US" altLang="id-ID" dirty="0"/>
              <a:t> (orang </a:t>
            </a:r>
            <a:r>
              <a:rPr lang="en-US" altLang="id-ID" dirty="0" err="1"/>
              <a:t>hidup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melayani</a:t>
            </a:r>
            <a:r>
              <a:rPr lang="en-US" altLang="id-ID" dirty="0"/>
              <a:t> </a:t>
            </a:r>
            <a:r>
              <a:rPr lang="en-US" altLang="id-ID" dirty="0" err="1"/>
              <a:t>organisasi</a:t>
            </a:r>
            <a:r>
              <a:rPr lang="en-US" altLang="id-ID" dirty="0"/>
              <a:t>)</a:t>
            </a:r>
          </a:p>
          <a:p>
            <a:pPr eaLnBrk="1" hangingPunct="1"/>
            <a:endParaRPr lang="en-US" altLang="id-ID" dirty="0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3EFD7240-91B7-4979-AB3B-428E60AAC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"/>
            <a:ext cx="8382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1910B10-E9C9-4327-B28B-73341F504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/>
          <a:lstStyle/>
          <a:p>
            <a:pPr eaLnBrk="1" hangingPunct="1"/>
            <a:r>
              <a:rPr lang="id-ID" altLang="id-ID" dirty="0"/>
              <a:t>                     </a:t>
            </a:r>
            <a:r>
              <a:rPr lang="en-US" altLang="id-ID" dirty="0"/>
              <a:t>STRUKTUR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9AFF8FE-3939-4F51-9279-EC960C610A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057401"/>
            <a:ext cx="8229600" cy="4068763"/>
          </a:xfrm>
        </p:spPr>
        <p:txBody>
          <a:bodyPr/>
          <a:lstStyle/>
          <a:p>
            <a:pPr eaLnBrk="1" hangingPunct="1"/>
            <a:r>
              <a:rPr lang="en-US" altLang="id-ID" dirty="0" err="1"/>
              <a:t>Struktur</a:t>
            </a:r>
            <a:r>
              <a:rPr lang="en-US" altLang="id-ID" dirty="0"/>
              <a:t> </a:t>
            </a:r>
            <a:r>
              <a:rPr lang="en-US" altLang="id-ID" dirty="0" err="1"/>
              <a:t>Organisasi</a:t>
            </a:r>
            <a:r>
              <a:rPr lang="en-US" altLang="id-ID" dirty="0"/>
              <a:t> (</a:t>
            </a:r>
            <a:r>
              <a:rPr lang="en-US" altLang="id-ID" dirty="0" err="1"/>
              <a:t>hirarkhi</a:t>
            </a:r>
            <a:r>
              <a:rPr lang="en-US" altLang="id-ID" dirty="0"/>
              <a:t>)</a:t>
            </a:r>
          </a:p>
          <a:p>
            <a:pPr eaLnBrk="1" hangingPunct="1"/>
            <a:r>
              <a:rPr lang="en-US" altLang="id-ID" dirty="0" err="1"/>
              <a:t>Desain</a:t>
            </a:r>
            <a:r>
              <a:rPr lang="en-US" altLang="id-ID" dirty="0"/>
              <a:t> </a:t>
            </a:r>
            <a:r>
              <a:rPr lang="en-US" altLang="id-ID" dirty="0" err="1"/>
              <a:t>kerja</a:t>
            </a:r>
            <a:r>
              <a:rPr lang="en-US" altLang="id-ID" dirty="0"/>
              <a:t> dan peta stress </a:t>
            </a:r>
            <a:r>
              <a:rPr lang="en-US" altLang="id-ID" dirty="0" err="1"/>
              <a:t>kerja</a:t>
            </a:r>
            <a:endParaRPr lang="en-US" altLang="id-ID" dirty="0"/>
          </a:p>
          <a:p>
            <a:pPr eaLnBrk="1" hangingPunct="1"/>
            <a:r>
              <a:rPr lang="en-US" altLang="id-ID" dirty="0" err="1"/>
              <a:t>Kebijakan</a:t>
            </a:r>
            <a:r>
              <a:rPr lang="en-US" altLang="id-ID" dirty="0"/>
              <a:t> </a:t>
            </a:r>
            <a:r>
              <a:rPr lang="en-US" altLang="id-ID" dirty="0" err="1"/>
              <a:t>sumber</a:t>
            </a:r>
            <a:r>
              <a:rPr lang="en-US" altLang="id-ID" dirty="0"/>
              <a:t> </a:t>
            </a:r>
            <a:r>
              <a:rPr lang="en-US" altLang="id-ID" dirty="0" err="1"/>
              <a:t>daya</a:t>
            </a:r>
            <a:r>
              <a:rPr lang="en-US" altLang="id-ID" dirty="0"/>
              <a:t> </a:t>
            </a:r>
            <a:r>
              <a:rPr lang="en-US" altLang="id-ID" dirty="0" err="1"/>
              <a:t>manusia</a:t>
            </a:r>
            <a:endParaRPr lang="en-US" altLang="id-ID" dirty="0"/>
          </a:p>
          <a:p>
            <a:pPr eaLnBrk="1" hangingPunct="1"/>
            <a:r>
              <a:rPr lang="en-US" altLang="id-ID" dirty="0"/>
              <a:t>Pola </a:t>
            </a:r>
            <a:r>
              <a:rPr lang="en-US" altLang="id-ID" dirty="0" err="1"/>
              <a:t>Budaya</a:t>
            </a:r>
            <a:r>
              <a:rPr lang="en-US" altLang="id-ID" dirty="0"/>
              <a:t> </a:t>
            </a:r>
            <a:r>
              <a:rPr lang="en-US" altLang="id-ID" dirty="0" err="1"/>
              <a:t>Organisasi</a:t>
            </a:r>
            <a:r>
              <a:rPr lang="en-US" altLang="id-ID" dirty="0"/>
              <a:t> (</a:t>
            </a:r>
            <a:r>
              <a:rPr lang="en-US" altLang="id-ID" dirty="0" err="1"/>
              <a:t>hirarkhis</a:t>
            </a:r>
            <a:r>
              <a:rPr lang="en-US" altLang="id-ID" dirty="0"/>
              <a:t>, individual, </a:t>
            </a:r>
            <a:r>
              <a:rPr lang="en-US" altLang="id-ID" dirty="0" err="1"/>
              <a:t>fatalisme</a:t>
            </a:r>
            <a:r>
              <a:rPr lang="en-US" altLang="id-ID" dirty="0"/>
              <a:t>/</a:t>
            </a:r>
            <a:r>
              <a:rPr lang="en-US" altLang="id-ID" dirty="0" err="1"/>
              <a:t>nrimo</a:t>
            </a:r>
            <a:r>
              <a:rPr lang="en-US" altLang="id-ID" dirty="0"/>
              <a:t>, </a:t>
            </a:r>
            <a:r>
              <a:rPr lang="en-US" altLang="id-ID" dirty="0" err="1"/>
              <a:t>egaliter</a:t>
            </a:r>
            <a:r>
              <a:rPr lang="en-US" altLang="id-ID" dirty="0"/>
              <a:t>)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F7A2F896-77A7-43F6-A6AF-C9EA0877A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85800"/>
            <a:ext cx="4267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72D5F47-88AB-4A20-B602-08F72101C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1209" y="264380"/>
            <a:ext cx="9875520" cy="1356360"/>
          </a:xfrm>
        </p:spPr>
        <p:txBody>
          <a:bodyPr/>
          <a:lstStyle/>
          <a:p>
            <a:pPr eaLnBrk="1" hangingPunct="1"/>
            <a:r>
              <a:rPr lang="id-ID" altLang="id-ID" dirty="0"/>
              <a:t>                </a:t>
            </a:r>
            <a:r>
              <a:rPr lang="en-US" altLang="id-ID" dirty="0"/>
              <a:t>LINGKUNGAN ORGANISASI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BECA06E-C36A-48A9-A247-73135A9A2E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/>
              <a:t>Merupakan bagian dari suatu sistem yang lebih besar yang memuat banyak faktor dan unsur</a:t>
            </a:r>
          </a:p>
          <a:p>
            <a:pPr eaLnBrk="1" hangingPunct="1"/>
            <a:r>
              <a:rPr lang="en-US" altLang="id-ID"/>
              <a:t>Suatu organisasi tidak dapat menghindar dari pengaruh lingkungan yang sifatnya dinamis</a:t>
            </a:r>
          </a:p>
          <a:p>
            <a:pPr eaLnBrk="1" hangingPunct="1"/>
            <a:r>
              <a:rPr lang="en-US" altLang="id-ID"/>
              <a:t>Lingkungan luar lebih intens mempengaruhi sikap orang-2, mempengaruhi kondisi kerja, dan menimbulkan persaingan untuk memperoleh sumberdaya dan kekuasaan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17A447E4-B930-47F6-92EE-A04E80B35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23460"/>
            <a:ext cx="8077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9B2D155-EF1F-4259-8E6D-C114566AC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8530" y="236220"/>
            <a:ext cx="9875520" cy="1356360"/>
          </a:xfrm>
        </p:spPr>
        <p:txBody>
          <a:bodyPr/>
          <a:lstStyle/>
          <a:p>
            <a:pPr eaLnBrk="1" hangingPunct="1"/>
            <a:r>
              <a:rPr lang="id-ID" altLang="id-ID" dirty="0"/>
              <a:t>                             </a:t>
            </a:r>
            <a:r>
              <a:rPr lang="en-US" altLang="id-ID" dirty="0"/>
              <a:t>TEKNOLOGI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9FBC8E5-9B36-40E5-A173-153AE4D58D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057401"/>
            <a:ext cx="822960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d-ID"/>
              <a:t>	Adalah peralatan atau instrumen yang dipergunakan untuk membantu menyelesaikan pekerjaan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D004DDEA-FB34-4515-B76A-C8390E3B2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"/>
            <a:ext cx="4495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>
            <a:extLst>
              <a:ext uri="{FF2B5EF4-FFF2-40B4-BE49-F238E27FC236}">
                <a16:creationId xmlns:a16="http://schemas.microsoft.com/office/drawing/2014/main" id="{3E3EB6E1-3A48-4407-8627-8073B8DE7CD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Pokok Bahasan 1</a:t>
            </a:r>
          </a:p>
        </p:txBody>
      </p:sp>
      <p:sp>
        <p:nvSpPr>
          <p:cNvPr id="51203" name="Footer Placeholder 1">
            <a:extLst>
              <a:ext uri="{FF2B5EF4-FFF2-40B4-BE49-F238E27FC236}">
                <a16:creationId xmlns:a16="http://schemas.microsoft.com/office/drawing/2014/main" id="{00A097EF-C9A6-4F03-A8DB-17F8C641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Perilaku Organisasi</a:t>
            </a:r>
          </a:p>
        </p:txBody>
      </p:sp>
      <p:sp>
        <p:nvSpPr>
          <p:cNvPr id="51204" name="Slide Number Placeholder 2">
            <a:extLst>
              <a:ext uri="{FF2B5EF4-FFF2-40B4-BE49-F238E27FC236}">
                <a16:creationId xmlns:a16="http://schemas.microsoft.com/office/drawing/2014/main" id="{FEBED1E4-077E-482A-90D5-FDD15C3D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8F1A77-77CF-40C8-9594-1D9DF1CBBB0F}" type="slidenum"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-27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889E04EE-DD74-4C8A-878B-0B5C0264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5029201"/>
            <a:ext cx="4035425" cy="1165225"/>
          </a:xfrm>
          <a:prstGeom prst="rect">
            <a:avLst/>
          </a:prstGeom>
          <a:solidFill>
            <a:srgbClr val="C1FFE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143684" dir="2700000" algn="ctr" rotWithShape="0">
              <a:srgbClr val="808080">
                <a:alpha val="50000"/>
              </a:srgb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Tingkat Individu</a:t>
            </a:r>
          </a:p>
        </p:txBody>
      </p:sp>
      <p:sp>
        <p:nvSpPr>
          <p:cNvPr id="283652" name="Rectangle 4">
            <a:extLst>
              <a:ext uri="{FF2B5EF4-FFF2-40B4-BE49-F238E27FC236}">
                <a16:creationId xmlns:a16="http://schemas.microsoft.com/office/drawing/2014/main" id="{7C6130CF-B951-47E2-8A3A-BD12CE866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505201"/>
            <a:ext cx="4038600" cy="116522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143684" dir="2700000" algn="ctr" rotWithShape="0">
              <a:srgbClr val="808080">
                <a:alpha val="50000"/>
              </a:srgb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Tingkat Kelompok</a:t>
            </a:r>
          </a:p>
        </p:txBody>
      </p:sp>
      <p:sp>
        <p:nvSpPr>
          <p:cNvPr id="283653" name="Rectangle 5">
            <a:extLst>
              <a:ext uri="{FF2B5EF4-FFF2-40B4-BE49-F238E27FC236}">
                <a16:creationId xmlns:a16="http://schemas.microsoft.com/office/drawing/2014/main" id="{B3DA254F-E844-4788-96E9-5511F4E1D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81201"/>
            <a:ext cx="4038600" cy="1165225"/>
          </a:xfrm>
          <a:prstGeom prst="rect">
            <a:avLst/>
          </a:prstGeom>
          <a:solidFill>
            <a:srgbClr val="FCD1C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43684" dir="2700000" algn="ctr" rotWithShape="0">
              <a:srgbClr val="808080">
                <a:alpha val="50000"/>
              </a:srgb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Tingkat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5000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Sistem Organisasi</a:t>
            </a:r>
          </a:p>
        </p:txBody>
      </p:sp>
      <p:sp>
        <p:nvSpPr>
          <p:cNvPr id="283654" name="Line 6">
            <a:extLst>
              <a:ext uri="{FF2B5EF4-FFF2-40B4-BE49-F238E27FC236}">
                <a16:creationId xmlns:a16="http://schemas.microsoft.com/office/drawing/2014/main" id="{08286F47-C414-4400-8C80-7B72BC6366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981200"/>
            <a:ext cx="2971800" cy="2971800"/>
          </a:xfrm>
          <a:prstGeom prst="line">
            <a:avLst/>
          </a:prstGeom>
          <a:noFill/>
          <a:ln w="57150">
            <a:solidFill>
              <a:srgbClr val="CF0E3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ID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CBA21582-0D82-4238-A8D4-C21635A2B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799"/>
            <a:ext cx="4327071" cy="17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dirty="0">
                <a:latin typeface="Arial" panose="020B0604020202020204" pitchFamily="34" charset="0"/>
              </a:rPr>
              <a:t>Model</a:t>
            </a:r>
          </a:p>
          <a:p>
            <a:pPr>
              <a:spcBef>
                <a:spcPct val="50000"/>
              </a:spcBef>
            </a:pPr>
            <a:r>
              <a:rPr lang="id-ID" altLang="en-US" sz="1929" dirty="0">
                <a:latin typeface="Tahoma" panose="020B0604030504040204" pitchFamily="34" charset="0"/>
              </a:rPr>
              <a:t>Abstraksi dari sebuah kenyataan.</a:t>
            </a:r>
          </a:p>
          <a:p>
            <a:pPr>
              <a:spcBef>
                <a:spcPct val="50000"/>
              </a:spcBef>
            </a:pPr>
            <a:r>
              <a:rPr lang="id-ID" altLang="en-US" sz="1929" dirty="0">
                <a:latin typeface="Tahoma" panose="020B0604030504040204" pitchFamily="34" charset="0"/>
              </a:rPr>
              <a:t>Gambaran sederhana dari beberapa fenomena dunia nyata</a:t>
            </a:r>
            <a:endParaRPr lang="en-US" altLang="en-US" sz="1929" dirty="0">
              <a:latin typeface="Tahoma" panose="020B060403050404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F573A87-01E1-4E78-8064-5967D5898BCC}"/>
              </a:ext>
            </a:extLst>
          </p:cNvPr>
          <p:cNvSpPr txBox="1">
            <a:spLocks/>
          </p:cNvSpPr>
          <p:nvPr/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dirty="0"/>
              <a:t> Model</a:t>
            </a:r>
            <a:r>
              <a:rPr lang="en-US" dirty="0"/>
              <a:t> Dasar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nimBg="1"/>
      <p:bldP spid="283652" grpId="0" animBg="1"/>
      <p:bldP spid="2836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>
            <a:extLst>
              <a:ext uri="{FF2B5EF4-FFF2-40B4-BE49-F238E27FC236}">
                <a16:creationId xmlns:a16="http://schemas.microsoft.com/office/drawing/2014/main" id="{2F68E4A1-6123-4046-A010-5A8F4A1C12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Pokok Bahasan 1</a:t>
            </a:r>
          </a:p>
        </p:txBody>
      </p:sp>
      <p:sp>
        <p:nvSpPr>
          <p:cNvPr id="52227" name="Footer Placeholder 1">
            <a:extLst>
              <a:ext uri="{FF2B5EF4-FFF2-40B4-BE49-F238E27FC236}">
                <a16:creationId xmlns:a16="http://schemas.microsoft.com/office/drawing/2014/main" id="{C3EBEDBF-C204-42B3-A5DE-D114E39A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Perilaku Organisasi</a:t>
            </a:r>
          </a:p>
        </p:txBody>
      </p:sp>
      <p:sp>
        <p:nvSpPr>
          <p:cNvPr id="52228" name="Slide Number Placeholder 2">
            <a:extLst>
              <a:ext uri="{FF2B5EF4-FFF2-40B4-BE49-F238E27FC236}">
                <a16:creationId xmlns:a16="http://schemas.microsoft.com/office/drawing/2014/main" id="{4B5CBA84-C8D3-41C1-859E-70BA9285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A4A530-DF97-43CC-BDFE-D2E3555E652D}" type="slidenum"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-27</a:t>
            </a:r>
          </a:p>
        </p:txBody>
      </p:sp>
      <p:sp>
        <p:nvSpPr>
          <p:cNvPr id="206865" name="AutoShape 17">
            <a:extLst>
              <a:ext uri="{FF2B5EF4-FFF2-40B4-BE49-F238E27FC236}">
                <a16:creationId xmlns:a16="http://schemas.microsoft.com/office/drawing/2014/main" id="{583E5278-891E-4031-BF91-C1C85565F07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781801" y="2032000"/>
            <a:ext cx="3408363" cy="2794000"/>
          </a:xfrm>
          <a:prstGeom prst="bevel">
            <a:avLst>
              <a:gd name="adj" fmla="val 12500"/>
            </a:avLst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Variabel-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variabel </a:t>
            </a:r>
            <a:endParaRPr lang="en-US" altLang="en-US" sz="2400">
              <a:solidFill>
                <a:schemeClr val="tx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Dependen </a:t>
            </a:r>
            <a:endParaRPr lang="en-US" altLang="en-US" sz="2400">
              <a:solidFill>
                <a:schemeClr val="tx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206874" name="Group 26">
            <a:extLst>
              <a:ext uri="{FF2B5EF4-FFF2-40B4-BE49-F238E27FC236}">
                <a16:creationId xmlns:a16="http://schemas.microsoft.com/office/drawing/2014/main" id="{74233739-DFD0-4B38-B62B-D0851F14A5D0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609601"/>
            <a:ext cx="4419600" cy="5635625"/>
            <a:chOff x="528" y="384"/>
            <a:chExt cx="2784" cy="3550"/>
          </a:xfrm>
        </p:grpSpPr>
        <p:sp>
          <p:nvSpPr>
            <p:cNvPr id="52231" name="Rectangle 16" descr="Bouquet">
              <a:extLst>
                <a:ext uri="{FF2B5EF4-FFF2-40B4-BE49-F238E27FC236}">
                  <a16:creationId xmlns:a16="http://schemas.microsoft.com/office/drawing/2014/main" id="{99C89D16-E7C1-4AB0-92F8-E5AFE8665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84"/>
              <a:ext cx="2350" cy="62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200">
                  <a:solidFill>
                    <a:srgbClr val="500093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Produktivitas</a:t>
              </a:r>
            </a:p>
          </p:txBody>
        </p:sp>
        <p:sp>
          <p:nvSpPr>
            <p:cNvPr id="52232" name="Freeform 15">
              <a:extLst>
                <a:ext uri="{FF2B5EF4-FFF2-40B4-BE49-F238E27FC236}">
                  <a16:creationId xmlns:a16="http://schemas.microsoft.com/office/drawing/2014/main" id="{03F3859A-F3FA-40D6-8D3A-E38BA8FE1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697"/>
              <a:ext cx="432" cy="1464"/>
            </a:xfrm>
            <a:custGeom>
              <a:avLst/>
              <a:gdLst>
                <a:gd name="T0" fmla="*/ 1440 w 289"/>
                <a:gd name="T1" fmla="*/ 1463 h 1464"/>
                <a:gd name="T2" fmla="*/ 718 w 289"/>
                <a:gd name="T3" fmla="*/ 1463 h 1464"/>
                <a:gd name="T4" fmla="*/ 718 w 289"/>
                <a:gd name="T5" fmla="*/ 0 h 1464"/>
                <a:gd name="T6" fmla="*/ 0 w 289"/>
                <a:gd name="T7" fmla="*/ 0 h 14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9" h="1464">
                  <a:moveTo>
                    <a:pt x="288" y="1463"/>
                  </a:moveTo>
                  <a:lnTo>
                    <a:pt x="144" y="1463"/>
                  </a:lnTo>
                  <a:lnTo>
                    <a:pt x="144" y="0"/>
                  </a:lnTo>
                  <a:lnTo>
                    <a:pt x="0" y="0"/>
                  </a:lnTo>
                </a:path>
              </a:pathLst>
            </a:custGeom>
            <a:noFill/>
            <a:ln w="38100" cap="rnd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7F4C00"/>
                      </a:gs>
                      <a:gs pos="50000">
                        <a:srgbClr val="FF9900"/>
                      </a:gs>
                      <a:gs pos="100000">
                        <a:srgbClr val="7F4C00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2233" name="Rectangle 13" descr="Bouquet">
              <a:extLst>
                <a:ext uri="{FF2B5EF4-FFF2-40B4-BE49-F238E27FC236}">
                  <a16:creationId xmlns:a16="http://schemas.microsoft.com/office/drawing/2014/main" id="{8B0E3F9B-D67D-4788-BC4E-D493768D0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116"/>
              <a:ext cx="2350" cy="62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28575" algn="ctr">
              <a:solidFill>
                <a:srgbClr val="003300"/>
              </a:solidFill>
              <a:miter lim="800000"/>
              <a:headEnd/>
              <a:tailEnd/>
            </a:ln>
            <a:effectLst>
              <a:prstShdw prst="shdw17" dist="17961" dir="2700000">
                <a:srgbClr val="001F00"/>
              </a:prstShdw>
            </a:effec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200">
                  <a:solidFill>
                    <a:srgbClr val="500093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Kemangkiran</a:t>
              </a:r>
            </a:p>
          </p:txBody>
        </p:sp>
        <p:sp>
          <p:nvSpPr>
            <p:cNvPr id="52234" name="Freeform 12">
              <a:extLst>
                <a:ext uri="{FF2B5EF4-FFF2-40B4-BE49-F238E27FC236}">
                  <a16:creationId xmlns:a16="http://schemas.microsoft.com/office/drawing/2014/main" id="{42245FF8-CD3E-40A2-A356-B09DEC0A1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429"/>
              <a:ext cx="432" cy="732"/>
            </a:xfrm>
            <a:custGeom>
              <a:avLst/>
              <a:gdLst>
                <a:gd name="T0" fmla="*/ 1440 w 289"/>
                <a:gd name="T1" fmla="*/ 731 h 732"/>
                <a:gd name="T2" fmla="*/ 718 w 289"/>
                <a:gd name="T3" fmla="*/ 731 h 732"/>
                <a:gd name="T4" fmla="*/ 718 w 289"/>
                <a:gd name="T5" fmla="*/ 0 h 732"/>
                <a:gd name="T6" fmla="*/ 0 w 289"/>
                <a:gd name="T7" fmla="*/ 0 h 7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9" h="732">
                  <a:moveTo>
                    <a:pt x="288" y="731"/>
                  </a:moveTo>
                  <a:lnTo>
                    <a:pt x="144" y="731"/>
                  </a:lnTo>
                  <a:lnTo>
                    <a:pt x="144" y="0"/>
                  </a:lnTo>
                  <a:lnTo>
                    <a:pt x="0" y="0"/>
                  </a:lnTo>
                </a:path>
              </a:pathLst>
            </a:custGeom>
            <a:noFill/>
            <a:ln w="38100" cap="rnd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7F4C00"/>
                      </a:gs>
                      <a:gs pos="50000">
                        <a:srgbClr val="FF9900"/>
                      </a:gs>
                      <a:gs pos="100000">
                        <a:srgbClr val="7F4C00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2235" name="Rectangle 10" descr="Bouquet">
              <a:extLst>
                <a:ext uri="{FF2B5EF4-FFF2-40B4-BE49-F238E27FC236}">
                  <a16:creationId xmlns:a16="http://schemas.microsoft.com/office/drawing/2014/main" id="{867969AB-A8BB-4978-B12D-21DD3628F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312"/>
              <a:ext cx="2350" cy="62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200">
                  <a:solidFill>
                    <a:srgbClr val="500093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Kepuasan Kerja</a:t>
              </a:r>
            </a:p>
          </p:txBody>
        </p:sp>
        <p:sp>
          <p:nvSpPr>
            <p:cNvPr id="52236" name="Freeform 9">
              <a:extLst>
                <a:ext uri="{FF2B5EF4-FFF2-40B4-BE49-F238E27FC236}">
                  <a16:creationId xmlns:a16="http://schemas.microsoft.com/office/drawing/2014/main" id="{80CC242A-7442-484E-A0F7-145B92FFD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2160"/>
              <a:ext cx="432" cy="1466"/>
            </a:xfrm>
            <a:custGeom>
              <a:avLst/>
              <a:gdLst>
                <a:gd name="T0" fmla="*/ 1440 w 289"/>
                <a:gd name="T1" fmla="*/ 0 h 1466"/>
                <a:gd name="T2" fmla="*/ 718 w 289"/>
                <a:gd name="T3" fmla="*/ 0 h 1466"/>
                <a:gd name="T4" fmla="*/ 718 w 289"/>
                <a:gd name="T5" fmla="*/ 1465 h 1466"/>
                <a:gd name="T6" fmla="*/ 0 w 289"/>
                <a:gd name="T7" fmla="*/ 1465 h 14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9" h="1466">
                  <a:moveTo>
                    <a:pt x="288" y="0"/>
                  </a:moveTo>
                  <a:lnTo>
                    <a:pt x="144" y="0"/>
                  </a:lnTo>
                  <a:lnTo>
                    <a:pt x="144" y="1465"/>
                  </a:lnTo>
                  <a:lnTo>
                    <a:pt x="0" y="1465"/>
                  </a:lnTo>
                </a:path>
              </a:pathLst>
            </a:custGeom>
            <a:noFill/>
            <a:ln w="38100" cap="rnd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7F4C00"/>
                      </a:gs>
                      <a:gs pos="50000">
                        <a:srgbClr val="FF9900"/>
                      </a:gs>
                      <a:gs pos="100000">
                        <a:srgbClr val="7F4C00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2237" name="Rectangle 7" descr="Bouquet">
              <a:extLst>
                <a:ext uri="{FF2B5EF4-FFF2-40B4-BE49-F238E27FC236}">
                  <a16:creationId xmlns:a16="http://schemas.microsoft.com/office/drawing/2014/main" id="{9732A58A-0A64-4B2F-A389-87121B3D7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580"/>
              <a:ext cx="2350" cy="62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i="1">
                  <a:solidFill>
                    <a:srgbClr val="500093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Organizational </a:t>
              </a:r>
              <a:endParaRPr lang="en-US" altLang="en-US" sz="2400" i="1">
                <a:solidFill>
                  <a:srgbClr val="500093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i="1">
                  <a:solidFill>
                    <a:srgbClr val="500093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Citizenship</a:t>
              </a:r>
              <a:endParaRPr lang="en-US" altLang="en-US" sz="2400" i="1">
                <a:solidFill>
                  <a:srgbClr val="500093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38" name="Freeform 6">
              <a:extLst>
                <a:ext uri="{FF2B5EF4-FFF2-40B4-BE49-F238E27FC236}">
                  <a16:creationId xmlns:a16="http://schemas.microsoft.com/office/drawing/2014/main" id="{88E5D28D-2F73-4747-BCB0-92DACA249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2162"/>
              <a:ext cx="431" cy="734"/>
            </a:xfrm>
            <a:custGeom>
              <a:avLst/>
              <a:gdLst>
                <a:gd name="T0" fmla="*/ 1426 w 289"/>
                <a:gd name="T1" fmla="*/ 0 h 734"/>
                <a:gd name="T2" fmla="*/ 714 w 289"/>
                <a:gd name="T3" fmla="*/ 0 h 734"/>
                <a:gd name="T4" fmla="*/ 714 w 289"/>
                <a:gd name="T5" fmla="*/ 733 h 734"/>
                <a:gd name="T6" fmla="*/ 0 w 289"/>
                <a:gd name="T7" fmla="*/ 733 h 7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9" h="734">
                  <a:moveTo>
                    <a:pt x="288" y="0"/>
                  </a:moveTo>
                  <a:lnTo>
                    <a:pt x="144" y="0"/>
                  </a:lnTo>
                  <a:lnTo>
                    <a:pt x="144" y="733"/>
                  </a:lnTo>
                  <a:lnTo>
                    <a:pt x="0" y="733"/>
                  </a:lnTo>
                </a:path>
              </a:pathLst>
            </a:custGeom>
            <a:noFill/>
            <a:ln w="38100" cap="rnd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7F4C00"/>
                      </a:gs>
                      <a:gs pos="50000">
                        <a:srgbClr val="FF9900"/>
                      </a:gs>
                      <a:gs pos="100000">
                        <a:srgbClr val="7F4C00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52239" name="Rectangle 4" descr="Bouquet">
              <a:extLst>
                <a:ext uri="{FF2B5EF4-FFF2-40B4-BE49-F238E27FC236}">
                  <a16:creationId xmlns:a16="http://schemas.microsoft.com/office/drawing/2014/main" id="{4FEA97C9-441A-4629-83BC-90E4C020E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848"/>
              <a:ext cx="2350" cy="62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28575" algn="ctr">
              <a:solidFill>
                <a:srgbClr val="003300"/>
              </a:solidFill>
              <a:miter lim="800000"/>
              <a:headEnd/>
              <a:tailEnd/>
            </a:ln>
            <a:effectLst>
              <a:prstShdw prst="shdw17" dist="17961" dir="2700000">
                <a:srgbClr val="001F00"/>
              </a:prstShdw>
            </a:effec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chemeClr val="bg1"/>
                  </a:solidFill>
                  <a:latin typeface="Microsoft New Tai Lue" panose="020B0502040204020203" pitchFamily="34" charset="0"/>
                  <a:ea typeface="Microsoft New Tai Lue" panose="020B0502040204020203" pitchFamily="34" charset="0"/>
                  <a:cs typeface="Microsoft New Tai Lue" panose="020B0502040204020203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200" i="1">
                  <a:solidFill>
                    <a:srgbClr val="500093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Turnover</a:t>
              </a:r>
            </a:p>
          </p:txBody>
        </p:sp>
        <p:cxnSp>
          <p:nvCxnSpPr>
            <p:cNvPr id="52240" name="AutoShape 24">
              <a:extLst>
                <a:ext uri="{FF2B5EF4-FFF2-40B4-BE49-F238E27FC236}">
                  <a16:creationId xmlns:a16="http://schemas.microsoft.com/office/drawing/2014/main" id="{A7C73F95-E881-4B62-8C7F-351729DC3CA3}"/>
                </a:ext>
              </a:extLst>
            </p:cNvPr>
            <p:cNvCxnSpPr>
              <a:cxnSpLocks noChangeShapeType="1"/>
              <a:stCxn id="52239" idx="3"/>
              <a:endCxn id="52238" idx="0"/>
            </p:cNvCxnSpPr>
            <p:nvPr/>
          </p:nvCxnSpPr>
          <p:spPr bwMode="auto">
            <a:xfrm flipV="1">
              <a:off x="2887" y="2150"/>
              <a:ext cx="424" cy="9"/>
            </a:xfrm>
            <a:prstGeom prst="bentConnector2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2241" name="Line 25">
              <a:extLst>
                <a:ext uri="{FF2B5EF4-FFF2-40B4-BE49-F238E27FC236}">
                  <a16:creationId xmlns:a16="http://schemas.microsoft.com/office/drawing/2014/main" id="{1B91C07D-C5F4-4DCB-9CF4-F11CA0E68E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160"/>
              <a:ext cx="240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ID"/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>
            <a:extLst>
              <a:ext uri="{FF2B5EF4-FFF2-40B4-BE49-F238E27FC236}">
                <a16:creationId xmlns:a16="http://schemas.microsoft.com/office/drawing/2014/main" id="{2EF694F5-7806-425E-BF10-A5ABC84C82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Pokok Bahasan 1</a:t>
            </a:r>
          </a:p>
        </p:txBody>
      </p:sp>
      <p:sp>
        <p:nvSpPr>
          <p:cNvPr id="53251" name="Footer Placeholder 1">
            <a:extLst>
              <a:ext uri="{FF2B5EF4-FFF2-40B4-BE49-F238E27FC236}">
                <a16:creationId xmlns:a16="http://schemas.microsoft.com/office/drawing/2014/main" id="{8AECD6F2-CED6-4B9F-BDA9-5BAFE2EE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Perilaku Organisasi</a:t>
            </a:r>
          </a:p>
        </p:txBody>
      </p:sp>
      <p:sp>
        <p:nvSpPr>
          <p:cNvPr id="53252" name="Slide Number Placeholder 2">
            <a:extLst>
              <a:ext uri="{FF2B5EF4-FFF2-40B4-BE49-F238E27FC236}">
                <a16:creationId xmlns:a16="http://schemas.microsoft.com/office/drawing/2014/main" id="{484B2A30-8E3D-4F07-86E9-61B39D38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14A8E7-1151-411F-8354-C166623197CC}" type="slidenum"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-27</a:t>
            </a:r>
          </a:p>
        </p:txBody>
      </p:sp>
      <p:sp>
        <p:nvSpPr>
          <p:cNvPr id="53253" name="Rectangle 8">
            <a:extLst>
              <a:ext uri="{FF2B5EF4-FFF2-40B4-BE49-F238E27FC236}">
                <a16:creationId xmlns:a16="http://schemas.microsoft.com/office/drawing/2014/main" id="{E4BE4C3B-CB1C-4018-8787-2759F766A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33400"/>
            <a:ext cx="8229600" cy="838200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Variabel-variabel Independen</a:t>
            </a:r>
          </a:p>
        </p:txBody>
      </p:sp>
      <p:sp>
        <p:nvSpPr>
          <p:cNvPr id="53254" name="Rectangle 7">
            <a:extLst>
              <a:ext uri="{FF2B5EF4-FFF2-40B4-BE49-F238E27FC236}">
                <a16:creationId xmlns:a16="http://schemas.microsoft.com/office/drawing/2014/main" id="{E465C32C-802B-4A25-92CA-99CFC00E0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524000"/>
            <a:ext cx="2743200" cy="609600"/>
          </a:xfrm>
          <a:prstGeom prst="rect">
            <a:avLst/>
          </a:prstGeom>
          <a:solidFill>
            <a:srgbClr val="EAEAEA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Individu</a:t>
            </a:r>
          </a:p>
        </p:txBody>
      </p:sp>
      <p:sp>
        <p:nvSpPr>
          <p:cNvPr id="53255" name="Rectangle 6">
            <a:extLst>
              <a:ext uri="{FF2B5EF4-FFF2-40B4-BE49-F238E27FC236}">
                <a16:creationId xmlns:a16="http://schemas.microsoft.com/office/drawing/2014/main" id="{D68E4AC7-9EEF-4164-9AA1-4D791508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524000"/>
            <a:ext cx="2743200" cy="609600"/>
          </a:xfrm>
          <a:prstGeom prst="rect">
            <a:avLst/>
          </a:prstGeom>
          <a:solidFill>
            <a:srgbClr val="FCD1C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Kelompok</a:t>
            </a:r>
          </a:p>
        </p:txBody>
      </p:sp>
      <p:sp>
        <p:nvSpPr>
          <p:cNvPr id="53256" name="Rectangle 5">
            <a:extLst>
              <a:ext uri="{FF2B5EF4-FFF2-40B4-BE49-F238E27FC236}">
                <a16:creationId xmlns:a16="http://schemas.microsoft.com/office/drawing/2014/main" id="{A395412E-DE93-4602-80EF-37EC81AA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524000"/>
            <a:ext cx="2743200" cy="609600"/>
          </a:xfrm>
          <a:prstGeom prst="rect">
            <a:avLst/>
          </a:prstGeom>
          <a:solidFill>
            <a:srgbClr val="E0D5B8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Organisasi</a:t>
            </a:r>
          </a:p>
        </p:txBody>
      </p:sp>
      <p:sp>
        <p:nvSpPr>
          <p:cNvPr id="53257" name="Rectangle 4">
            <a:extLst>
              <a:ext uri="{FF2B5EF4-FFF2-40B4-BE49-F238E27FC236}">
                <a16:creationId xmlns:a16="http://schemas.microsoft.com/office/drawing/2014/main" id="{FE8E28E2-AF40-47F2-874B-094FCCCCD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1"/>
            <a:ext cx="2743200" cy="4079875"/>
          </a:xfrm>
          <a:prstGeom prst="rect">
            <a:avLst/>
          </a:prstGeom>
          <a:solidFill>
            <a:srgbClr val="EAEAEA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Sifat Biografis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Kepribadian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Nilai dan Sikap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Kemampuan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Persepsi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Motivasi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Pembelajaran individu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Pengambilan Keputusan</a:t>
            </a:r>
          </a:p>
        </p:txBody>
      </p:sp>
      <p:sp>
        <p:nvSpPr>
          <p:cNvPr id="53258" name="Rectangle 3">
            <a:extLst>
              <a:ext uri="{FF2B5EF4-FFF2-40B4-BE49-F238E27FC236}">
                <a16:creationId xmlns:a16="http://schemas.microsoft.com/office/drawing/2014/main" id="{F08D82F8-5B25-479D-B584-86DABF156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133601"/>
            <a:ext cx="2743200" cy="4079875"/>
          </a:xfrm>
          <a:prstGeom prst="rect">
            <a:avLst/>
          </a:prstGeom>
          <a:solidFill>
            <a:srgbClr val="FCD1C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Komunikasi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Kelompok Lain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Konflik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Kekuasaan &amp; Politik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Struktur Kel.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Tim Kerja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Kepemimpinan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Pengambilan Keputusan</a:t>
            </a:r>
          </a:p>
        </p:txBody>
      </p:sp>
      <p:sp>
        <p:nvSpPr>
          <p:cNvPr id="53259" name="Rectangle 2">
            <a:extLst>
              <a:ext uri="{FF2B5EF4-FFF2-40B4-BE49-F238E27FC236}">
                <a16:creationId xmlns:a16="http://schemas.microsoft.com/office/drawing/2014/main" id="{F70703C3-C416-47BA-8D7C-08E57ED5D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133601"/>
            <a:ext cx="2743200" cy="4079875"/>
          </a:xfrm>
          <a:prstGeom prst="rect">
            <a:avLst/>
          </a:prstGeom>
          <a:solidFill>
            <a:srgbClr val="E0D5B8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Budaya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Struktur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Rancangan Organisasi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Teknologi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Proses Kerja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Proses Seleksi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Prog. Pelatihan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Sistem Penilaian</a:t>
            </a:r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20</TotalTime>
  <Words>388</Words>
  <Application>Microsoft Office PowerPoint</Application>
  <PresentationFormat>Widescreen</PresentationFormat>
  <Paragraphs>113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Tahoma</vt:lpstr>
      <vt:lpstr>Times New Roman</vt:lpstr>
      <vt:lpstr>Basis</vt:lpstr>
      <vt:lpstr>UNSUR – UNSUR  Dan  model PERILAKU ORGANISASI</vt:lpstr>
      <vt:lpstr>UNSUR PERILAKU ORGANISASI</vt:lpstr>
      <vt:lpstr>               ORANG DALAM ORGANISASI</vt:lpstr>
      <vt:lpstr>                     STRUKTUR</vt:lpstr>
      <vt:lpstr>                LINGKUNGAN ORGANISASI</vt:lpstr>
      <vt:lpstr>                             TEKNOLOGI</vt:lpstr>
      <vt:lpstr>PowerPoint Presentation</vt:lpstr>
      <vt:lpstr>PowerPoint Presentation</vt:lpstr>
      <vt:lpstr>PowerPoint Presentation</vt:lpstr>
      <vt:lpstr>PowerPoint Presentation</vt:lpstr>
      <vt:lpstr>Dependen Variabel</vt:lpstr>
      <vt:lpstr>Dependen Variabel</vt:lpstr>
      <vt:lpstr>Dependen Variabel</vt:lpstr>
      <vt:lpstr>Dependen Variabel</vt:lpstr>
      <vt:lpstr>Dependen Variabel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 – UNSUR DALAM PERILAKU ORGANISASI</dc:title>
  <dc:creator>nani</dc:creator>
  <cp:lastModifiedBy>nabila yasmin</cp:lastModifiedBy>
  <cp:revision>7</cp:revision>
  <dcterms:created xsi:type="dcterms:W3CDTF">2019-02-25T14:05:15Z</dcterms:created>
  <dcterms:modified xsi:type="dcterms:W3CDTF">2019-04-19T17:20:36Z</dcterms:modified>
</cp:coreProperties>
</file>