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24"/>
  </p:notesMasterIdLst>
  <p:handoutMasterIdLst>
    <p:handoutMasterId r:id="rId25"/>
  </p:handoutMasterIdLst>
  <p:sldIdLst>
    <p:sldId id="256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85" r:id="rId15"/>
    <p:sldId id="276" r:id="rId16"/>
    <p:sldId id="277" r:id="rId17"/>
    <p:sldId id="278" r:id="rId18"/>
    <p:sldId id="279" r:id="rId19"/>
    <p:sldId id="280" r:id="rId20"/>
    <p:sldId id="281" r:id="rId21"/>
    <p:sldId id="284" r:id="rId22"/>
    <p:sldId id="28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168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D2DDA-69D8-473F-A583-B6774B31A77B}" type="datetimeFigureOut">
              <a:rPr lang="en-US"/>
              <a:t>3/31/2019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92CCB-FF08-4D29-8DA3-E1FD8604480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F6DFB-6833-46E4-B515-70E0D9178056}" type="datetimeFigureOut">
              <a:rPr lang="en-US"/>
              <a:t>3/31/2019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706C7-F2C3-48B6-8A22-C484D800B5D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2" y="295863"/>
            <a:ext cx="12188827" cy="6323264"/>
            <a:chOff x="-2" y="295863"/>
            <a:chExt cx="12188827" cy="6323264"/>
          </a:xfrm>
        </p:grpSpPr>
        <p:sp>
          <p:nvSpPr>
            <p:cNvPr id="33" name="Rectangle 32"/>
            <p:cNvSpPr/>
            <p:nvPr/>
          </p:nvSpPr>
          <p:spPr>
            <a:xfrm>
              <a:off x="-1" y="1905000"/>
              <a:ext cx="12188826" cy="320040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-2" y="1795132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-2" y="5142116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36" name="Oval 2"/>
            <p:cNvSpPr>
              <a:spLocks noChangeArrowheads="1"/>
            </p:cNvSpPr>
            <p:nvPr/>
          </p:nvSpPr>
          <p:spPr bwMode="grayWhite">
            <a:xfrm>
              <a:off x="534293" y="5791419"/>
              <a:ext cx="716336" cy="739723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3"/>
            <p:cNvSpPr>
              <a:spLocks noChangeArrowheads="1"/>
            </p:cNvSpPr>
            <p:nvPr/>
          </p:nvSpPr>
          <p:spPr bwMode="grayWhite">
            <a:xfrm>
              <a:off x="696482" y="5958903"/>
              <a:ext cx="106437" cy="10991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5"/>
            <p:cNvSpPr>
              <a:spLocks noChangeArrowheads="1"/>
            </p:cNvSpPr>
            <p:nvPr/>
          </p:nvSpPr>
          <p:spPr bwMode="grayWhite">
            <a:xfrm>
              <a:off x="213400" y="5778215"/>
              <a:ext cx="310863" cy="321012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6"/>
            <p:cNvSpPr>
              <a:spLocks noChangeArrowheads="1"/>
            </p:cNvSpPr>
            <p:nvPr/>
          </p:nvSpPr>
          <p:spPr bwMode="grayWhite">
            <a:xfrm>
              <a:off x="284358" y="5851489"/>
              <a:ext cx="40547" cy="4187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8"/>
            <p:cNvSpPr>
              <a:spLocks noChangeArrowheads="1"/>
            </p:cNvSpPr>
            <p:nvPr/>
          </p:nvSpPr>
          <p:spPr bwMode="grayWhite">
            <a:xfrm>
              <a:off x="10486137" y="5404864"/>
              <a:ext cx="473052" cy="488496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Oval 9"/>
            <p:cNvSpPr>
              <a:spLocks noChangeArrowheads="1"/>
            </p:cNvSpPr>
            <p:nvPr/>
          </p:nvSpPr>
          <p:spPr bwMode="grayWhite">
            <a:xfrm>
              <a:off x="10594263" y="5516520"/>
              <a:ext cx="65889" cy="6804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Oval 11"/>
            <p:cNvSpPr>
              <a:spLocks noChangeArrowheads="1"/>
            </p:cNvSpPr>
            <p:nvPr/>
          </p:nvSpPr>
          <p:spPr bwMode="grayWhite">
            <a:xfrm>
              <a:off x="6575012" y="6214373"/>
              <a:ext cx="391957" cy="404754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Oval 12"/>
            <p:cNvSpPr>
              <a:spLocks noChangeArrowheads="1"/>
            </p:cNvSpPr>
            <p:nvPr/>
          </p:nvSpPr>
          <p:spPr bwMode="grayWhite">
            <a:xfrm>
              <a:off x="6664554" y="6306838"/>
              <a:ext cx="54063" cy="5582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Oval 14"/>
            <p:cNvSpPr>
              <a:spLocks noChangeArrowheads="1"/>
            </p:cNvSpPr>
            <p:nvPr/>
          </p:nvSpPr>
          <p:spPr bwMode="grayWhite">
            <a:xfrm>
              <a:off x="3520863" y="5733822"/>
              <a:ext cx="391957" cy="404754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Oval 15"/>
            <p:cNvSpPr>
              <a:spLocks noChangeArrowheads="1"/>
            </p:cNvSpPr>
            <p:nvPr/>
          </p:nvSpPr>
          <p:spPr bwMode="grayWhite">
            <a:xfrm>
              <a:off x="3610405" y="5826287"/>
              <a:ext cx="54063" cy="5582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Oval 17"/>
            <p:cNvSpPr>
              <a:spLocks noChangeArrowheads="1"/>
            </p:cNvSpPr>
            <p:nvPr/>
          </p:nvSpPr>
          <p:spPr bwMode="grayWhite">
            <a:xfrm>
              <a:off x="5845161" y="295863"/>
              <a:ext cx="716336" cy="739723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Oval 18"/>
            <p:cNvSpPr>
              <a:spLocks noChangeArrowheads="1"/>
            </p:cNvSpPr>
            <p:nvPr/>
          </p:nvSpPr>
          <p:spPr bwMode="grayWhite">
            <a:xfrm>
              <a:off x="6007350" y="463347"/>
              <a:ext cx="106437" cy="10991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Oval 20"/>
            <p:cNvSpPr>
              <a:spLocks noChangeArrowheads="1"/>
            </p:cNvSpPr>
            <p:nvPr/>
          </p:nvSpPr>
          <p:spPr bwMode="grayWhite">
            <a:xfrm>
              <a:off x="5439688" y="630832"/>
              <a:ext cx="391957" cy="404754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Oval 21"/>
            <p:cNvSpPr>
              <a:spLocks noChangeArrowheads="1"/>
            </p:cNvSpPr>
            <p:nvPr/>
          </p:nvSpPr>
          <p:spPr bwMode="grayWhite">
            <a:xfrm>
              <a:off x="5529230" y="723297"/>
              <a:ext cx="54063" cy="5582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23"/>
            <p:cNvSpPr>
              <a:spLocks noChangeArrowheads="1"/>
            </p:cNvSpPr>
            <p:nvPr/>
          </p:nvSpPr>
          <p:spPr bwMode="grayWhite">
            <a:xfrm>
              <a:off x="6575012" y="295863"/>
              <a:ext cx="391957" cy="404754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Oval 24"/>
            <p:cNvSpPr>
              <a:spLocks noChangeArrowheads="1"/>
            </p:cNvSpPr>
            <p:nvPr/>
          </p:nvSpPr>
          <p:spPr bwMode="grayWhite">
            <a:xfrm>
              <a:off x="6664554" y="388328"/>
              <a:ext cx="54063" cy="5582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Oval 26"/>
            <p:cNvSpPr>
              <a:spLocks noChangeArrowheads="1"/>
            </p:cNvSpPr>
            <p:nvPr/>
          </p:nvSpPr>
          <p:spPr bwMode="grayWhite">
            <a:xfrm>
              <a:off x="11218217" y="589639"/>
              <a:ext cx="554146" cy="572239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Oval 27"/>
            <p:cNvSpPr>
              <a:spLocks noChangeArrowheads="1"/>
            </p:cNvSpPr>
            <p:nvPr/>
          </p:nvSpPr>
          <p:spPr bwMode="grayWhite">
            <a:xfrm>
              <a:off x="11344927" y="720486"/>
              <a:ext cx="79405" cy="8199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Oval 29"/>
            <p:cNvSpPr>
              <a:spLocks noChangeArrowheads="1"/>
            </p:cNvSpPr>
            <p:nvPr/>
          </p:nvSpPr>
          <p:spPr bwMode="grayWhite">
            <a:xfrm>
              <a:off x="11312827" y="1372978"/>
              <a:ext cx="229768" cy="237270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30"/>
            <p:cNvSpPr>
              <a:spLocks noChangeArrowheads="1"/>
            </p:cNvSpPr>
            <p:nvPr/>
          </p:nvSpPr>
          <p:spPr bwMode="grayWhite">
            <a:xfrm>
              <a:off x="11366890" y="1428806"/>
              <a:ext cx="27032" cy="27914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Oval 32"/>
            <p:cNvSpPr>
              <a:spLocks noChangeArrowheads="1"/>
            </p:cNvSpPr>
            <p:nvPr/>
          </p:nvSpPr>
          <p:spPr bwMode="grayWhite">
            <a:xfrm>
              <a:off x="1303864" y="669938"/>
              <a:ext cx="554146" cy="572239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Oval 33"/>
            <p:cNvSpPr>
              <a:spLocks noChangeArrowheads="1"/>
            </p:cNvSpPr>
            <p:nvPr/>
          </p:nvSpPr>
          <p:spPr bwMode="grayWhite">
            <a:xfrm>
              <a:off x="1428885" y="799041"/>
              <a:ext cx="81095" cy="8374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Oval 35"/>
            <p:cNvSpPr>
              <a:spLocks noChangeArrowheads="1"/>
            </p:cNvSpPr>
            <p:nvPr/>
          </p:nvSpPr>
          <p:spPr bwMode="grayWhite">
            <a:xfrm>
              <a:off x="1871526" y="837422"/>
              <a:ext cx="391957" cy="404754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Oval 36"/>
            <p:cNvSpPr>
              <a:spLocks noChangeArrowheads="1"/>
            </p:cNvSpPr>
            <p:nvPr/>
          </p:nvSpPr>
          <p:spPr bwMode="grayWhite">
            <a:xfrm>
              <a:off x="1961068" y="929887"/>
              <a:ext cx="54063" cy="5582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079812"/>
            <a:ext cx="9601200" cy="1724092"/>
          </a:xfrm>
        </p:spPr>
        <p:txBody>
          <a:bodyPr anchor="b"/>
          <a:lstStyle>
            <a:lvl1pPr algn="ctr"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223D7-2A27-4B34-A31C-02090805ABAC}" type="datetime1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914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F1F3-2254-4E04-B960-C1DB42B67330}" type="datetime1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04470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0DE7-A14C-48CB-AB8E-D3357522F5F2}" type="datetime1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25529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C7548-FD58-4384-A951-C87160C229EB}" type="datetime1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419496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13194-3577-4D3C-A927-FE879CBA54D5}" type="datetime1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>
              <a:defRPr sz="54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19080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DC53B-D6DF-4D88-8598-DAA646F1ABC6}" type="datetime1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47921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985-7297-49C2-8AF7-445853E5DC92}" type="datetime1">
              <a:rPr lang="en-US" smtClean="0"/>
              <a:t>3/31/2019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0" y="466344"/>
            <a:ext cx="9509760" cy="12344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26009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CB2E-E929-49CA-BA6D-3C562126F566}" type="datetime1">
              <a:rPr lang="en-US" smtClean="0"/>
              <a:t>3/31/2019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6083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6" name="Rectangle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7CFE0-ED18-4B5C-AA30-B675E1042721}" type="datetime1">
              <a:rPr lang="en-US" smtClean="0"/>
              <a:t>3/31/2019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04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Rectangle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3BAAB-3A39-450E-9B38-6FB42E71A3AF}" type="datetime1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8056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Rectangle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0331-03F7-4310-9C27-C65B2378D791}" type="datetime1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0957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" name="Group 162"/>
          <p:cNvGrpSpPr/>
          <p:nvPr/>
        </p:nvGrpSpPr>
        <p:grpSpPr>
          <a:xfrm>
            <a:off x="7873" y="-19258"/>
            <a:ext cx="12188953" cy="6869723"/>
            <a:chOff x="7873" y="-19258"/>
            <a:chExt cx="12188953" cy="6869723"/>
          </a:xfrm>
        </p:grpSpPr>
        <p:sp>
          <p:nvSpPr>
            <p:cNvPr id="10" name="Rectangle 9"/>
            <p:cNvSpPr/>
            <p:nvPr/>
          </p:nvSpPr>
          <p:spPr>
            <a:xfrm>
              <a:off x="7873" y="-19258"/>
              <a:ext cx="12188952" cy="6858000"/>
            </a:xfrm>
            <a:prstGeom prst="rect">
              <a:avLst/>
            </a:pr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7999" y="6472513"/>
              <a:ext cx="12188827" cy="377952"/>
              <a:chOff x="-1" y="6480048"/>
              <a:chExt cx="12188827" cy="377952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0" y="6583680"/>
                <a:ext cx="12188826" cy="274320"/>
              </a:xfrm>
              <a:prstGeom prst="rect">
                <a:avLst/>
              </a:prstGeom>
              <a:gradFill flip="none" rotWithShape="1">
                <a:gsLst>
                  <a:gs pos="100000">
                    <a:schemeClr val="accent1">
                      <a:alpha val="50000"/>
                    </a:schemeClr>
                  </a:gs>
                  <a:gs pos="0">
                    <a:schemeClr val="accent1">
                      <a:lumMod val="60000"/>
                      <a:lumOff val="40000"/>
                      <a:alpha val="5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-1" y="6480048"/>
                <a:ext cx="12188826" cy="73152"/>
              </a:xfrm>
              <a:prstGeom prst="rect">
                <a:avLst/>
              </a:prstGeom>
              <a:gradFill flip="none" rotWithShape="1">
                <a:gsLst>
                  <a:gs pos="100000">
                    <a:schemeClr val="accent1">
                      <a:alpha val="80000"/>
                    </a:schemeClr>
                  </a:gs>
                  <a:gs pos="0">
                    <a:schemeClr val="accent1">
                      <a:lumMod val="60000"/>
                      <a:lumOff val="40000"/>
                      <a:alpha val="8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/>
              </a:p>
            </p:txBody>
          </p:sp>
        </p:grpSp>
        <p:grpSp>
          <p:nvGrpSpPr>
            <p:cNvPr id="48" name="Group 47" hidden="1"/>
            <p:cNvGrpSpPr/>
            <p:nvPr/>
          </p:nvGrpSpPr>
          <p:grpSpPr>
            <a:xfrm>
              <a:off x="14350" y="-7605"/>
              <a:ext cx="11722100" cy="6536383"/>
              <a:chOff x="6350" y="6350"/>
              <a:chExt cx="11722100" cy="6536383"/>
            </a:xfrm>
          </p:grpSpPr>
          <p:grpSp>
            <p:nvGrpSpPr>
              <p:cNvPr id="11" name="Group 9"/>
              <p:cNvGrpSpPr>
                <a:grpSpLocks/>
              </p:cNvGrpSpPr>
              <p:nvPr/>
            </p:nvGrpSpPr>
            <p:grpSpPr bwMode="auto">
              <a:xfrm>
                <a:off x="6350" y="5340350"/>
                <a:ext cx="673100" cy="673100"/>
                <a:chOff x="4" y="3364"/>
                <a:chExt cx="424" cy="424"/>
              </a:xfrm>
            </p:grpSpPr>
            <p:sp>
              <p:nvSpPr>
                <p:cNvPr id="45" name="Oval 7"/>
                <p:cNvSpPr>
                  <a:spLocks noChangeArrowheads="1"/>
                </p:cNvSpPr>
                <p:nvPr/>
              </p:nvSpPr>
              <p:spPr bwMode="grayWhite">
                <a:xfrm>
                  <a:off x="4" y="3364"/>
                  <a:ext cx="424" cy="424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Oval 8"/>
                <p:cNvSpPr>
                  <a:spLocks noChangeArrowheads="1"/>
                </p:cNvSpPr>
                <p:nvPr/>
              </p:nvSpPr>
              <p:spPr bwMode="grayWhite">
                <a:xfrm>
                  <a:off x="100" y="3460"/>
                  <a:ext cx="63" cy="63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12"/>
              <p:cNvGrpSpPr>
                <a:grpSpLocks/>
              </p:cNvGrpSpPr>
              <p:nvPr/>
            </p:nvGrpSpPr>
            <p:grpSpPr bwMode="auto">
              <a:xfrm>
                <a:off x="539750" y="5873750"/>
                <a:ext cx="292100" cy="292100"/>
                <a:chOff x="340" y="3700"/>
                <a:chExt cx="184" cy="184"/>
              </a:xfrm>
            </p:grpSpPr>
            <p:sp>
              <p:nvSpPr>
                <p:cNvPr id="43" name="Oval 10"/>
                <p:cNvSpPr>
                  <a:spLocks noChangeArrowheads="1"/>
                </p:cNvSpPr>
                <p:nvPr/>
              </p:nvSpPr>
              <p:spPr bwMode="grayWhite">
                <a:xfrm>
                  <a:off x="340" y="3700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Oval 11"/>
                <p:cNvSpPr>
                  <a:spLocks noChangeArrowheads="1"/>
                </p:cNvSpPr>
                <p:nvPr/>
              </p:nvSpPr>
              <p:spPr bwMode="grayWhite">
                <a:xfrm>
                  <a:off x="382" y="3742"/>
                  <a:ext cx="24" cy="24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15"/>
              <p:cNvGrpSpPr>
                <a:grpSpLocks/>
              </p:cNvGrpSpPr>
              <p:nvPr/>
            </p:nvGrpSpPr>
            <p:grpSpPr bwMode="auto">
              <a:xfrm>
                <a:off x="131763" y="6038850"/>
                <a:ext cx="444500" cy="444500"/>
                <a:chOff x="83" y="3804"/>
                <a:chExt cx="280" cy="280"/>
              </a:xfrm>
            </p:grpSpPr>
            <p:sp>
              <p:nvSpPr>
                <p:cNvPr id="41" name="Oval 13"/>
                <p:cNvSpPr>
                  <a:spLocks noChangeArrowheads="1"/>
                </p:cNvSpPr>
                <p:nvPr/>
              </p:nvSpPr>
              <p:spPr bwMode="grayWhite">
                <a:xfrm>
                  <a:off x="83" y="3804"/>
                  <a:ext cx="280" cy="28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Oval 14"/>
                <p:cNvSpPr>
                  <a:spLocks noChangeArrowheads="1"/>
                </p:cNvSpPr>
                <p:nvPr/>
              </p:nvSpPr>
              <p:spPr bwMode="grayWhite">
                <a:xfrm>
                  <a:off x="147" y="3868"/>
                  <a:ext cx="39" cy="39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18"/>
              <p:cNvGrpSpPr>
                <a:grpSpLocks/>
              </p:cNvGrpSpPr>
              <p:nvPr/>
            </p:nvGrpSpPr>
            <p:grpSpPr bwMode="auto">
              <a:xfrm>
                <a:off x="2476500" y="6174433"/>
                <a:ext cx="368300" cy="368300"/>
                <a:chOff x="1560" y="4076"/>
                <a:chExt cx="232" cy="232"/>
              </a:xfrm>
            </p:grpSpPr>
            <p:sp>
              <p:nvSpPr>
                <p:cNvPr id="39" name="Oval 16"/>
                <p:cNvSpPr>
                  <a:spLocks noChangeArrowheads="1"/>
                </p:cNvSpPr>
                <p:nvPr/>
              </p:nvSpPr>
              <p:spPr bwMode="grayWhite">
                <a:xfrm>
                  <a:off x="1560" y="4076"/>
                  <a:ext cx="232" cy="232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Oval 17"/>
                <p:cNvSpPr>
                  <a:spLocks noChangeArrowheads="1"/>
                </p:cNvSpPr>
                <p:nvPr/>
              </p:nvSpPr>
              <p:spPr bwMode="grayWhite">
                <a:xfrm>
                  <a:off x="1613" y="4129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21"/>
              <p:cNvGrpSpPr>
                <a:grpSpLocks/>
              </p:cNvGrpSpPr>
              <p:nvPr/>
            </p:nvGrpSpPr>
            <p:grpSpPr bwMode="auto">
              <a:xfrm>
                <a:off x="6350" y="4425950"/>
                <a:ext cx="368300" cy="368300"/>
                <a:chOff x="4" y="2788"/>
                <a:chExt cx="232" cy="232"/>
              </a:xfrm>
            </p:grpSpPr>
            <p:sp>
              <p:nvSpPr>
                <p:cNvPr id="37" name="Oval 19"/>
                <p:cNvSpPr>
                  <a:spLocks noChangeArrowheads="1"/>
                </p:cNvSpPr>
                <p:nvPr/>
              </p:nvSpPr>
              <p:spPr bwMode="grayWhite">
                <a:xfrm>
                  <a:off x="4" y="2788"/>
                  <a:ext cx="232" cy="232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Oval 20"/>
                <p:cNvSpPr>
                  <a:spLocks noChangeArrowheads="1"/>
                </p:cNvSpPr>
                <p:nvPr/>
              </p:nvSpPr>
              <p:spPr bwMode="grayWhite">
                <a:xfrm>
                  <a:off x="57" y="2841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24"/>
              <p:cNvGrpSpPr>
                <a:grpSpLocks/>
              </p:cNvGrpSpPr>
              <p:nvPr/>
            </p:nvGrpSpPr>
            <p:grpSpPr bwMode="auto">
              <a:xfrm>
                <a:off x="10674350" y="5808663"/>
                <a:ext cx="673100" cy="673100"/>
                <a:chOff x="4132" y="3844"/>
                <a:chExt cx="424" cy="424"/>
              </a:xfrm>
            </p:grpSpPr>
            <p:sp>
              <p:nvSpPr>
                <p:cNvPr id="35" name="Oval 22"/>
                <p:cNvSpPr>
                  <a:spLocks noChangeArrowheads="1"/>
                </p:cNvSpPr>
                <p:nvPr/>
              </p:nvSpPr>
              <p:spPr bwMode="grayWhite">
                <a:xfrm>
                  <a:off x="4132" y="3844"/>
                  <a:ext cx="424" cy="424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Oval 23"/>
                <p:cNvSpPr>
                  <a:spLocks noChangeArrowheads="1"/>
                </p:cNvSpPr>
                <p:nvPr/>
              </p:nvSpPr>
              <p:spPr bwMode="grayWhite">
                <a:xfrm>
                  <a:off x="4228" y="3940"/>
                  <a:ext cx="63" cy="63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27"/>
              <p:cNvGrpSpPr>
                <a:grpSpLocks/>
              </p:cNvGrpSpPr>
              <p:nvPr/>
            </p:nvGrpSpPr>
            <p:grpSpPr bwMode="auto">
              <a:xfrm>
                <a:off x="10293350" y="6113463"/>
                <a:ext cx="368300" cy="368300"/>
                <a:chOff x="3892" y="4036"/>
                <a:chExt cx="232" cy="232"/>
              </a:xfrm>
            </p:grpSpPr>
            <p:sp>
              <p:nvSpPr>
                <p:cNvPr id="33" name="Oval 25"/>
                <p:cNvSpPr>
                  <a:spLocks noChangeArrowheads="1"/>
                </p:cNvSpPr>
                <p:nvPr/>
              </p:nvSpPr>
              <p:spPr bwMode="grayWhite">
                <a:xfrm>
                  <a:off x="3892" y="4036"/>
                  <a:ext cx="232" cy="232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Oval 26"/>
                <p:cNvSpPr>
                  <a:spLocks noChangeArrowheads="1"/>
                </p:cNvSpPr>
                <p:nvPr/>
              </p:nvSpPr>
              <p:spPr bwMode="grayWhite">
                <a:xfrm>
                  <a:off x="3945" y="4089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30"/>
              <p:cNvGrpSpPr>
                <a:grpSpLocks/>
              </p:cNvGrpSpPr>
              <p:nvPr/>
            </p:nvGrpSpPr>
            <p:grpSpPr bwMode="auto">
              <a:xfrm>
                <a:off x="11360150" y="5808663"/>
                <a:ext cx="368300" cy="368300"/>
                <a:chOff x="4564" y="3844"/>
                <a:chExt cx="232" cy="232"/>
              </a:xfrm>
            </p:grpSpPr>
            <p:sp>
              <p:nvSpPr>
                <p:cNvPr id="31" name="Oval 28"/>
                <p:cNvSpPr>
                  <a:spLocks noChangeArrowheads="1"/>
                </p:cNvSpPr>
                <p:nvPr/>
              </p:nvSpPr>
              <p:spPr bwMode="grayWhite">
                <a:xfrm>
                  <a:off x="4564" y="3844"/>
                  <a:ext cx="232" cy="232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Oval 29"/>
                <p:cNvSpPr>
                  <a:spLocks noChangeArrowheads="1"/>
                </p:cNvSpPr>
                <p:nvPr/>
              </p:nvSpPr>
              <p:spPr bwMode="grayWhite">
                <a:xfrm>
                  <a:off x="4617" y="3897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33"/>
              <p:cNvGrpSpPr>
                <a:grpSpLocks/>
              </p:cNvGrpSpPr>
              <p:nvPr/>
            </p:nvGrpSpPr>
            <p:grpSpPr bwMode="auto">
              <a:xfrm>
                <a:off x="11087100" y="1901952"/>
                <a:ext cx="520700" cy="520700"/>
                <a:chOff x="5420" y="1139"/>
                <a:chExt cx="328" cy="328"/>
              </a:xfrm>
            </p:grpSpPr>
            <p:sp>
              <p:nvSpPr>
                <p:cNvPr id="29" name="Oval 31"/>
                <p:cNvSpPr>
                  <a:spLocks noChangeArrowheads="1"/>
                </p:cNvSpPr>
                <p:nvPr/>
              </p:nvSpPr>
              <p:spPr bwMode="grayWhite">
                <a:xfrm>
                  <a:off x="5420" y="1139"/>
                  <a:ext cx="328" cy="328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Oval 32"/>
                <p:cNvSpPr>
                  <a:spLocks noChangeArrowheads="1"/>
                </p:cNvSpPr>
                <p:nvPr/>
              </p:nvSpPr>
              <p:spPr bwMode="grayWhite">
                <a:xfrm>
                  <a:off x="5495" y="1214"/>
                  <a:ext cx="47" cy="47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36"/>
              <p:cNvGrpSpPr>
                <a:grpSpLocks/>
              </p:cNvGrpSpPr>
              <p:nvPr/>
            </p:nvGrpSpPr>
            <p:grpSpPr bwMode="auto">
              <a:xfrm>
                <a:off x="11176000" y="2614739"/>
                <a:ext cx="215900" cy="215900"/>
                <a:chOff x="5476" y="1588"/>
                <a:chExt cx="136" cy="136"/>
              </a:xfrm>
            </p:grpSpPr>
            <p:sp>
              <p:nvSpPr>
                <p:cNvPr id="27" name="Oval 34"/>
                <p:cNvSpPr>
                  <a:spLocks noChangeArrowheads="1"/>
                </p:cNvSpPr>
                <p:nvPr/>
              </p:nvSpPr>
              <p:spPr bwMode="grayWhite">
                <a:xfrm>
                  <a:off x="5476" y="1588"/>
                  <a:ext cx="136" cy="136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Oval 35"/>
                <p:cNvSpPr>
                  <a:spLocks noChangeArrowheads="1"/>
                </p:cNvSpPr>
                <p:nvPr/>
              </p:nvSpPr>
              <p:spPr bwMode="grayWhite">
                <a:xfrm>
                  <a:off x="5508" y="1620"/>
                  <a:ext cx="16" cy="16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39"/>
              <p:cNvGrpSpPr>
                <a:grpSpLocks/>
              </p:cNvGrpSpPr>
              <p:nvPr/>
            </p:nvGrpSpPr>
            <p:grpSpPr bwMode="auto">
              <a:xfrm>
                <a:off x="1377950" y="6350"/>
                <a:ext cx="520700" cy="520700"/>
                <a:chOff x="868" y="4"/>
                <a:chExt cx="328" cy="328"/>
              </a:xfrm>
            </p:grpSpPr>
            <p:sp>
              <p:nvSpPr>
                <p:cNvPr id="25" name="Oval 37"/>
                <p:cNvSpPr>
                  <a:spLocks noChangeArrowheads="1"/>
                </p:cNvSpPr>
                <p:nvPr/>
              </p:nvSpPr>
              <p:spPr bwMode="grayWhite">
                <a:xfrm>
                  <a:off x="868" y="4"/>
                  <a:ext cx="328" cy="328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Oval 38"/>
                <p:cNvSpPr>
                  <a:spLocks noChangeArrowheads="1"/>
                </p:cNvSpPr>
                <p:nvPr/>
              </p:nvSpPr>
              <p:spPr bwMode="grayWhite">
                <a:xfrm>
                  <a:off x="942" y="78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42"/>
              <p:cNvGrpSpPr>
                <a:grpSpLocks/>
              </p:cNvGrpSpPr>
              <p:nvPr/>
            </p:nvGrpSpPr>
            <p:grpSpPr bwMode="auto">
              <a:xfrm>
                <a:off x="1911350" y="158750"/>
                <a:ext cx="368300" cy="368300"/>
                <a:chOff x="1204" y="100"/>
                <a:chExt cx="232" cy="232"/>
              </a:xfrm>
            </p:grpSpPr>
            <p:sp>
              <p:nvSpPr>
                <p:cNvPr id="23" name="Oval 40"/>
                <p:cNvSpPr>
                  <a:spLocks noChangeArrowheads="1"/>
                </p:cNvSpPr>
                <p:nvPr/>
              </p:nvSpPr>
              <p:spPr bwMode="grayWhite">
                <a:xfrm>
                  <a:off x="1204" y="100"/>
                  <a:ext cx="232" cy="232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Oval 41"/>
                <p:cNvSpPr>
                  <a:spLocks noChangeArrowheads="1"/>
                </p:cNvSpPr>
                <p:nvPr/>
              </p:nvSpPr>
              <p:spPr bwMode="grayWhite">
                <a:xfrm>
                  <a:off x="1257" y="153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62" name="Group 161"/>
            <p:cNvGrpSpPr/>
            <p:nvPr/>
          </p:nvGrpSpPr>
          <p:grpSpPr>
            <a:xfrm>
              <a:off x="14350" y="-7605"/>
              <a:ext cx="11722100" cy="6536383"/>
              <a:chOff x="14350" y="-7605"/>
              <a:chExt cx="11722100" cy="6536383"/>
            </a:xfrm>
          </p:grpSpPr>
          <p:grpSp>
            <p:nvGrpSpPr>
              <p:cNvPr id="86" name="Group 85"/>
              <p:cNvGrpSpPr/>
              <p:nvPr/>
            </p:nvGrpSpPr>
            <p:grpSpPr>
              <a:xfrm>
                <a:off x="14350" y="5326395"/>
                <a:ext cx="673100" cy="673100"/>
                <a:chOff x="14350" y="5326395"/>
                <a:chExt cx="673100" cy="673100"/>
              </a:xfrm>
            </p:grpSpPr>
            <p:sp>
              <p:nvSpPr>
                <p:cNvPr id="83" name="Oval 7"/>
                <p:cNvSpPr>
                  <a:spLocks noChangeArrowheads="1"/>
                </p:cNvSpPr>
                <p:nvPr/>
              </p:nvSpPr>
              <p:spPr bwMode="grayWhite">
                <a:xfrm>
                  <a:off x="14350" y="5326395"/>
                  <a:ext cx="673100" cy="6731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" name="Oval 8"/>
                <p:cNvSpPr>
                  <a:spLocks noChangeArrowheads="1"/>
                </p:cNvSpPr>
                <p:nvPr/>
              </p:nvSpPr>
              <p:spPr bwMode="grayWhite">
                <a:xfrm>
                  <a:off x="166750" y="5478795"/>
                  <a:ext cx="100013" cy="100013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7" name="Group 86"/>
              <p:cNvGrpSpPr/>
              <p:nvPr/>
            </p:nvGrpSpPr>
            <p:grpSpPr>
              <a:xfrm>
                <a:off x="547750" y="5859795"/>
                <a:ext cx="292100" cy="292100"/>
                <a:chOff x="547750" y="5859795"/>
                <a:chExt cx="292100" cy="292100"/>
              </a:xfrm>
            </p:grpSpPr>
            <p:sp>
              <p:nvSpPr>
                <p:cNvPr id="81" name="Oval 10"/>
                <p:cNvSpPr>
                  <a:spLocks noChangeArrowheads="1"/>
                </p:cNvSpPr>
                <p:nvPr/>
              </p:nvSpPr>
              <p:spPr bwMode="grayWhite">
                <a:xfrm>
                  <a:off x="547750" y="5859795"/>
                  <a:ext cx="292100" cy="2921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" name="Oval 11"/>
                <p:cNvSpPr>
                  <a:spLocks noChangeArrowheads="1"/>
                </p:cNvSpPr>
                <p:nvPr/>
              </p:nvSpPr>
              <p:spPr bwMode="grayWhite">
                <a:xfrm>
                  <a:off x="614425" y="5926470"/>
                  <a:ext cx="38100" cy="381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8" name="Group 87"/>
              <p:cNvGrpSpPr/>
              <p:nvPr/>
            </p:nvGrpSpPr>
            <p:grpSpPr>
              <a:xfrm>
                <a:off x="139763" y="6024895"/>
                <a:ext cx="444500" cy="444500"/>
                <a:chOff x="139763" y="6024895"/>
                <a:chExt cx="444500" cy="444500"/>
              </a:xfrm>
            </p:grpSpPr>
            <p:sp>
              <p:nvSpPr>
                <p:cNvPr id="79" name="Oval 13"/>
                <p:cNvSpPr>
                  <a:spLocks noChangeArrowheads="1"/>
                </p:cNvSpPr>
                <p:nvPr/>
              </p:nvSpPr>
              <p:spPr bwMode="grayWhite">
                <a:xfrm>
                  <a:off x="139763" y="6024895"/>
                  <a:ext cx="444500" cy="4445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" name="Oval 14"/>
                <p:cNvSpPr>
                  <a:spLocks noChangeArrowheads="1"/>
                </p:cNvSpPr>
                <p:nvPr/>
              </p:nvSpPr>
              <p:spPr bwMode="grayWhite">
                <a:xfrm>
                  <a:off x="241363" y="6126495"/>
                  <a:ext cx="61913" cy="61913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9" name="Group 88"/>
              <p:cNvGrpSpPr/>
              <p:nvPr/>
            </p:nvGrpSpPr>
            <p:grpSpPr>
              <a:xfrm>
                <a:off x="2484500" y="6160478"/>
                <a:ext cx="368300" cy="368300"/>
                <a:chOff x="2484500" y="6160478"/>
                <a:chExt cx="368300" cy="368300"/>
              </a:xfrm>
            </p:grpSpPr>
            <p:sp>
              <p:nvSpPr>
                <p:cNvPr id="77" name="Oval 16"/>
                <p:cNvSpPr>
                  <a:spLocks noChangeArrowheads="1"/>
                </p:cNvSpPr>
                <p:nvPr/>
              </p:nvSpPr>
              <p:spPr bwMode="grayWhite">
                <a:xfrm>
                  <a:off x="2484500" y="6160478"/>
                  <a:ext cx="368300" cy="3683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" name="Oval 17"/>
                <p:cNvSpPr>
                  <a:spLocks noChangeArrowheads="1"/>
                </p:cNvSpPr>
                <p:nvPr/>
              </p:nvSpPr>
              <p:spPr bwMode="grayWhite">
                <a:xfrm>
                  <a:off x="2568638" y="6244616"/>
                  <a:ext cx="50800" cy="508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0" name="Group 89"/>
              <p:cNvGrpSpPr/>
              <p:nvPr/>
            </p:nvGrpSpPr>
            <p:grpSpPr>
              <a:xfrm>
                <a:off x="14350" y="4411995"/>
                <a:ext cx="368300" cy="368300"/>
                <a:chOff x="14350" y="4411995"/>
                <a:chExt cx="368300" cy="368300"/>
              </a:xfrm>
            </p:grpSpPr>
            <p:sp>
              <p:nvSpPr>
                <p:cNvPr id="75" name="Oval 19"/>
                <p:cNvSpPr>
                  <a:spLocks noChangeArrowheads="1"/>
                </p:cNvSpPr>
                <p:nvPr/>
              </p:nvSpPr>
              <p:spPr bwMode="grayWhite">
                <a:xfrm>
                  <a:off x="14350" y="4411995"/>
                  <a:ext cx="368300" cy="3683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" name="Oval 20"/>
                <p:cNvSpPr>
                  <a:spLocks noChangeArrowheads="1"/>
                </p:cNvSpPr>
                <p:nvPr/>
              </p:nvSpPr>
              <p:spPr bwMode="grayWhite">
                <a:xfrm>
                  <a:off x="98488" y="4496133"/>
                  <a:ext cx="50800" cy="508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1" name="Group 90"/>
              <p:cNvGrpSpPr/>
              <p:nvPr/>
            </p:nvGrpSpPr>
            <p:grpSpPr>
              <a:xfrm>
                <a:off x="10682350" y="5794708"/>
                <a:ext cx="673100" cy="673100"/>
                <a:chOff x="10682350" y="5794708"/>
                <a:chExt cx="673100" cy="673100"/>
              </a:xfrm>
            </p:grpSpPr>
            <p:sp>
              <p:nvSpPr>
                <p:cNvPr id="73" name="Oval 22"/>
                <p:cNvSpPr>
                  <a:spLocks noChangeArrowheads="1"/>
                </p:cNvSpPr>
                <p:nvPr/>
              </p:nvSpPr>
              <p:spPr bwMode="grayWhite">
                <a:xfrm>
                  <a:off x="10682350" y="5794708"/>
                  <a:ext cx="673100" cy="6731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" name="Oval 23"/>
                <p:cNvSpPr>
                  <a:spLocks noChangeArrowheads="1"/>
                </p:cNvSpPr>
                <p:nvPr/>
              </p:nvSpPr>
              <p:spPr bwMode="grayWhite">
                <a:xfrm>
                  <a:off x="10834750" y="5947108"/>
                  <a:ext cx="100013" cy="100013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2" name="Group 91"/>
              <p:cNvGrpSpPr/>
              <p:nvPr/>
            </p:nvGrpSpPr>
            <p:grpSpPr>
              <a:xfrm>
                <a:off x="10301350" y="6099508"/>
                <a:ext cx="368300" cy="368300"/>
                <a:chOff x="10301350" y="6099508"/>
                <a:chExt cx="368300" cy="368300"/>
              </a:xfrm>
            </p:grpSpPr>
            <p:sp>
              <p:nvSpPr>
                <p:cNvPr id="71" name="Oval 25"/>
                <p:cNvSpPr>
                  <a:spLocks noChangeArrowheads="1"/>
                </p:cNvSpPr>
                <p:nvPr/>
              </p:nvSpPr>
              <p:spPr bwMode="grayWhite">
                <a:xfrm>
                  <a:off x="10301350" y="6099508"/>
                  <a:ext cx="368300" cy="3683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" name="Oval 26"/>
                <p:cNvSpPr>
                  <a:spLocks noChangeArrowheads="1"/>
                </p:cNvSpPr>
                <p:nvPr/>
              </p:nvSpPr>
              <p:spPr bwMode="grayWhite">
                <a:xfrm>
                  <a:off x="10385488" y="6183646"/>
                  <a:ext cx="50800" cy="508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3" name="Group 92"/>
              <p:cNvGrpSpPr/>
              <p:nvPr/>
            </p:nvGrpSpPr>
            <p:grpSpPr>
              <a:xfrm>
                <a:off x="11368150" y="5794708"/>
                <a:ext cx="368300" cy="368300"/>
                <a:chOff x="11368150" y="5794708"/>
                <a:chExt cx="368300" cy="368300"/>
              </a:xfrm>
            </p:grpSpPr>
            <p:sp>
              <p:nvSpPr>
                <p:cNvPr id="69" name="Oval 28"/>
                <p:cNvSpPr>
                  <a:spLocks noChangeArrowheads="1"/>
                </p:cNvSpPr>
                <p:nvPr/>
              </p:nvSpPr>
              <p:spPr bwMode="grayWhite">
                <a:xfrm>
                  <a:off x="11368150" y="5794708"/>
                  <a:ext cx="368300" cy="3683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" name="Oval 29"/>
                <p:cNvSpPr>
                  <a:spLocks noChangeArrowheads="1"/>
                </p:cNvSpPr>
                <p:nvPr/>
              </p:nvSpPr>
              <p:spPr bwMode="grayWhite">
                <a:xfrm>
                  <a:off x="11452288" y="5878846"/>
                  <a:ext cx="50800" cy="508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4" name="Group 93"/>
              <p:cNvGrpSpPr/>
              <p:nvPr/>
            </p:nvGrpSpPr>
            <p:grpSpPr>
              <a:xfrm>
                <a:off x="11095100" y="1887997"/>
                <a:ext cx="520700" cy="520700"/>
                <a:chOff x="11095100" y="1887997"/>
                <a:chExt cx="520700" cy="520700"/>
              </a:xfrm>
            </p:grpSpPr>
            <p:sp>
              <p:nvSpPr>
                <p:cNvPr id="67" name="Oval 31"/>
                <p:cNvSpPr>
                  <a:spLocks noChangeArrowheads="1"/>
                </p:cNvSpPr>
                <p:nvPr/>
              </p:nvSpPr>
              <p:spPr bwMode="grayWhite">
                <a:xfrm>
                  <a:off x="11095100" y="1887997"/>
                  <a:ext cx="520700" cy="5207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Oval 32"/>
                <p:cNvSpPr>
                  <a:spLocks noChangeArrowheads="1"/>
                </p:cNvSpPr>
                <p:nvPr/>
              </p:nvSpPr>
              <p:spPr bwMode="grayWhite">
                <a:xfrm>
                  <a:off x="11214163" y="2007060"/>
                  <a:ext cx="74613" cy="74613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5" name="Group 94"/>
              <p:cNvGrpSpPr/>
              <p:nvPr/>
            </p:nvGrpSpPr>
            <p:grpSpPr>
              <a:xfrm>
                <a:off x="11184000" y="2600784"/>
                <a:ext cx="215900" cy="215900"/>
                <a:chOff x="11184000" y="2600784"/>
                <a:chExt cx="215900" cy="215900"/>
              </a:xfrm>
            </p:grpSpPr>
            <p:sp>
              <p:nvSpPr>
                <p:cNvPr id="65" name="Oval 34"/>
                <p:cNvSpPr>
                  <a:spLocks noChangeArrowheads="1"/>
                </p:cNvSpPr>
                <p:nvPr/>
              </p:nvSpPr>
              <p:spPr bwMode="grayWhite">
                <a:xfrm>
                  <a:off x="11184000" y="2600784"/>
                  <a:ext cx="215900" cy="2159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Oval 35"/>
                <p:cNvSpPr>
                  <a:spLocks noChangeArrowheads="1"/>
                </p:cNvSpPr>
                <p:nvPr/>
              </p:nvSpPr>
              <p:spPr bwMode="grayWhite">
                <a:xfrm>
                  <a:off x="11234800" y="2651584"/>
                  <a:ext cx="25400" cy="254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0" name="Group 159"/>
              <p:cNvGrpSpPr/>
              <p:nvPr/>
            </p:nvGrpSpPr>
            <p:grpSpPr>
              <a:xfrm>
                <a:off x="1385950" y="-7605"/>
                <a:ext cx="520700" cy="520700"/>
                <a:chOff x="1385950" y="-7605"/>
                <a:chExt cx="520700" cy="520700"/>
              </a:xfrm>
            </p:grpSpPr>
            <p:sp>
              <p:nvSpPr>
                <p:cNvPr id="63" name="Oval 37"/>
                <p:cNvSpPr>
                  <a:spLocks noChangeArrowheads="1"/>
                </p:cNvSpPr>
                <p:nvPr/>
              </p:nvSpPr>
              <p:spPr bwMode="grayWhite">
                <a:xfrm>
                  <a:off x="1385950" y="-7605"/>
                  <a:ext cx="520700" cy="5207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Oval 38"/>
                <p:cNvSpPr>
                  <a:spLocks noChangeArrowheads="1"/>
                </p:cNvSpPr>
                <p:nvPr/>
              </p:nvSpPr>
              <p:spPr bwMode="grayWhite">
                <a:xfrm>
                  <a:off x="1503425" y="109870"/>
                  <a:ext cx="76200" cy="762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1" name="Group 160"/>
              <p:cNvGrpSpPr/>
              <p:nvPr/>
            </p:nvGrpSpPr>
            <p:grpSpPr>
              <a:xfrm>
                <a:off x="1919350" y="144795"/>
                <a:ext cx="368300" cy="368300"/>
                <a:chOff x="1919350" y="144795"/>
                <a:chExt cx="368300" cy="368300"/>
              </a:xfrm>
            </p:grpSpPr>
            <p:sp>
              <p:nvSpPr>
                <p:cNvPr id="61" name="Oval 40"/>
                <p:cNvSpPr>
                  <a:spLocks noChangeArrowheads="1"/>
                </p:cNvSpPr>
                <p:nvPr/>
              </p:nvSpPr>
              <p:spPr bwMode="grayWhite">
                <a:xfrm>
                  <a:off x="1919350" y="144795"/>
                  <a:ext cx="368300" cy="3683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Oval 41"/>
                <p:cNvSpPr>
                  <a:spLocks noChangeArrowheads="1"/>
                </p:cNvSpPr>
                <p:nvPr/>
              </p:nvSpPr>
              <p:spPr bwMode="grayWhite">
                <a:xfrm>
                  <a:off x="2003488" y="228933"/>
                  <a:ext cx="50800" cy="508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598763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513C09FF-A05A-44B7-B7F9-9715502B619B}" type="datetime1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598763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598763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C749032-2A07-4AE8-BA90-74324CAE0C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78658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SzPct val="80000"/>
        <a:buFont typeface="Courier New" panose="02070309020205020404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SzPct val="80000"/>
        <a:buFont typeface="Courier New" panose="02070309020205020404" pitchFamily="49" charset="0"/>
        <a:buChar char="o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2"/>
        </a:buClr>
        <a:buSzPct val="80000"/>
        <a:buFont typeface="Courier New" panose="02070309020205020404" pitchFamily="49" charset="0"/>
        <a:buChar char="o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2"/>
        </a:buClr>
        <a:buSzPct val="80000"/>
        <a:buFont typeface="Courier New" panose="02070309020205020404" pitchFamily="49" charset="0"/>
        <a:buChar char="o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2"/>
        </a:buClr>
        <a:buSzPct val="80000"/>
        <a:buFont typeface="Courier New" panose="02070309020205020404" pitchFamily="49" charset="0"/>
        <a:buChar char="o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2"/>
        </a:buClr>
        <a:buSzPct val="80000"/>
        <a:buFont typeface="Courier New" panose="02070309020205020404" pitchFamily="49" charset="0"/>
        <a:buChar char="o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2"/>
        </a:buClr>
        <a:buSzPct val="80000"/>
        <a:buFont typeface="Courier New" panose="02070309020205020404" pitchFamily="49" charset="0"/>
        <a:buChar char="o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2"/>
        </a:buClr>
        <a:buSzPct val="80000"/>
        <a:buFont typeface="Courier New" panose="02070309020205020404" pitchFamily="49" charset="0"/>
        <a:buChar char="o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2"/>
        </a:buClr>
        <a:buSzPct val="80000"/>
        <a:buFont typeface="Courier New" panose="02070309020205020404" pitchFamily="49" charset="0"/>
        <a:buChar char="o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MORBIDITAS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MORTALITAS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id-ID" dirty="0" smtClean="0"/>
                  <a:t>Angka kematian ibu</a:t>
                </a:r>
              </a:p>
              <a:p>
                <a:r>
                  <a:rPr lang="id-ID" dirty="0" smtClean="0"/>
                  <a:t>Jumlah ibu yang meninggal pada masa kehamilan &amp; melahirkan</a:t>
                </a:r>
              </a:p>
              <a:p>
                <a:r>
                  <a:rPr lang="id-ID" dirty="0" smtClean="0"/>
                  <a:t>AKI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8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</m:t>
                        </m:r>
                        <m:r>
                          <a:rPr lang="id-ID" sz="28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𝐾𝐼</m:t>
                        </m:r>
                      </m:num>
                      <m:den>
                        <m:r>
                          <a:rPr lang="id-ID" sz="28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</m:t>
                        </m:r>
                        <m:r>
                          <a:rPr lang="id-ID" sz="28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𝐵</m:t>
                        </m:r>
                      </m:den>
                    </m:f>
                  </m:oMath>
                </a14:m>
                <a:r>
                  <a:rPr lang="id-ID" dirty="0" smtClean="0"/>
                  <a:t> x k</a:t>
                </a:r>
              </a:p>
              <a:p>
                <a:r>
                  <a:rPr lang="id-ID" dirty="0" smtClean="0"/>
                  <a:t>Keterangan</a:t>
                </a:r>
              </a:p>
              <a:p>
                <a:r>
                  <a:rPr lang="id-ID" dirty="0" smtClean="0"/>
                  <a:t>AKI= angka kematian ibu</a:t>
                </a:r>
              </a:p>
              <a:p>
                <a:r>
                  <a:rPr lang="id-ID" dirty="0" smtClean="0">
                    <a:sym typeface="Symbol" panose="05050102010706020507" pitchFamily="18" charset="2"/>
                  </a:rPr>
                  <a:t>KI=Jumlah kematian ibu karena komplikasi pada masa kehamilan dan kelahiran anak selama setahun</a:t>
                </a:r>
              </a:p>
              <a:p>
                <a:r>
                  <a:rPr lang="id-ID" dirty="0" smtClean="0">
                    <a:sym typeface="Symbol" panose="05050102010706020507" pitchFamily="18" charset="2"/>
                  </a:rPr>
                  <a:t>B= jumlah kelahiran pada tahun yang sama</a:t>
                </a:r>
              </a:p>
              <a:p>
                <a:r>
                  <a:rPr lang="id-ID" dirty="0" smtClean="0">
                    <a:sym typeface="Symbol" panose="05050102010706020507" pitchFamily="18" charset="2"/>
                  </a:rPr>
                  <a:t>K= konstanta= 100.000</a:t>
                </a:r>
              </a:p>
              <a:p>
                <a:endParaRPr lang="id-ID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2216" b="-59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Maternal Mortality Rate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64489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id-ID" dirty="0" smtClean="0"/>
                  <a:t>Di Rusia (1994)</a:t>
                </a:r>
              </a:p>
              <a:p>
                <a:r>
                  <a:rPr lang="id-ID" dirty="0" smtClean="0"/>
                  <a:t>Jumlah kematian ibu pada masa kehamilan/kelahiran=185</a:t>
                </a:r>
              </a:p>
              <a:p>
                <a:r>
                  <a:rPr lang="id-ID" dirty="0" smtClean="0"/>
                  <a:t>Jumlah kelahiran hidup=1.408.159</a:t>
                </a:r>
              </a:p>
              <a:p>
                <a:r>
                  <a:rPr lang="id-ID" dirty="0" smtClean="0"/>
                  <a:t>AKI=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185</m:t>
                        </m:r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1.408.159</m:t>
                        </m:r>
                      </m:den>
                    </m:f>
                  </m:oMath>
                </a14:m>
                <a:r>
                  <a:rPr lang="id-ID" dirty="0" smtClean="0"/>
                  <a:t> x 100.000= 13,1</a:t>
                </a:r>
              </a:p>
              <a:p>
                <a:r>
                  <a:rPr lang="id-ID" dirty="0" smtClean="0"/>
                  <a:t>Jadi terdapat 13 ibu meninggal selama kehamilan/kelahiran per 100,000 lahir hidup.</a:t>
                </a:r>
                <a:endParaRPr lang="id-ID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477" r="-128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69070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Perkiraan dari rata-rata tambahan tahun untuk seseorang untuk dapat hidup bila angka kematian khusus umur pada tahun tertentu terjadi pada seseorang tersebut</a:t>
            </a:r>
          </a:p>
          <a:p>
            <a:r>
              <a:rPr lang="id-ID" dirty="0" smtClean="0"/>
              <a:t>Ukuran hipotesis </a:t>
            </a:r>
            <a:r>
              <a:rPr lang="id-ID" dirty="0" smtClean="0"/>
              <a:t>berdas</a:t>
            </a:r>
            <a:r>
              <a:rPr lang="en-US" dirty="0" smtClean="0"/>
              <a:t>a</a:t>
            </a:r>
            <a:r>
              <a:rPr lang="id-ID" dirty="0" smtClean="0"/>
              <a:t>rkan </a:t>
            </a:r>
            <a:r>
              <a:rPr lang="id-ID" dirty="0" smtClean="0"/>
              <a:t>angka kematian pada tahun sekarang dan perubahan angka kematian aktual selama periode hidup </a:t>
            </a:r>
          </a:p>
          <a:p>
            <a:r>
              <a:rPr lang="id-ID" dirty="0" smtClean="0"/>
              <a:t>Angka harapan hidup seseorang berubah karena pertambahan umur dan perubahan angka kematian</a:t>
            </a:r>
          </a:p>
          <a:p>
            <a:r>
              <a:rPr lang="id-ID" dirty="0" smtClean="0"/>
              <a:t>Berbeda tergantung:</a:t>
            </a:r>
          </a:p>
          <a:p>
            <a:r>
              <a:rPr lang="id-ID" dirty="0" smtClean="0"/>
              <a:t>Jenis kelamin</a:t>
            </a:r>
          </a:p>
          <a:p>
            <a:r>
              <a:rPr lang="id-ID" dirty="0" smtClean="0"/>
              <a:t>Umur saat itu</a:t>
            </a:r>
          </a:p>
          <a:p>
            <a:r>
              <a:rPr lang="id-ID" dirty="0" smtClean="0"/>
              <a:t>Ras</a:t>
            </a:r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Life expectancy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5478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2547" y="1893195"/>
            <a:ext cx="10969453" cy="2150771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Life expectancy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79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Alat penting dalam demografi, digunakan untuk simulasi pengalaman mortalitas sepanjang kehidupan dari populasi (penduduk)</a:t>
            </a:r>
          </a:p>
          <a:p>
            <a:r>
              <a:rPr lang="id-ID" dirty="0" smtClean="0"/>
              <a:t>Dengan mengambil angka kematian khusus umur (age specific death rate)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Life Table (Tabel Kematian)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71932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876" y="0"/>
            <a:ext cx="11826688" cy="664549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284890" y="478596"/>
            <a:ext cx="5499279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 err="1" smtClean="0"/>
              <a:t>Tabe</a:t>
            </a:r>
            <a:r>
              <a:rPr lang="en-US" dirty="0" err="1" smtClean="0"/>
              <a:t>l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Ringkas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21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Morbiditas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Merujuk pada penyakit, ketidak-sehatan, cedera dan disabilitas (cacat) dalam populasi (penduduk)</a:t>
            </a:r>
            <a:endParaRPr lang="en-US" dirty="0"/>
          </a:p>
          <a:p>
            <a:r>
              <a:rPr lang="id-ID" dirty="0"/>
              <a:t>Distribusi dan frekuensi datapenyakit dapat membantu mengendalikan penyebaran penyakit dan bahkan dapat mengidentifikasi penyebab terjadinya penyakit.</a:t>
            </a:r>
            <a:endParaRPr lang="en-US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54401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Angka kejadian</a:t>
            </a:r>
          </a:p>
          <a:p>
            <a:r>
              <a:rPr lang="id-ID" dirty="0"/>
              <a:t>Merupakan jumlah penduduk terkena penyakit selama periode tertentu per 1000 penduduk yang mungkin terkena.</a:t>
            </a:r>
          </a:p>
          <a:p>
            <a:r>
              <a:rPr lang="id-ID" dirty="0"/>
              <a:t>Angka kejadian dan angka morbiditas lainnya berbeda-beda dalam penggunaan konstanta, bisa per 100 atau per 100.000</a:t>
            </a:r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Incidence Rate</a:t>
            </a:r>
          </a:p>
        </p:txBody>
      </p:sp>
    </p:spTree>
    <p:extLst>
      <p:ext uri="{BB962C8B-B14F-4D97-AF65-F5344CB8AC3E}">
        <p14:creationId xmlns:p14="http://schemas.microsoft.com/office/powerpoint/2010/main" val="164493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9581" y="1996226"/>
            <a:ext cx="10792837" cy="2339288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9245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id-ID" dirty="0"/>
              <a:t>Angka </a:t>
            </a:r>
            <a:r>
              <a:rPr lang="id-ID" dirty="0" smtClean="0"/>
              <a:t>prevalensi</a:t>
            </a:r>
          </a:p>
          <a:p>
            <a:r>
              <a:rPr lang="id-ID" dirty="0" smtClean="0"/>
              <a:t>Jumlah penduduk yang terkena penyakit tertentu pada waktu tertentu per 100.000 penduduk</a:t>
            </a:r>
          </a:p>
          <a:p>
            <a:r>
              <a:rPr lang="id-ID" dirty="0" smtClean="0"/>
              <a:t>Angka ini menunjukkan potret situasi kesehatan eksisting suatu wilayah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Prevalence rate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51761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13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id-ID" dirty="0" smtClean="0"/>
                  <a:t>Death Rate (crude death rate) adalah jumlah kematian per 1000 penduduk pada tahun tertentu</a:t>
                </a:r>
                <a:endParaRPr lang="en-US" dirty="0" smtClean="0"/>
              </a:p>
              <a:p>
                <a:r>
                  <a:rPr lang="id-ID" dirty="0" smtClean="0"/>
                  <a:t>CDR</a:t>
                </a:r>
                <a:r>
                  <a:rPr lang="id-ID" sz="28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Σ</m:t>
                        </m:r>
                        <m:r>
                          <a:rPr lang="id-ID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num>
                      <m:den>
                        <m:r>
                          <a:rPr lang="id-ID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id-ID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d-ID" sz="2800" b="0" i="1" baseline="-25000" smtClean="0">
                            <a:latin typeface="Cambria Math" panose="02040503050406030204" pitchFamily="18" charset="0"/>
                          </a:rPr>
                          <m:t>𝑡𝑒𝑛𝑔𝑎h</m:t>
                        </m:r>
                        <m:r>
                          <a:rPr lang="id-ID" sz="2800" b="0" i="1" baseline="-2500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d-ID" sz="2800" b="0" i="1" baseline="-25000" smtClean="0">
                            <a:latin typeface="Cambria Math" panose="02040503050406030204" pitchFamily="18" charset="0"/>
                          </a:rPr>
                          <m:t>𝑡𝑎h𝑢𝑛</m:t>
                        </m:r>
                        <m:r>
                          <a:rPr lang="id-ID" sz="2800" b="0" i="1" baseline="-25000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id-ID" sz="2800" dirty="0" smtClean="0"/>
                  <a:t> x </a:t>
                </a:r>
                <a:r>
                  <a:rPr lang="id-ID" sz="2400" dirty="0" smtClean="0"/>
                  <a:t>k</a:t>
                </a:r>
              </a:p>
              <a:p>
                <a:r>
                  <a:rPr lang="id-ID" dirty="0" smtClean="0"/>
                  <a:t>CDR=crude death rate</a:t>
                </a:r>
              </a:p>
              <a:p>
                <a:r>
                  <a:rPr lang="id-ID" dirty="0" smtClean="0">
                    <a:sym typeface="Symbol" panose="05050102010706020507" pitchFamily="18" charset="2"/>
                  </a:rPr>
                  <a:t>D= jumlah kematian selama setahun pada tahun tertentu</a:t>
                </a:r>
              </a:p>
              <a:p>
                <a:r>
                  <a:rPr lang="id-ID" dirty="0" smtClean="0">
                    <a:sym typeface="Symbol" panose="05050102010706020507" pitchFamily="18" charset="2"/>
                  </a:rPr>
                  <a:t>P </a:t>
                </a:r>
                <a:r>
                  <a:rPr lang="id-ID" baseline="-25000" dirty="0" smtClean="0">
                    <a:sym typeface="Symbol" panose="05050102010706020507" pitchFamily="18" charset="2"/>
                  </a:rPr>
                  <a:t>tengah tahun</a:t>
                </a:r>
                <a:r>
                  <a:rPr lang="id-ID" dirty="0" smtClean="0">
                    <a:sym typeface="Symbol" panose="05050102010706020507" pitchFamily="18" charset="2"/>
                  </a:rPr>
                  <a:t>= jumlah penduduk tengah tahun dari tahun yang sama</a:t>
                </a:r>
                <a:endParaRPr lang="en-US" baseline="-25000" dirty="0" smtClean="0"/>
              </a:p>
              <a:p>
                <a:r>
                  <a:rPr lang="id-ID" dirty="0" smtClean="0"/>
                  <a:t>K=konstanta = 1000</a:t>
                </a:r>
                <a:endParaRPr lang="en-US" dirty="0"/>
              </a:p>
            </p:txBody>
          </p:sp>
        </mc:Choice>
        <mc:Fallback xmlns="">
          <p:sp>
            <p:nvSpPr>
              <p:cNvPr id="14" name="Content Placeholder 1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47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Angka Kematian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801" y="1094704"/>
            <a:ext cx="11900199" cy="328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970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630" y="798490"/>
            <a:ext cx="11566564" cy="5254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507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id-ID" dirty="0" smtClean="0"/>
                  <a:t>Di Turki (1990)</a:t>
                </a:r>
              </a:p>
              <a:p>
                <a:r>
                  <a:rPr lang="id-ID" dirty="0" smtClean="0"/>
                  <a:t>Jumlah penduduk=61.644.000</a:t>
                </a:r>
              </a:p>
              <a:p>
                <a:r>
                  <a:rPr lang="id-ID" dirty="0" smtClean="0"/>
                  <a:t>Jumlah kematian=405.000</a:t>
                </a:r>
              </a:p>
              <a:p>
                <a:r>
                  <a:rPr lang="id-ID" dirty="0" smtClean="0"/>
                  <a:t>CDR=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800" b="0" i="1" smtClean="0">
                            <a:latin typeface="Cambria Math" panose="02040503050406030204" pitchFamily="18" charset="0"/>
                          </a:rPr>
                          <m:t>405.000</m:t>
                        </m:r>
                      </m:num>
                      <m:den>
                        <m:r>
                          <a:rPr lang="id-ID" sz="2800" b="0" i="1" smtClean="0">
                            <a:latin typeface="Cambria Math" panose="02040503050406030204" pitchFamily="18" charset="0"/>
                          </a:rPr>
                          <m:t>61.644.000</m:t>
                        </m:r>
                      </m:den>
                    </m:f>
                  </m:oMath>
                </a14:m>
                <a:r>
                  <a:rPr lang="id-ID" dirty="0" smtClean="0"/>
                  <a:t> X 1000=6,6</a:t>
                </a:r>
              </a:p>
              <a:p>
                <a:r>
                  <a:rPr lang="id-ID" dirty="0" smtClean="0"/>
                  <a:t>Angka kematian di Turki (1990) adalah 6,6 per 1000 penduduk</a:t>
                </a:r>
                <a:endParaRPr lang="id-ID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47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040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Angka kematian kasar dipengaruhi oleh berbagai karakteristik kependudukan terutama struktur umur.</a:t>
            </a:r>
          </a:p>
          <a:p>
            <a:r>
              <a:rPr lang="id-ID" dirty="0" smtClean="0"/>
              <a:t>Manfaat:</a:t>
            </a:r>
          </a:p>
          <a:p>
            <a:pPr marL="502920" indent="-457200">
              <a:buFont typeface="+mj-lt"/>
              <a:buAutoNum type="arabicPeriod"/>
            </a:pPr>
            <a:r>
              <a:rPr lang="id-ID" dirty="0" smtClean="0"/>
              <a:t>Mendeskripsikan angka kematian keseluruhan penduduk suatu wilayah</a:t>
            </a:r>
          </a:p>
          <a:p>
            <a:pPr marL="502920" indent="-457200">
              <a:buFont typeface="+mj-lt"/>
              <a:buAutoNum type="arabicPeriod"/>
            </a:pPr>
            <a:r>
              <a:rPr lang="id-ID" dirty="0" smtClean="0"/>
              <a:t>Mudah difahami </a:t>
            </a:r>
          </a:p>
          <a:p>
            <a:pPr marL="502920" indent="-457200">
              <a:buFont typeface="+mj-lt"/>
              <a:buAutoNum type="arabicPeriod"/>
            </a:pPr>
            <a:r>
              <a:rPr lang="id-ID" dirty="0" smtClean="0"/>
              <a:t>Proses perhitungan cepat</a:t>
            </a:r>
          </a:p>
          <a:p>
            <a:pPr marL="502920" indent="-457200">
              <a:buFont typeface="+mj-lt"/>
              <a:buAutoNum type="arabicPeriod"/>
            </a:pPr>
            <a:r>
              <a:rPr lang="id-ID" dirty="0" smtClean="0"/>
              <a:t>Memberikan gambaran kecenderungan kematian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Crude Death Rate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18572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id-ID" dirty="0" smtClean="0"/>
                  <a:t>Angka kematian dapat dihitung untuk kelompok umur tertentu untuk membandingkan mortalitas pada umur yang berbeda</a:t>
                </a:r>
              </a:p>
              <a:p>
                <a:r>
                  <a:rPr lang="id-ID" dirty="0" smtClean="0"/>
                  <a:t>ASDRx=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800" b="0" i="1" smtClean="0">
                            <a:latin typeface="Cambria Math" panose="02040503050406030204" pitchFamily="18" charset="0"/>
                          </a:rPr>
                          <m:t>𝐷𝑥</m:t>
                        </m:r>
                      </m:num>
                      <m:den>
                        <m:r>
                          <a:rPr lang="id-ID" sz="2800" b="0" i="1" smtClean="0">
                            <a:latin typeface="Cambria Math" panose="02040503050406030204" pitchFamily="18" charset="0"/>
                          </a:rPr>
                          <m:t>𝑃𝑥</m:t>
                        </m:r>
                        <m:r>
                          <a:rPr lang="id-ID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d-ID" sz="2800" b="0" i="1" smtClean="0">
                            <a:latin typeface="Cambria Math" panose="02040503050406030204" pitchFamily="18" charset="0"/>
                          </a:rPr>
                          <m:t>𝑡𝑒𝑛𝑔𝑎h</m:t>
                        </m:r>
                        <m:r>
                          <a:rPr lang="id-ID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d-ID" sz="2800" b="0" i="1" smtClean="0">
                            <a:latin typeface="Cambria Math" panose="02040503050406030204" pitchFamily="18" charset="0"/>
                          </a:rPr>
                          <m:t>𝑡𝑎h𝑢𝑛</m:t>
                        </m:r>
                      </m:den>
                    </m:f>
                  </m:oMath>
                </a14:m>
                <a:r>
                  <a:rPr lang="id-ID" sz="2800" dirty="0" smtClean="0"/>
                  <a:t> </a:t>
                </a:r>
                <a:r>
                  <a:rPr lang="id-ID" dirty="0" smtClean="0"/>
                  <a:t>x k</a:t>
                </a:r>
              </a:p>
              <a:p>
                <a:r>
                  <a:rPr lang="id-ID" dirty="0" smtClean="0"/>
                  <a:t>ASDRx= angka kematian khusus untuk kelompok x</a:t>
                </a:r>
              </a:p>
              <a:p>
                <a:r>
                  <a:rPr lang="id-ID" dirty="0" smtClean="0"/>
                  <a:t>Dx= jumlah kematian penduduk kelompok umur x pada tahun tertentu</a:t>
                </a:r>
              </a:p>
              <a:p>
                <a:r>
                  <a:rPr lang="id-ID" dirty="0" smtClean="0"/>
                  <a:t>Px tengah tahun= jumlah penduduk kelompok umur x pada tengah tahun </a:t>
                </a:r>
              </a:p>
              <a:p>
                <a:r>
                  <a:rPr lang="id-ID" dirty="0" smtClean="0"/>
                  <a:t>K = konstanta=1000</a:t>
                </a:r>
                <a:endParaRPr lang="id-ID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47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Age Specific Death Rate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5070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id-ID" dirty="0" smtClean="0"/>
                  <a:t>Di Puetro Rico (1994), </a:t>
                </a:r>
              </a:p>
              <a:p>
                <a:r>
                  <a:rPr lang="id-ID" dirty="0"/>
                  <a:t>J</a:t>
                </a:r>
                <a:r>
                  <a:rPr lang="id-ID" dirty="0" smtClean="0"/>
                  <a:t>umlah kematian penduduk usia 40-44= 1.050</a:t>
                </a:r>
              </a:p>
              <a:p>
                <a:r>
                  <a:rPr lang="id-ID" dirty="0" smtClean="0"/>
                  <a:t>Jumlah penduduk usia 40-44=236.472</a:t>
                </a:r>
              </a:p>
              <a:p>
                <a:r>
                  <a:rPr lang="id-ID" dirty="0" smtClean="0"/>
                  <a:t>ASDR</a:t>
                </a:r>
                <a:r>
                  <a:rPr lang="id-ID" baseline="-25000" dirty="0" smtClean="0"/>
                  <a:t>40-44</a:t>
                </a:r>
                <a:r>
                  <a:rPr lang="id-ID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800" b="0" i="1" smtClean="0">
                            <a:latin typeface="Cambria Math" panose="02040503050406030204" pitchFamily="18" charset="0"/>
                          </a:rPr>
                          <m:t>1.050</m:t>
                        </m:r>
                      </m:num>
                      <m:den>
                        <m:r>
                          <a:rPr lang="id-ID" sz="2800" b="0" i="1" smtClean="0">
                            <a:latin typeface="Cambria Math" panose="02040503050406030204" pitchFamily="18" charset="0"/>
                          </a:rPr>
                          <m:t>236.472</m:t>
                        </m:r>
                      </m:den>
                    </m:f>
                  </m:oMath>
                </a14:m>
                <a:r>
                  <a:rPr lang="id-ID" dirty="0" smtClean="0"/>
                  <a:t>x 1000= 4,4</a:t>
                </a:r>
              </a:p>
              <a:p>
                <a:r>
                  <a:rPr lang="id-ID" dirty="0" smtClean="0"/>
                  <a:t>Jadi Puetro Rico (1994), angka kematian khusus umur 40-44 tahun adalah 4,4 per 1000 penduduk.</a:t>
                </a:r>
              </a:p>
              <a:p>
                <a:r>
                  <a:rPr lang="id-ID" dirty="0" smtClean="0"/>
                  <a:t>Sebagai bahan perbandingan untuk usia 70-74 adalah 33 per 1000 penduduk.</a:t>
                </a:r>
              </a:p>
              <a:p>
                <a:endParaRPr lang="id-ID" dirty="0" smtClean="0"/>
              </a:p>
              <a:p>
                <a:endParaRPr lang="id-ID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477" r="-1090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0331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Angka kematian khusus penyebab biasanya digambarkan per 100.000 penduduk, untuk kasus tertentu angka kejadian nya sangat rendah</a:t>
            </a:r>
          </a:p>
          <a:p>
            <a:r>
              <a:rPr lang="id-ID" dirty="0" smtClean="0"/>
              <a:t>Contoh di Amerika Serikat (1996):</a:t>
            </a:r>
          </a:p>
          <a:p>
            <a:r>
              <a:rPr lang="id-ID" dirty="0" smtClean="0"/>
              <a:t>Jumlah kematian karena kanker adalah 205,2 per 100.000 penduduk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Cause-specific Death Rate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11697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id-ID" dirty="0" smtClean="0"/>
                  <a:t>Angka kematian Bayi</a:t>
                </a:r>
              </a:p>
              <a:p>
                <a:r>
                  <a:rPr lang="id-ID" dirty="0" smtClean="0"/>
                  <a:t>Merupakan jumlah kematian bayi (usia dibawah 1 tahun) per 1000 kelahiran hidup</a:t>
                </a:r>
              </a:p>
              <a:p>
                <a:r>
                  <a:rPr lang="id-ID" dirty="0" smtClean="0"/>
                  <a:t>IMR=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8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</m:t>
                        </m:r>
                        <m:r>
                          <a:rPr lang="id-ID" sz="28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𝐷</m:t>
                        </m:r>
                        <m:r>
                          <a:rPr lang="id-ID" sz="2800" b="0" i="1" baseline="-2500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0</m:t>
                        </m:r>
                      </m:num>
                      <m:den>
                        <m:r>
                          <a:rPr lang="id-ID" sz="28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</m:t>
                        </m:r>
                        <m:r>
                          <a:rPr lang="id-ID" sz="28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𝐵</m:t>
                        </m:r>
                      </m:den>
                    </m:f>
                  </m:oMath>
                </a14:m>
                <a:r>
                  <a:rPr lang="id-ID" dirty="0" smtClean="0"/>
                  <a:t> X k</a:t>
                </a:r>
              </a:p>
              <a:p>
                <a:r>
                  <a:rPr lang="id-ID" dirty="0" smtClean="0"/>
                  <a:t>IMR= angka kematian bayi</a:t>
                </a:r>
              </a:p>
              <a:p>
                <a:r>
                  <a:rPr lang="id-ID" dirty="0" smtClean="0">
                    <a:sym typeface="Symbol" panose="05050102010706020507" pitchFamily="18" charset="2"/>
                  </a:rPr>
                  <a:t>D</a:t>
                </a:r>
                <a:r>
                  <a:rPr lang="id-ID" baseline="-25000" dirty="0" smtClean="0">
                    <a:sym typeface="Symbol" panose="05050102010706020507" pitchFamily="18" charset="2"/>
                  </a:rPr>
                  <a:t>0</a:t>
                </a:r>
                <a:r>
                  <a:rPr lang="id-ID" dirty="0" smtClean="0">
                    <a:sym typeface="Symbol" panose="05050102010706020507" pitchFamily="18" charset="2"/>
                  </a:rPr>
                  <a:t>= jumlah kematian penduduk dibawah usia 1 tahun dalam tahun tertentu</a:t>
                </a:r>
              </a:p>
              <a:p>
                <a:r>
                  <a:rPr lang="id-ID" dirty="0" smtClean="0">
                    <a:sym typeface="Symbol" panose="05050102010706020507" pitchFamily="18" charset="2"/>
                  </a:rPr>
                  <a:t>B=jumlah kelahiran (lahir hidup) dalam tahun yang sama</a:t>
                </a:r>
              </a:p>
              <a:p>
                <a:r>
                  <a:rPr lang="id-ID" dirty="0">
                    <a:sym typeface="Symbol" panose="05050102010706020507" pitchFamily="18" charset="2"/>
                  </a:rPr>
                  <a:t>k</a:t>
                </a:r>
                <a:r>
                  <a:rPr lang="id-ID" dirty="0" smtClean="0">
                    <a:sym typeface="Symbol" panose="05050102010706020507" pitchFamily="18" charset="2"/>
                  </a:rPr>
                  <a:t>= konstanta=1000</a:t>
                </a:r>
                <a:endParaRPr lang="id-ID" dirty="0" smtClean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2216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Infant Mortality Rate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14191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id-ID" dirty="0" smtClean="0"/>
                  <a:t>Di </a:t>
                </a:r>
                <a:r>
                  <a:rPr lang="id-ID" dirty="0"/>
                  <a:t>Venezuela (1996) terdapat 10016 bayi (usia &lt;1th) yang meninggal</a:t>
                </a:r>
              </a:p>
              <a:p>
                <a:r>
                  <a:rPr lang="id-ID" dirty="0"/>
                  <a:t>Terdapat kelahiran bayi hidup=595.816 bayi</a:t>
                </a:r>
              </a:p>
              <a:p>
                <a:r>
                  <a:rPr lang="id-ID" dirty="0"/>
                  <a:t>IMR=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800" i="1">
                            <a:latin typeface="Cambria Math" panose="02040503050406030204" pitchFamily="18" charset="0"/>
                          </a:rPr>
                          <m:t>10.016</m:t>
                        </m:r>
                      </m:num>
                      <m:den>
                        <m:r>
                          <a:rPr lang="id-ID" sz="2800" i="1">
                            <a:latin typeface="Cambria Math" panose="02040503050406030204" pitchFamily="18" charset="0"/>
                          </a:rPr>
                          <m:t>595.816 </m:t>
                        </m:r>
                      </m:den>
                    </m:f>
                  </m:oMath>
                </a14:m>
                <a:r>
                  <a:rPr lang="id-ID" dirty="0"/>
                  <a:t>x 1000= 16.8, jadi terdapat 17 kematian bayi setiap 1000 lahir hidup di Venezuela tahun 1995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47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13816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bbles design templat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alpha val="80000"/>
              </a:schemeClr>
            </a:gs>
            <a:gs pos="0">
              <a:schemeClr val="phClr">
                <a:lumMod val="40000"/>
                <a:lumOff val="60000"/>
                <a:alpha val="80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lumMod val="20000"/>
                <a:lumOff val="80000"/>
                <a:alpha val="59000"/>
              </a:schemeClr>
            </a:gs>
            <a:gs pos="40000">
              <a:schemeClr val="phClr">
                <a:lumMod val="20000"/>
                <a:lumOff val="80000"/>
                <a:alpha val="66000"/>
              </a:schemeClr>
            </a:gs>
            <a:gs pos="100000">
              <a:schemeClr val="phClr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bbles design template" id="{813E3079-2C15-43E7-9B94-A82BDC9436D3}" vid="{45F4E4C8-78EA-4A56-82B6-0B817D8E4D0B}"/>
    </a:ext>
  </a:extLst>
</a:theme>
</file>

<file path=ppt/theme/theme2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A6CAF5B-44D5-4CE3-8D5B-FAFD543BC8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Bubbles design slides</Template>
  <TotalTime>0</TotalTime>
  <Words>442</Words>
  <Application>Microsoft Office PowerPoint</Application>
  <PresentationFormat>Widescreen</PresentationFormat>
  <Paragraphs>92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Cambria Math</vt:lpstr>
      <vt:lpstr>Century Gothic</vt:lpstr>
      <vt:lpstr>Courier New</vt:lpstr>
      <vt:lpstr>Symbol</vt:lpstr>
      <vt:lpstr>Bubbles design template</vt:lpstr>
      <vt:lpstr>MORTALITAS</vt:lpstr>
      <vt:lpstr>Angka Kematian</vt:lpstr>
      <vt:lpstr>Contoh</vt:lpstr>
      <vt:lpstr>Crude Death Rate</vt:lpstr>
      <vt:lpstr>Age Specific Death Rate</vt:lpstr>
      <vt:lpstr>Contoh</vt:lpstr>
      <vt:lpstr>Cause-specific Death Rate</vt:lpstr>
      <vt:lpstr>Infant Mortality Rate</vt:lpstr>
      <vt:lpstr>Contoh</vt:lpstr>
      <vt:lpstr>Maternal Mortality Rate</vt:lpstr>
      <vt:lpstr>contoh</vt:lpstr>
      <vt:lpstr>Life expectancy</vt:lpstr>
      <vt:lpstr>Life expectancy</vt:lpstr>
      <vt:lpstr>Life Table (Tabel Kematian)</vt:lpstr>
      <vt:lpstr>PowerPoint Presentation</vt:lpstr>
      <vt:lpstr>Morbiditas</vt:lpstr>
      <vt:lpstr>Incidence Rate</vt:lpstr>
      <vt:lpstr>contoh</vt:lpstr>
      <vt:lpstr>Prevalence rate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2017-02-12T12:23:35Z</dcterms:created>
  <dcterms:modified xsi:type="dcterms:W3CDTF">2019-03-31T07:12:49Z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TC034606389991</vt:lpwstr>
  </property>
</Properties>
</file>