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9"/>
  </p:notesMasterIdLst>
  <p:sldIdLst>
    <p:sldId id="292" r:id="rId2"/>
    <p:sldId id="293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11" r:id="rId21"/>
    <p:sldId id="312" r:id="rId22"/>
    <p:sldId id="314" r:id="rId23"/>
    <p:sldId id="315" r:id="rId24"/>
    <p:sldId id="316" r:id="rId25"/>
    <p:sldId id="317" r:id="rId26"/>
    <p:sldId id="318" r:id="rId27"/>
    <p:sldId id="319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1036A4-8635-4E22-BA3F-CF6D53933BEB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BC0D7-EB3D-4672-A8D0-6681640BC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828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011" y="500042"/>
            <a:ext cx="11325498" cy="1681455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/>
              <a:t>PERTEMUAN 4</a:t>
            </a:r>
            <a:br>
              <a:rPr lang="en-US" sz="4800" b="1" dirty="0" smtClean="0"/>
            </a:br>
            <a:r>
              <a:rPr lang="en-US" sz="4800" b="1" dirty="0" smtClean="0"/>
              <a:t>IDENTIFIKASI </a:t>
            </a:r>
            <a:r>
              <a:rPr lang="en-US" sz="4800" b="1" dirty="0"/>
              <a:t>MASALAH DAN HIPOTESIS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680" y="2204868"/>
            <a:ext cx="6894971" cy="28373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i-FI" b="1" dirty="0" smtClean="0"/>
              <a:t>4.1. IDENTIFIKASI DAN PERUMUSAN MASALAH</a:t>
            </a:r>
          </a:p>
          <a:p>
            <a:pPr>
              <a:buNone/>
            </a:pPr>
            <a:r>
              <a:rPr lang="en-US" b="1" dirty="0"/>
              <a:t>4</a:t>
            </a:r>
            <a:r>
              <a:rPr lang="en-US" b="1" dirty="0" smtClean="0"/>
              <a:t>.2. LANGKAH-LANGKAH PERUMUSAN MASALAH</a:t>
            </a:r>
          </a:p>
          <a:p>
            <a:pPr>
              <a:buNone/>
            </a:pPr>
            <a:r>
              <a:rPr lang="fi-FI" b="1" dirty="0"/>
              <a:t>4</a:t>
            </a:r>
            <a:r>
              <a:rPr lang="fi-FI" b="1" dirty="0" smtClean="0"/>
              <a:t>.3. CONTOH PERUMUSAN MASALAH</a:t>
            </a:r>
          </a:p>
          <a:p>
            <a:pPr>
              <a:buNone/>
            </a:pPr>
            <a:r>
              <a:rPr lang="en-US" b="1" dirty="0"/>
              <a:t>4</a:t>
            </a:r>
            <a:r>
              <a:rPr lang="en-US" b="1" dirty="0" smtClean="0"/>
              <a:t>.4. HIPOTESIS PENELITIAN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16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273" y="809873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4.2 </a:t>
            </a:r>
            <a:r>
              <a:rPr lang="en-US" b="1" dirty="0"/>
              <a:t>LANGKAH-LANGKAH PERUMUSAN MASALAH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8273" y="2390503"/>
            <a:ext cx="10894423" cy="26125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Ada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pertimbangan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dirumuskan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diidentifikasi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algn="just"/>
            <a:r>
              <a:rPr lang="en-US" b="1" dirty="0" err="1" smtClean="0"/>
              <a:t>harus</a:t>
            </a:r>
            <a:r>
              <a:rPr lang="en-US" b="1" dirty="0" smtClean="0"/>
              <a:t> </a:t>
            </a:r>
            <a:r>
              <a:rPr lang="en-US" b="1" dirty="0" err="1" smtClean="0"/>
              <a:t>dilihat</a:t>
            </a:r>
            <a:r>
              <a:rPr lang="en-US" b="1" dirty="0" smtClean="0"/>
              <a:t> </a:t>
            </a:r>
            <a:r>
              <a:rPr lang="en-US" b="1" dirty="0" err="1" smtClean="0"/>
              <a:t>lagi</a:t>
            </a:r>
            <a:r>
              <a:rPr lang="en-US" b="1" dirty="0" smtClean="0"/>
              <a:t> </a:t>
            </a:r>
            <a:r>
              <a:rPr lang="en-US" b="1" dirty="0" err="1" smtClean="0"/>
              <a:t>apakah</a:t>
            </a:r>
            <a:r>
              <a:rPr lang="en-US" b="1" dirty="0" smtClean="0"/>
              <a:t> </a:t>
            </a:r>
            <a:r>
              <a:rPr lang="en-US" b="1" dirty="0" err="1" smtClean="0"/>
              <a:t>rumusan</a:t>
            </a:r>
            <a:r>
              <a:rPr lang="en-US" b="1" dirty="0" smtClean="0"/>
              <a:t> </a:t>
            </a:r>
            <a:r>
              <a:rPr lang="en-US" b="1" dirty="0" err="1" smtClean="0"/>
              <a:t>masalah</a:t>
            </a:r>
            <a:r>
              <a:rPr lang="en-US" b="1" dirty="0" smtClean="0"/>
              <a:t> </a:t>
            </a:r>
            <a:r>
              <a:rPr lang="en-US" b="1" dirty="0" err="1" smtClean="0"/>
              <a:t>tersebut</a:t>
            </a:r>
            <a:r>
              <a:rPr lang="en-US" b="1" dirty="0" smtClean="0"/>
              <a:t> </a:t>
            </a:r>
            <a:r>
              <a:rPr lang="en-US" b="1" dirty="0" err="1" smtClean="0"/>
              <a:t>layak</a:t>
            </a:r>
            <a:r>
              <a:rPr lang="en-US" b="1" dirty="0" smtClean="0"/>
              <a:t> </a:t>
            </a:r>
            <a:r>
              <a:rPr lang="en-US" b="1" dirty="0" err="1" smtClean="0"/>
              <a:t>apabila</a:t>
            </a:r>
            <a:r>
              <a:rPr lang="en-US" b="1" dirty="0" smtClean="0"/>
              <a:t> </a:t>
            </a:r>
            <a:r>
              <a:rPr lang="en-US" b="1" dirty="0" err="1" smtClean="0"/>
              <a:t>dipandang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segi</a:t>
            </a:r>
            <a:r>
              <a:rPr lang="en-US" b="1" dirty="0" smtClean="0"/>
              <a:t> </a:t>
            </a:r>
            <a:r>
              <a:rPr lang="en-US" b="1" dirty="0" err="1" smtClean="0"/>
              <a:t>objektif</a:t>
            </a:r>
            <a:r>
              <a:rPr lang="en-US" b="1" dirty="0" smtClean="0"/>
              <a:t> </a:t>
            </a:r>
            <a:endParaRPr lang="en-US" b="1" dirty="0"/>
          </a:p>
          <a:p>
            <a:pPr algn="just"/>
            <a:r>
              <a:rPr lang="en-US" b="1" dirty="0" smtClean="0"/>
              <a:t> </a:t>
            </a:r>
            <a:r>
              <a:rPr lang="en-US" b="1" dirty="0" err="1" smtClean="0"/>
              <a:t>bila</a:t>
            </a:r>
            <a:r>
              <a:rPr lang="en-US" b="1" dirty="0" smtClean="0"/>
              <a:t> </a:t>
            </a:r>
            <a:r>
              <a:rPr lang="en-US" b="1" dirty="0" err="1" smtClean="0"/>
              <a:t>dilihat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penelitiannya</a:t>
            </a:r>
            <a:r>
              <a:rPr lang="en-US" dirty="0" smtClean="0"/>
              <a:t>. </a:t>
            </a:r>
          </a:p>
          <a:p>
            <a:pPr marL="0" indent="0" algn="just"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, </a:t>
            </a:r>
            <a:r>
              <a:rPr lang="en-US" dirty="0" err="1" smtClean="0"/>
              <a:t>diantaranya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b="1" dirty="0" err="1" smtClean="0"/>
              <a:t>bacaan</a:t>
            </a:r>
            <a:r>
              <a:rPr lang="en-US" b="1" dirty="0" smtClean="0"/>
              <a:t> (</a:t>
            </a:r>
            <a:r>
              <a:rPr lang="en-US" b="1" dirty="0" err="1" smtClean="0"/>
              <a:t>buku</a:t>
            </a:r>
            <a:r>
              <a:rPr lang="en-US" b="1" dirty="0" smtClean="0"/>
              <a:t>, </a:t>
            </a:r>
            <a:r>
              <a:rPr lang="en-US" b="1" dirty="0" err="1" smtClean="0"/>
              <a:t>jurnal</a:t>
            </a:r>
            <a:r>
              <a:rPr lang="en-US" b="1" dirty="0" smtClean="0"/>
              <a:t>, </a:t>
            </a:r>
            <a:r>
              <a:rPr lang="en-US" b="1" dirty="0" err="1" smtClean="0"/>
              <a:t>tesis</a:t>
            </a:r>
            <a:r>
              <a:rPr lang="en-US" b="1" dirty="0" smtClean="0"/>
              <a:t>, </a:t>
            </a:r>
            <a:r>
              <a:rPr lang="en-US" b="1" dirty="0" err="1" smtClean="0"/>
              <a:t>dan</a:t>
            </a:r>
            <a:r>
              <a:rPr lang="en-US" b="1" dirty="0" smtClean="0"/>
              <a:t> lain </a:t>
            </a:r>
            <a:r>
              <a:rPr lang="en-US" b="1" dirty="0" err="1" smtClean="0"/>
              <a:t>sebagainya</a:t>
            </a:r>
            <a:r>
              <a:rPr lang="en-US" b="1" dirty="0" smtClean="0"/>
              <a:t>), </a:t>
            </a:r>
            <a:r>
              <a:rPr lang="en-US" b="1" dirty="0" err="1" smtClean="0"/>
              <a:t>pengamatan</a:t>
            </a:r>
            <a:r>
              <a:rPr lang="en-US" b="1" dirty="0" smtClean="0"/>
              <a:t> </a:t>
            </a:r>
            <a:r>
              <a:rPr lang="en-US" b="1" dirty="0" err="1" smtClean="0"/>
              <a:t>dilapangan</a:t>
            </a:r>
            <a:r>
              <a:rPr lang="en-US" b="1" dirty="0" smtClean="0"/>
              <a:t>, </a:t>
            </a:r>
            <a:r>
              <a:rPr lang="en-US" b="1" dirty="0" err="1" smtClean="0"/>
              <a:t>berdasarkan</a:t>
            </a:r>
            <a:r>
              <a:rPr lang="en-US" b="1" dirty="0" smtClean="0"/>
              <a:t> </a:t>
            </a:r>
            <a:r>
              <a:rPr lang="en-US" b="1" dirty="0" err="1" smtClean="0"/>
              <a:t>pengalaman</a:t>
            </a:r>
            <a:r>
              <a:rPr lang="en-US" b="1" dirty="0" smtClean="0"/>
              <a:t> </a:t>
            </a:r>
            <a:r>
              <a:rPr lang="en-US" b="1" dirty="0" err="1" smtClean="0"/>
              <a:t>pribadi</a:t>
            </a:r>
            <a:r>
              <a:rPr lang="en-US" b="1" dirty="0" smtClean="0"/>
              <a:t>, seminar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lokakarya</a:t>
            </a:r>
            <a:r>
              <a:rPr lang="en-US" b="1" dirty="0" smtClean="0"/>
              <a:t>, </a:t>
            </a:r>
            <a:r>
              <a:rPr lang="en-US" b="1" dirty="0" err="1" smtClean="0"/>
              <a:t>diskusi</a:t>
            </a:r>
            <a:r>
              <a:rPr lang="en-US" b="1" dirty="0" smtClean="0"/>
              <a:t>, </a:t>
            </a:r>
            <a:r>
              <a:rPr lang="en-US" b="1" dirty="0" err="1" smtClean="0"/>
              <a:t>dan</a:t>
            </a:r>
            <a:r>
              <a:rPr lang="en-US" b="1" dirty="0" smtClean="0"/>
              <a:t> lain </a:t>
            </a:r>
            <a:r>
              <a:rPr lang="en-US" b="1" dirty="0" err="1" smtClean="0"/>
              <a:t>sebagainya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8994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3595670" y="2285992"/>
            <a:ext cx="5214974" cy="3643338"/>
          </a:xfrm>
          <a:prstGeom prst="ellipse">
            <a:avLst/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205" y="274638"/>
            <a:ext cx="10985863" cy="1475568"/>
          </a:xfrm>
        </p:spPr>
        <p:txBody>
          <a:bodyPr>
            <a:noAutofit/>
          </a:bodyPr>
          <a:lstStyle/>
          <a:p>
            <a:r>
              <a:rPr lang="en-US" sz="2400" b="1" dirty="0"/>
              <a:t>HUBUNGAN ANTARA TEORI,</a:t>
            </a:r>
            <a:br>
              <a:rPr lang="en-US" sz="2400" b="1" dirty="0"/>
            </a:br>
            <a:r>
              <a:rPr lang="es-ES" sz="2400" b="1" dirty="0"/>
              <a:t>HIPOTESIS, ILMU PENGETAHUAN, VARIABLE, DEFENISI OPERASIONAL DAN LAIN SEBAGAINYA UNTUK</a:t>
            </a:r>
            <a:br>
              <a:rPr lang="es-ES" sz="2400" b="1" dirty="0"/>
            </a:br>
            <a:r>
              <a:rPr lang="en-US" sz="2400" b="1" dirty="0"/>
              <a:t>MENGIDENTIFIKASI SUATU MASALAH.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5024430" y="2071678"/>
            <a:ext cx="2357454" cy="64294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PENETAPAN PERMASALAHAN</a:t>
            </a:r>
          </a:p>
        </p:txBody>
      </p:sp>
      <p:sp>
        <p:nvSpPr>
          <p:cNvPr id="5" name="Rectangle 4"/>
          <p:cNvSpPr/>
          <p:nvPr/>
        </p:nvSpPr>
        <p:spPr>
          <a:xfrm>
            <a:off x="7524760" y="4500570"/>
            <a:ext cx="2357454" cy="64294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KONDISI</a:t>
            </a:r>
          </a:p>
        </p:txBody>
      </p:sp>
      <p:sp>
        <p:nvSpPr>
          <p:cNvPr id="6" name="Rectangle 5"/>
          <p:cNvSpPr/>
          <p:nvPr/>
        </p:nvSpPr>
        <p:spPr>
          <a:xfrm>
            <a:off x="2524100" y="4572008"/>
            <a:ext cx="2357454" cy="64294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VARIABEL</a:t>
            </a:r>
          </a:p>
        </p:txBody>
      </p:sp>
      <p:sp>
        <p:nvSpPr>
          <p:cNvPr id="7" name="Rectangle 6"/>
          <p:cNvSpPr/>
          <p:nvPr/>
        </p:nvSpPr>
        <p:spPr>
          <a:xfrm>
            <a:off x="5024430" y="3714752"/>
            <a:ext cx="2357454" cy="64294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HIPOTESIS</a:t>
            </a:r>
          </a:p>
        </p:txBody>
      </p:sp>
      <p:sp>
        <p:nvSpPr>
          <p:cNvPr id="8" name="Rectangle 7"/>
          <p:cNvSpPr/>
          <p:nvPr/>
        </p:nvSpPr>
        <p:spPr>
          <a:xfrm>
            <a:off x="7524760" y="2857496"/>
            <a:ext cx="2357454" cy="64294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PENGETAHUAN</a:t>
            </a:r>
          </a:p>
        </p:txBody>
      </p:sp>
      <p:sp>
        <p:nvSpPr>
          <p:cNvPr id="9" name="Rectangle 8"/>
          <p:cNvSpPr/>
          <p:nvPr/>
        </p:nvSpPr>
        <p:spPr>
          <a:xfrm>
            <a:off x="2452662" y="2928934"/>
            <a:ext cx="2357454" cy="64294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TEORI YANG RELEVAN</a:t>
            </a:r>
          </a:p>
        </p:txBody>
      </p:sp>
      <p:sp>
        <p:nvSpPr>
          <p:cNvPr id="10" name="Rectangle 9"/>
          <p:cNvSpPr/>
          <p:nvPr/>
        </p:nvSpPr>
        <p:spPr>
          <a:xfrm>
            <a:off x="5024430" y="5429264"/>
            <a:ext cx="2357454" cy="64294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DEFINISI OPERASIONAL</a:t>
            </a:r>
          </a:p>
        </p:txBody>
      </p:sp>
      <p:cxnSp>
        <p:nvCxnSpPr>
          <p:cNvPr id="15" name="Straight Arrow Connector 14"/>
          <p:cNvCxnSpPr>
            <a:stCxn id="4" idx="2"/>
            <a:endCxn id="7" idx="0"/>
          </p:cNvCxnSpPr>
          <p:nvPr/>
        </p:nvCxnSpPr>
        <p:spPr>
          <a:xfrm rot="5400000">
            <a:off x="5703091" y="3214686"/>
            <a:ext cx="100013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0"/>
            <a:endCxn id="7" idx="1"/>
          </p:cNvCxnSpPr>
          <p:nvPr/>
        </p:nvCxnSpPr>
        <p:spPr>
          <a:xfrm rot="5400000" flipH="1" flipV="1">
            <a:off x="4095737" y="3643316"/>
            <a:ext cx="535785" cy="1321603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3"/>
            <a:endCxn id="5" idx="0"/>
          </p:cNvCxnSpPr>
          <p:nvPr/>
        </p:nvCxnSpPr>
        <p:spPr>
          <a:xfrm>
            <a:off x="7381885" y="4036224"/>
            <a:ext cx="1321603" cy="464347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0" idx="0"/>
            <a:endCxn id="7" idx="2"/>
          </p:cNvCxnSpPr>
          <p:nvPr/>
        </p:nvCxnSpPr>
        <p:spPr>
          <a:xfrm rot="5400000" flipH="1" flipV="1">
            <a:off x="5667372" y="4893479"/>
            <a:ext cx="1071570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327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1066175" cy="1033450"/>
          </a:xfrm>
        </p:spPr>
        <p:txBody>
          <a:bodyPr>
            <a:noAutofit/>
          </a:bodyPr>
          <a:lstStyle/>
          <a:p>
            <a:r>
              <a:rPr lang="en-US" sz="3200" b="1" dirty="0"/>
              <a:t>EMPAT LANGKAH PENTING YANG HARUS DILAKUKAN DALAM MEMBUAT </a:t>
            </a:r>
            <a:r>
              <a:rPr lang="en-US" sz="3200" b="1" dirty="0" smtClean="0"/>
              <a:t>SUATU PERUMUSAN </a:t>
            </a:r>
            <a:r>
              <a:rPr lang="en-US" sz="3200" b="1" dirty="0"/>
              <a:t>MASALAH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55370"/>
            <a:ext cx="11066175" cy="2913019"/>
          </a:xfrm>
        </p:spPr>
        <p:txBody>
          <a:bodyPr>
            <a:normAutofit/>
          </a:bodyPr>
          <a:lstStyle/>
          <a:p>
            <a:pPr marL="2057400" indent="-2057400" algn="just">
              <a:buNone/>
              <a:tabLst>
                <a:tab pos="1517650" algn="l"/>
                <a:tab pos="1787525" algn="l"/>
                <a:tab pos="2057400" algn="l"/>
              </a:tabLst>
            </a:pPr>
            <a:r>
              <a:rPr lang="en-US" dirty="0" err="1" smtClean="0"/>
              <a:t>Langkah</a:t>
            </a:r>
            <a:r>
              <a:rPr lang="en-US" dirty="0" smtClean="0"/>
              <a:t> 1	: 	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pPr marL="2057400" indent="-2057400" algn="just">
              <a:buNone/>
              <a:tabLst>
                <a:tab pos="1517650" algn="l"/>
                <a:tab pos="1787525" algn="l"/>
                <a:tab pos="2057400" algn="l"/>
              </a:tabLst>
            </a:pPr>
            <a:r>
              <a:rPr lang="en-US" dirty="0" err="1" smtClean="0"/>
              <a:t>Langkah</a:t>
            </a:r>
            <a:r>
              <a:rPr lang="en-US" dirty="0" smtClean="0"/>
              <a:t> 2 	: 	</a:t>
            </a:r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kaitannya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yang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dinamakan</a:t>
            </a:r>
            <a:r>
              <a:rPr lang="en-US" dirty="0" smtClean="0"/>
              <a:t> </a:t>
            </a:r>
            <a:r>
              <a:rPr lang="en-US" dirty="0" err="1" smtClean="0"/>
              <a:t>subfokus</a:t>
            </a:r>
            <a:r>
              <a:rPr lang="en-US" dirty="0" smtClean="0"/>
              <a:t>.</a:t>
            </a:r>
          </a:p>
          <a:p>
            <a:pPr marL="2057400" indent="-2057400" algn="just">
              <a:buNone/>
              <a:tabLst>
                <a:tab pos="1517650" algn="l"/>
                <a:tab pos="1787525" algn="l"/>
                <a:tab pos="2057400" algn="l"/>
              </a:tabLst>
            </a:pPr>
            <a:r>
              <a:rPr lang="en-US" dirty="0" err="1" smtClean="0"/>
              <a:t>Langkah</a:t>
            </a:r>
            <a:r>
              <a:rPr lang="en-US" dirty="0" smtClean="0"/>
              <a:t> 3	: 	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faktor-faktor</a:t>
            </a:r>
            <a:r>
              <a:rPr lang="en-US" dirty="0" smtClean="0"/>
              <a:t> yang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adakan</a:t>
            </a:r>
            <a:r>
              <a:rPr lang="en-US" dirty="0" smtClean="0"/>
              <a:t> </a:t>
            </a:r>
            <a:r>
              <a:rPr lang="en-US" dirty="0" err="1" smtClean="0"/>
              <a:t>pengkajian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mana yang paling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ditelaah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tetapkan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.</a:t>
            </a:r>
          </a:p>
          <a:p>
            <a:pPr marL="2057400" indent="-2057400" algn="just">
              <a:buNone/>
              <a:tabLst>
                <a:tab pos="1517650" algn="l"/>
                <a:tab pos="1787525" algn="l"/>
                <a:tab pos="2057400" algn="l"/>
              </a:tabLst>
            </a:pPr>
            <a:r>
              <a:rPr lang="en-US" dirty="0" err="1" smtClean="0"/>
              <a:t>Langkah</a:t>
            </a:r>
            <a:r>
              <a:rPr lang="en-US" dirty="0" smtClean="0"/>
              <a:t> 4	:	</a:t>
            </a:r>
            <a:r>
              <a:rPr lang="en-US" dirty="0" err="1" smtClean="0"/>
              <a:t>Kaitkan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logis</a:t>
            </a:r>
            <a:r>
              <a:rPr lang="en-US" dirty="0" smtClean="0"/>
              <a:t> </a:t>
            </a:r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en-US" dirty="0" err="1" smtClean="0"/>
              <a:t>subfokus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94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26" y="640398"/>
            <a:ext cx="8229600" cy="725470"/>
          </a:xfrm>
        </p:spPr>
        <p:txBody>
          <a:bodyPr>
            <a:normAutofit/>
          </a:bodyPr>
          <a:lstStyle/>
          <a:p>
            <a:r>
              <a:rPr lang="en-US" b="1" dirty="0"/>
              <a:t>4</a:t>
            </a:r>
            <a:r>
              <a:rPr lang="en-US" b="1" dirty="0" smtClean="0"/>
              <a:t>.3 CONTOH PERUMUSAN MASALAH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326" y="1789611"/>
            <a:ext cx="11403874" cy="387967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1: </a:t>
            </a:r>
            <a:r>
              <a:rPr lang="en-US" b="1" dirty="0" err="1" smtClean="0"/>
              <a:t>Abstrak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judul</a:t>
            </a:r>
            <a:r>
              <a:rPr lang="en-US" b="1" dirty="0" smtClean="0"/>
              <a:t> “</a:t>
            </a:r>
            <a:r>
              <a:rPr lang="en-US" b="1" i="1" dirty="0" err="1" smtClean="0"/>
              <a:t>Penggunaan</a:t>
            </a:r>
            <a:r>
              <a:rPr lang="en-US" b="1" i="1" dirty="0" smtClean="0"/>
              <a:t> </a:t>
            </a:r>
            <a:r>
              <a:rPr lang="en-US" b="1" i="1" dirty="0" err="1" smtClean="0"/>
              <a:t>Cobit</a:t>
            </a:r>
            <a:r>
              <a:rPr lang="en-US" b="1" i="1" dirty="0" smtClean="0"/>
              <a:t> </a:t>
            </a:r>
            <a:r>
              <a:rPr lang="en-US" b="1" i="1" dirty="0" err="1" smtClean="0"/>
              <a:t>dan</a:t>
            </a:r>
            <a:r>
              <a:rPr lang="en-US" b="1" i="1" dirty="0" smtClean="0"/>
              <a:t> IT-IL </a:t>
            </a:r>
            <a:r>
              <a:rPr lang="en-US" b="1" i="1" dirty="0" err="1" smtClean="0"/>
              <a:t>sebagai</a:t>
            </a:r>
            <a:r>
              <a:rPr lang="en-US" b="1" i="1" dirty="0" smtClean="0"/>
              <a:t> </a:t>
            </a:r>
            <a:r>
              <a:rPr lang="en-US" b="1" i="1" dirty="0" err="1" smtClean="0"/>
              <a:t>Alat</a:t>
            </a:r>
            <a:r>
              <a:rPr lang="en-US" b="1" i="1" dirty="0" smtClean="0"/>
              <a:t> </a:t>
            </a:r>
            <a:r>
              <a:rPr lang="en-US" b="1" i="1" dirty="0" err="1" smtClean="0"/>
              <a:t>Analisa</a:t>
            </a:r>
            <a:r>
              <a:rPr lang="en-US" b="1" i="1" dirty="0" smtClean="0"/>
              <a:t> </a:t>
            </a:r>
            <a:r>
              <a:rPr lang="en-US" b="1" i="1" dirty="0" err="1" smtClean="0"/>
              <a:t>dan</a:t>
            </a:r>
            <a:r>
              <a:rPr lang="en-US" b="1" i="1" dirty="0" smtClean="0"/>
              <a:t> </a:t>
            </a:r>
            <a:r>
              <a:rPr lang="en-US" b="1" i="1" dirty="0" err="1" smtClean="0"/>
              <a:t>Cobit</a:t>
            </a:r>
            <a:r>
              <a:rPr lang="en-US" b="1" i="1" dirty="0" smtClean="0"/>
              <a:t> </a:t>
            </a:r>
            <a:r>
              <a:rPr lang="en-US" b="1" i="1" dirty="0" err="1" smtClean="0"/>
              <a:t>dan</a:t>
            </a:r>
            <a:r>
              <a:rPr lang="en-US" b="1" i="1" dirty="0" smtClean="0"/>
              <a:t> IT BSC </a:t>
            </a:r>
            <a:r>
              <a:rPr lang="en-US" b="1" i="1" dirty="0" err="1" smtClean="0"/>
              <a:t>sebagai</a:t>
            </a:r>
            <a:r>
              <a:rPr lang="en-US" b="1" i="1" dirty="0" smtClean="0"/>
              <a:t> </a:t>
            </a:r>
            <a:r>
              <a:rPr lang="en-US" b="1" i="1" dirty="0" err="1" smtClean="0"/>
              <a:t>Alat</a:t>
            </a:r>
            <a:r>
              <a:rPr lang="en-US" b="1" i="1" dirty="0" smtClean="0"/>
              <a:t> </a:t>
            </a:r>
            <a:r>
              <a:rPr lang="en-US" b="1" i="1" dirty="0" err="1" smtClean="0"/>
              <a:t>Ukur</a:t>
            </a:r>
            <a:r>
              <a:rPr lang="en-US" b="1" i="1" dirty="0" smtClean="0"/>
              <a:t> </a:t>
            </a:r>
            <a:r>
              <a:rPr lang="en-US" b="1" i="1" dirty="0" err="1" smtClean="0"/>
              <a:t>Kinerja</a:t>
            </a:r>
            <a:r>
              <a:rPr lang="en-US" b="1" i="1" dirty="0" smtClean="0"/>
              <a:t> </a:t>
            </a:r>
            <a:r>
              <a:rPr lang="en-US" b="1" i="1" dirty="0" err="1" smtClean="0"/>
              <a:t>Manajemen</a:t>
            </a:r>
            <a:r>
              <a:rPr lang="en-US" b="1" i="1" dirty="0" smtClean="0"/>
              <a:t> </a:t>
            </a:r>
            <a:r>
              <a:rPr lang="en-US" b="1" i="1" dirty="0" err="1" smtClean="0"/>
              <a:t>TIPperusahaan</a:t>
            </a:r>
            <a:r>
              <a:rPr lang="en-US" b="1" i="1" dirty="0" smtClean="0"/>
              <a:t>” </a:t>
            </a:r>
            <a:r>
              <a:rPr lang="en-US" b="1" i="1" dirty="0" err="1" smtClean="0"/>
              <a:t>pada</a:t>
            </a:r>
            <a:r>
              <a:rPr lang="en-US" b="1" i="1" dirty="0" smtClean="0"/>
              <a:t> </a:t>
            </a:r>
            <a:r>
              <a:rPr lang="en-US" b="1" i="1" dirty="0" err="1" smtClean="0"/>
              <a:t>tahun</a:t>
            </a:r>
            <a:r>
              <a:rPr lang="en-US" b="1" i="1" dirty="0" smtClean="0"/>
              <a:t> 2007.</a:t>
            </a:r>
          </a:p>
          <a:p>
            <a:pPr marL="0" indent="0" algn="just">
              <a:buNone/>
            </a:pP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selamanya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otomatis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Salah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TI.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TI, </a:t>
            </a:r>
            <a:r>
              <a:rPr lang="en-US" dirty="0" err="1" smtClean="0"/>
              <a:t>diantaranya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. </a:t>
            </a:r>
            <a:r>
              <a:rPr lang="en-US" i="1" dirty="0" smtClean="0"/>
              <a:t>Balance Scorecard, COBIT, </a:t>
            </a:r>
            <a:r>
              <a:rPr lang="en-US" i="1" dirty="0" err="1" smtClean="0"/>
              <a:t>dan</a:t>
            </a:r>
            <a:r>
              <a:rPr lang="en-US" i="1" dirty="0" smtClean="0"/>
              <a:t> IT-IL. </a:t>
            </a:r>
            <a:r>
              <a:rPr lang="en-US" i="1" dirty="0" err="1" smtClean="0"/>
              <a:t>Teknik-teknik</a:t>
            </a:r>
            <a:r>
              <a:rPr lang="en-US" i="1" dirty="0" smtClean="0"/>
              <a:t> </a:t>
            </a:r>
            <a:r>
              <a:rPr lang="en-US" i="1" dirty="0" err="1" smtClean="0"/>
              <a:t>tersebut</a:t>
            </a:r>
            <a:r>
              <a:rPr lang="en-US" i="1" dirty="0" smtClean="0"/>
              <a:t> </a:t>
            </a:r>
            <a:r>
              <a:rPr lang="sv-SE" dirty="0" smtClean="0"/>
              <a:t>dapat dipakai sebagai alat untuk menganalisa leselarasan, strategi bisnis perusahaan dan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TI </a:t>
            </a:r>
            <a:r>
              <a:rPr lang="en-US" dirty="0" err="1" smtClean="0"/>
              <a:t>perusahaan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TI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enabler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fi-FI" dirty="0" smtClean="0"/>
              <a:t>diwujudkan pada seluruh komponen perusahaan. Penelitian ini, memberikan penjelasan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menganalisa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TI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Tinya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i="1" dirty="0" smtClean="0"/>
              <a:t>balance scorecard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pendekatan</a:t>
            </a:r>
            <a:r>
              <a:rPr lang="en-US" i="1" dirty="0" smtClean="0"/>
              <a:t> best practice yang </a:t>
            </a:r>
            <a:r>
              <a:rPr lang="en-US" i="1" dirty="0" err="1" smtClean="0"/>
              <a:t>ada</a:t>
            </a:r>
            <a:r>
              <a:rPr lang="en-US" i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44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206" y="1867989"/>
            <a:ext cx="9787512" cy="367066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2: </a:t>
            </a:r>
            <a:r>
              <a:rPr lang="en-US" b="1" dirty="0" err="1" smtClean="0"/>
              <a:t>Penetapan</a:t>
            </a:r>
            <a:r>
              <a:rPr lang="en-US" b="1" dirty="0" smtClean="0"/>
              <a:t> Problem Statement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judul</a:t>
            </a:r>
            <a:r>
              <a:rPr lang="en-US" b="1" dirty="0" smtClean="0"/>
              <a:t> “</a:t>
            </a:r>
            <a:r>
              <a:rPr lang="en-US" b="1" i="1" dirty="0" err="1" smtClean="0"/>
              <a:t>Analisis</a:t>
            </a:r>
            <a:r>
              <a:rPr lang="en-US" b="1" i="1" dirty="0" smtClean="0"/>
              <a:t> </a:t>
            </a:r>
            <a:r>
              <a:rPr lang="en-US" b="1" i="1" dirty="0" err="1" smtClean="0"/>
              <a:t>Transformasi</a:t>
            </a:r>
            <a:r>
              <a:rPr lang="en-US" b="1" i="1" dirty="0" smtClean="0"/>
              <a:t> </a:t>
            </a:r>
            <a:r>
              <a:rPr lang="en-US" b="1" i="1" dirty="0" err="1" smtClean="0"/>
              <a:t>Masyarakat</a:t>
            </a:r>
            <a:r>
              <a:rPr lang="en-US" b="1" i="1" dirty="0" smtClean="0"/>
              <a:t> </a:t>
            </a:r>
            <a:r>
              <a:rPr lang="en-US" b="1" i="1" dirty="0" err="1" smtClean="0"/>
              <a:t>Informasi</a:t>
            </a:r>
            <a:r>
              <a:rPr lang="en-US" b="1" i="1" dirty="0" smtClean="0"/>
              <a:t> di Indonesia </a:t>
            </a:r>
            <a:r>
              <a:rPr lang="en-US" b="1" i="1" dirty="0" err="1" smtClean="0"/>
              <a:t>Berdasarkan</a:t>
            </a:r>
            <a:r>
              <a:rPr lang="en-US" b="1" i="1" dirty="0" smtClean="0"/>
              <a:t> Target World Summit on The Information Society </a:t>
            </a:r>
            <a:r>
              <a:rPr lang="fi-FI" b="1" i="1" dirty="0" smtClean="0"/>
              <a:t>(WSIS) Tahun 2015” pada tahun 2007.</a:t>
            </a:r>
          </a:p>
          <a:p>
            <a:pPr marL="0" indent="0" algn="just">
              <a:buNone/>
            </a:pP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pesat</a:t>
            </a:r>
            <a:r>
              <a:rPr lang="en-US" dirty="0" smtClean="0"/>
              <a:t>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globalisasi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menempatkan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di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.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di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sepakat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bersama-sama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format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menyelenggarakan</a:t>
            </a:r>
            <a:r>
              <a:rPr lang="en-US" dirty="0" smtClean="0"/>
              <a:t> </a:t>
            </a:r>
            <a:r>
              <a:rPr lang="en-US" i="1" dirty="0" err="1" smtClean="0"/>
              <a:t>Wolrd</a:t>
            </a:r>
            <a:r>
              <a:rPr lang="en-US" i="1" dirty="0" smtClean="0"/>
              <a:t> Summit on information society yang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tujuannya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mecapai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di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2015.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mengkaji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Indonesia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format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66206" y="679587"/>
            <a:ext cx="8229600" cy="725470"/>
          </a:xfrm>
        </p:spPr>
        <p:txBody>
          <a:bodyPr>
            <a:normAutofit/>
          </a:bodyPr>
          <a:lstStyle/>
          <a:p>
            <a:r>
              <a:rPr lang="en-US" b="1" dirty="0"/>
              <a:t>4</a:t>
            </a:r>
            <a:r>
              <a:rPr lang="en-US" b="1" dirty="0" smtClean="0"/>
              <a:t>.3 CONTOH PERUMUSAN MASALAH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3274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143" y="1240970"/>
            <a:ext cx="11286308" cy="3045285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Permasalahan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dikaji</a:t>
            </a:r>
            <a:r>
              <a:rPr lang="en-US" dirty="0" smtClean="0"/>
              <a:t>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diuraikan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terbentuk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diteliti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melaui</a:t>
            </a:r>
            <a:r>
              <a:rPr lang="en-US" dirty="0" smtClean="0"/>
              <a:t> </a:t>
            </a:r>
            <a:r>
              <a:rPr lang="en-US" dirty="0" err="1" smtClean="0"/>
              <a:t>fenomena-fenomena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, </a:t>
            </a:r>
            <a:r>
              <a:rPr lang="en-US" dirty="0" err="1" smtClean="0"/>
              <a:t>teori</a:t>
            </a:r>
            <a:r>
              <a:rPr lang="en-US" dirty="0" smtClean="0"/>
              <a:t>, </a:t>
            </a:r>
            <a:r>
              <a:rPr lang="en-US" dirty="0" err="1" smtClean="0"/>
              <a:t>hipotesis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eksperimen</a:t>
            </a:r>
            <a:r>
              <a:rPr lang="en-US" dirty="0" smtClean="0"/>
              <a:t>.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sumber-sumber</a:t>
            </a:r>
            <a:r>
              <a:rPr lang="en-US" dirty="0" smtClean="0"/>
              <a:t> </a:t>
            </a:r>
            <a:r>
              <a:rPr lang="en-US" dirty="0" err="1" smtClean="0"/>
              <a:t>literatur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i="1" dirty="0" smtClean="0"/>
              <a:t>problem statement </a:t>
            </a:r>
            <a:r>
              <a:rPr lang="en-US" i="1" dirty="0" err="1" smtClean="0"/>
              <a:t>menjadi</a:t>
            </a:r>
            <a:r>
              <a:rPr lang="en-US" i="1" dirty="0" smtClean="0"/>
              <a:t> </a:t>
            </a:r>
            <a:r>
              <a:rPr lang="en-US" i="1" dirty="0" err="1" smtClean="0"/>
              <a:t>bagian-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jelasnya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potongan</a:t>
            </a:r>
            <a:r>
              <a:rPr lang="en-US" dirty="0" smtClean="0"/>
              <a:t> </a:t>
            </a:r>
            <a:r>
              <a:rPr lang="en-US" i="1" dirty="0" smtClean="0"/>
              <a:t>puzzle di </a:t>
            </a:r>
            <a:r>
              <a:rPr lang="en-US" i="1" dirty="0" err="1" smtClean="0"/>
              <a:t>bawah</a:t>
            </a:r>
            <a:r>
              <a:rPr lang="en-US" i="1" dirty="0" smtClean="0"/>
              <a:t> </a:t>
            </a:r>
            <a:r>
              <a:rPr lang="en-US" i="1" dirty="0" err="1" smtClean="0"/>
              <a:t>ini</a:t>
            </a:r>
            <a:r>
              <a:rPr lang="en-US" i="1" dirty="0" smtClean="0"/>
              <a:t>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24298" y="3857628"/>
            <a:ext cx="4132588" cy="300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00968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726" y="743743"/>
            <a:ext cx="8229600" cy="868346"/>
          </a:xfrm>
        </p:spPr>
        <p:txBody>
          <a:bodyPr>
            <a:normAutofit/>
          </a:bodyPr>
          <a:lstStyle/>
          <a:p>
            <a:r>
              <a:rPr lang="en-US" b="1" dirty="0"/>
              <a:t>4</a:t>
            </a:r>
            <a:r>
              <a:rPr lang="en-US" b="1" dirty="0" smtClean="0"/>
              <a:t>.4 HIPOTESIS PENELITIAN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263" y="2103120"/>
            <a:ext cx="11155680" cy="2769326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Hipotesis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diteliti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kebenarannya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diuji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empiris</a:t>
            </a:r>
            <a:r>
              <a:rPr lang="en-US" dirty="0" smtClean="0"/>
              <a:t>. </a:t>
            </a:r>
            <a:r>
              <a:rPr lang="en-US" dirty="0" err="1" smtClean="0"/>
              <a:t>Hipotesis</a:t>
            </a:r>
            <a:r>
              <a:rPr lang="en-US" dirty="0" smtClean="0"/>
              <a:t>,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yang </a:t>
            </a:r>
            <a:r>
              <a:rPr lang="en-US" dirty="0" err="1" smtClean="0"/>
              <a:t>relevan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fakta-fakta</a:t>
            </a:r>
            <a:r>
              <a:rPr lang="en-US" dirty="0" smtClean="0"/>
              <a:t> yang </a:t>
            </a:r>
            <a:r>
              <a:rPr lang="en-US" dirty="0" err="1" smtClean="0"/>
              <a:t>empiris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data.</a:t>
            </a:r>
          </a:p>
          <a:p>
            <a:pPr algn="just"/>
            <a:r>
              <a:rPr lang="en-US" b="1" dirty="0" err="1" smtClean="0"/>
              <a:t>Hipotesis</a:t>
            </a:r>
            <a:r>
              <a:rPr lang="en-US" b="1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teoritis</a:t>
            </a:r>
            <a:r>
              <a:rPr lang="en-US" dirty="0" smtClean="0"/>
              <a:t> (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)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empirik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data-data.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86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891" y="1894115"/>
            <a:ext cx="11011988" cy="3043646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merangkum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r>
              <a:rPr lang="en-US" dirty="0" smtClean="0"/>
              <a:t>,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mencoba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b="1" dirty="0" err="1" smtClean="0"/>
              <a:t>membandingkan</a:t>
            </a:r>
            <a:r>
              <a:rPr lang="en-US" b="1" dirty="0" smtClean="0"/>
              <a:t> </a:t>
            </a:r>
            <a:r>
              <a:rPr lang="en-US" b="1" dirty="0" err="1" smtClean="0"/>
              <a:t>antara</a:t>
            </a:r>
            <a:r>
              <a:rPr lang="en-US" b="1" dirty="0" smtClean="0"/>
              <a:t> </a:t>
            </a:r>
            <a:r>
              <a:rPr lang="en-US" b="1" dirty="0" err="1" smtClean="0"/>
              <a:t>teori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data yang </a:t>
            </a:r>
            <a:r>
              <a:rPr lang="en-US" b="1" dirty="0" err="1" smtClean="0"/>
              <a:t>ada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merangkum</a:t>
            </a:r>
            <a:r>
              <a:rPr lang="en-US" dirty="0" smtClean="0"/>
              <a:t> </a:t>
            </a:r>
            <a:r>
              <a:rPr lang="en-US" dirty="0" err="1" smtClean="0"/>
              <a:t>hipotesisi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memperjelas</a:t>
            </a:r>
            <a:r>
              <a:rPr lang="en-US" dirty="0" smtClean="0"/>
              <a:t> </a:t>
            </a:r>
            <a:r>
              <a:rPr lang="en-US" dirty="0" err="1" smtClean="0"/>
              <a:t>bagan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verifikasi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bukti-bukti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disetiap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. Proses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diarahkan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diuji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Hipotesis</a:t>
            </a:r>
            <a:r>
              <a:rPr lang="en-US" dirty="0" smtClean="0"/>
              <a:t> yang </a:t>
            </a:r>
            <a:r>
              <a:rPr lang="en-US" dirty="0" err="1" smtClean="0"/>
              <a:t>dirumuskan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b="1" dirty="0" err="1" smtClean="0"/>
              <a:t>diambil</a:t>
            </a:r>
            <a:r>
              <a:rPr lang="en-US" b="1" dirty="0" smtClean="0"/>
              <a:t> </a:t>
            </a:r>
            <a:r>
              <a:rPr lang="en-US" b="1" dirty="0" err="1" smtClean="0"/>
              <a:t>berdasarkan</a:t>
            </a:r>
            <a:r>
              <a:rPr lang="en-US" b="1" dirty="0" smtClean="0"/>
              <a:t> </a:t>
            </a:r>
            <a:r>
              <a:rPr lang="en-US" b="1" dirty="0" err="1" smtClean="0"/>
              <a:t>kumpulan</a:t>
            </a:r>
            <a:r>
              <a:rPr lang="en-US" b="1" dirty="0" smtClean="0"/>
              <a:t> </a:t>
            </a:r>
            <a:r>
              <a:rPr lang="en-US" b="1" dirty="0" err="1" smtClean="0"/>
              <a:t>teori</a:t>
            </a:r>
            <a:r>
              <a:rPr lang="en-US" b="1" dirty="0" smtClean="0"/>
              <a:t> yang </a:t>
            </a:r>
            <a:r>
              <a:rPr lang="en-US" b="1" dirty="0" err="1" smtClean="0"/>
              <a:t>sesuai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topik</a:t>
            </a:r>
            <a:r>
              <a:rPr lang="en-US" b="1" dirty="0" smtClean="0"/>
              <a:t> </a:t>
            </a:r>
            <a:r>
              <a:rPr lang="en-US" b="1" dirty="0" err="1" smtClean="0"/>
              <a:t>penelitian</a:t>
            </a:r>
            <a:r>
              <a:rPr lang="en-US" b="1" dirty="0" smtClean="0"/>
              <a:t> </a:t>
            </a:r>
            <a:r>
              <a:rPr lang="en-US" b="1" dirty="0" err="1" smtClean="0"/>
              <a:t>serta</a:t>
            </a:r>
            <a:r>
              <a:rPr lang="en-US" b="1" dirty="0" smtClean="0"/>
              <a:t> </a:t>
            </a:r>
            <a:r>
              <a:rPr lang="en-US" b="1" dirty="0" err="1" smtClean="0"/>
              <a:t>hasil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penelitian-penelitian</a:t>
            </a:r>
            <a:r>
              <a:rPr lang="en-US" b="1" dirty="0" smtClean="0"/>
              <a:t> </a:t>
            </a:r>
            <a:r>
              <a:rPr lang="en-US" b="1" dirty="0" err="1" smtClean="0"/>
              <a:t>terdahulu</a:t>
            </a:r>
            <a:r>
              <a:rPr lang="en-US" dirty="0" smtClean="0"/>
              <a:t>. </a:t>
            </a:r>
            <a:r>
              <a:rPr lang="en-US" b="1" dirty="0" err="1" smtClean="0"/>
              <a:t>Hipotesis</a:t>
            </a:r>
            <a:r>
              <a:rPr lang="en-US" b="1" dirty="0" smtClean="0"/>
              <a:t> </a:t>
            </a:r>
            <a:r>
              <a:rPr lang="en-US" b="1" dirty="0" err="1" smtClean="0"/>
              <a:t>tersebut</a:t>
            </a:r>
            <a:r>
              <a:rPr lang="en-US" b="1" dirty="0" smtClean="0"/>
              <a:t> </a:t>
            </a:r>
            <a:r>
              <a:rPr lang="en-US" b="1" dirty="0" err="1" smtClean="0"/>
              <a:t>bisa</a:t>
            </a:r>
            <a:r>
              <a:rPr lang="en-US" b="1" dirty="0" smtClean="0"/>
              <a:t> </a:t>
            </a:r>
            <a:r>
              <a:rPr lang="en-US" b="1" dirty="0" err="1" smtClean="0"/>
              <a:t>berupa</a:t>
            </a:r>
            <a:r>
              <a:rPr lang="en-US" b="1" dirty="0" smtClean="0"/>
              <a:t> </a:t>
            </a:r>
            <a:r>
              <a:rPr lang="en-US" b="1" i="1" dirty="0" err="1" smtClean="0"/>
              <a:t>hipotetical</a:t>
            </a:r>
            <a:r>
              <a:rPr lang="en-US" b="1" i="1" dirty="0" smtClean="0"/>
              <a:t> statement, </a:t>
            </a:r>
            <a:r>
              <a:rPr lang="en-US" b="1" i="1" dirty="0" err="1" smtClean="0"/>
              <a:t>misalnya</a:t>
            </a:r>
            <a:r>
              <a:rPr lang="en-US" b="1" i="1" dirty="0" smtClean="0"/>
              <a:t> IT Investment </a:t>
            </a:r>
            <a:r>
              <a:rPr lang="en-US" b="1" i="1" dirty="0" err="1" smtClean="0"/>
              <a:t>meningkatkan</a:t>
            </a:r>
            <a:r>
              <a:rPr lang="en-US" b="1" i="1" dirty="0" smtClean="0"/>
              <a:t> </a:t>
            </a:r>
            <a:r>
              <a:rPr lang="fi-FI" b="1" dirty="0" smtClean="0"/>
              <a:t>kinerja perusahaan. Selain itu juga ada </a:t>
            </a:r>
            <a:r>
              <a:rPr lang="fi-FI" b="1" i="1" dirty="0" smtClean="0"/>
              <a:t>statistikal hipotesis, misalnya (H0): rata-rata </a:t>
            </a:r>
            <a:r>
              <a:rPr lang="sv-SE" b="1" dirty="0" smtClean="0"/>
              <a:t>pengunjung sebelum dan sesudahnya sama atau rata-rata jumlah </a:t>
            </a:r>
            <a:r>
              <a:rPr lang="sv-SE" b="1" i="1" dirty="0" smtClean="0"/>
              <a:t>customer sebelum dan </a:t>
            </a:r>
            <a:r>
              <a:rPr lang="en-US" b="1" dirty="0" err="1" smtClean="0"/>
              <a:t>sesudahnya</a:t>
            </a:r>
            <a:r>
              <a:rPr lang="en-US" b="1" dirty="0" smtClean="0"/>
              <a:t> </a:t>
            </a:r>
            <a:r>
              <a:rPr lang="en-US" b="1" dirty="0" err="1" smtClean="0"/>
              <a:t>sama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23850"/>
            <a:ext cx="11469189" cy="3135087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Merumuskan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b="1" i="1" dirty="0" err="1" smtClean="0"/>
              <a:t>riset</a:t>
            </a:r>
            <a:r>
              <a:rPr lang="en-US" b="1" i="1" dirty="0" smtClean="0"/>
              <a:t> problem, scope of the </a:t>
            </a:r>
            <a:r>
              <a:rPr lang="en-US" b="1" i="1" dirty="0" err="1" smtClean="0"/>
              <a:t>riset</a:t>
            </a:r>
            <a:r>
              <a:rPr lang="en-US" b="1" i="1" dirty="0" smtClean="0"/>
              <a:t>, </a:t>
            </a:r>
            <a:r>
              <a:rPr lang="en-US" b="1" i="1" dirty="0" err="1" smtClean="0"/>
              <a:t>dan</a:t>
            </a:r>
            <a:r>
              <a:rPr lang="en-US" b="1" i="1" dirty="0" smtClean="0"/>
              <a:t> </a:t>
            </a:r>
            <a:r>
              <a:rPr lang="en-US" b="1" dirty="0" err="1" smtClean="0"/>
              <a:t>tujuannya</a:t>
            </a:r>
            <a:r>
              <a:rPr lang="en-US" dirty="0" smtClean="0"/>
              <a:t>.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diuraikan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s-ES" dirty="0" err="1" smtClean="0"/>
              <a:t>laporan</a:t>
            </a:r>
            <a:r>
              <a:rPr lang="es-ES" dirty="0" smtClean="0"/>
              <a:t> </a:t>
            </a:r>
            <a:r>
              <a:rPr lang="es-ES" dirty="0" err="1" smtClean="0"/>
              <a:t>kita</a:t>
            </a:r>
            <a:r>
              <a:rPr lang="es-ES" dirty="0" smtClean="0"/>
              <a:t> </a:t>
            </a:r>
            <a:r>
              <a:rPr lang="es-ES" dirty="0" err="1" smtClean="0"/>
              <a:t>terutama</a:t>
            </a:r>
            <a:r>
              <a:rPr lang="es-ES" dirty="0" smtClean="0"/>
              <a:t> pada </a:t>
            </a:r>
            <a:r>
              <a:rPr lang="es-ES" dirty="0" err="1" smtClean="0"/>
              <a:t>bab</a:t>
            </a:r>
            <a:r>
              <a:rPr lang="es-ES" dirty="0" smtClean="0"/>
              <a:t> </a:t>
            </a:r>
            <a:r>
              <a:rPr lang="es-ES" dirty="0" err="1" smtClean="0"/>
              <a:t>empat</a:t>
            </a:r>
            <a:r>
              <a:rPr lang="es-ES" dirty="0" smtClean="0"/>
              <a:t> (</a:t>
            </a:r>
            <a:r>
              <a:rPr lang="es-ES" dirty="0" err="1" smtClean="0"/>
              <a:t>hasil</a:t>
            </a:r>
            <a:r>
              <a:rPr lang="es-ES" dirty="0" smtClean="0"/>
              <a:t> dan </a:t>
            </a:r>
            <a:r>
              <a:rPr lang="es-ES" dirty="0" err="1" smtClean="0"/>
              <a:t>interprestasi</a:t>
            </a:r>
            <a:r>
              <a:rPr lang="es-ES" dirty="0" smtClean="0"/>
              <a:t>) dan </a:t>
            </a:r>
            <a:r>
              <a:rPr lang="es-ES" dirty="0" err="1" smtClean="0"/>
              <a:t>bab</a:t>
            </a:r>
            <a:r>
              <a:rPr lang="es-ES" dirty="0" smtClean="0"/>
              <a:t> lima </a:t>
            </a:r>
            <a:r>
              <a:rPr lang="en-US" dirty="0" smtClean="0"/>
              <a:t>(</a:t>
            </a:r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saran),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data-data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penelitan</a:t>
            </a:r>
            <a:r>
              <a:rPr lang="en-US" dirty="0" smtClean="0"/>
              <a:t>. </a:t>
            </a:r>
            <a:r>
              <a:rPr lang="en-US" dirty="0" err="1" smtClean="0"/>
              <a:t>Semuanya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sekuat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i="1" dirty="0" smtClean="0"/>
              <a:t>problem.</a:t>
            </a:r>
          </a:p>
          <a:p>
            <a:pPr algn="just"/>
            <a:r>
              <a:rPr lang="en-US" b="1" dirty="0" err="1" smtClean="0"/>
              <a:t>Hipotesis</a:t>
            </a:r>
            <a:r>
              <a:rPr lang="en-US" b="1" dirty="0" smtClean="0"/>
              <a:t> </a:t>
            </a:r>
            <a:r>
              <a:rPr lang="en-US" b="1" dirty="0" err="1" smtClean="0"/>
              <a:t>mempunyai</a:t>
            </a:r>
            <a:r>
              <a:rPr lang="en-US" b="1" dirty="0" smtClean="0"/>
              <a:t> </a:t>
            </a:r>
            <a:r>
              <a:rPr lang="en-US" b="1" dirty="0" err="1" smtClean="0"/>
              <a:t>peranan</a:t>
            </a:r>
            <a:r>
              <a:rPr lang="en-US" b="1" dirty="0" smtClean="0"/>
              <a:t> </a:t>
            </a:r>
            <a:r>
              <a:rPr lang="en-US" b="1" dirty="0" err="1" smtClean="0"/>
              <a:t>memberikan</a:t>
            </a:r>
            <a:r>
              <a:rPr lang="en-US" b="1" dirty="0" smtClean="0"/>
              <a:t> </a:t>
            </a:r>
            <a:r>
              <a:rPr lang="en-US" b="1" dirty="0" err="1" smtClean="0"/>
              <a:t>arah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  <a:r>
              <a:rPr lang="en-US" b="1" dirty="0" err="1" smtClean="0"/>
              <a:t>pelaksanaan</a:t>
            </a:r>
            <a:r>
              <a:rPr lang="en-US" b="1" dirty="0" smtClean="0"/>
              <a:t> </a:t>
            </a:r>
            <a:r>
              <a:rPr lang="en-US" b="1" dirty="0" err="1" smtClean="0"/>
              <a:t>penelitian</a:t>
            </a:r>
            <a:r>
              <a:rPr lang="en-US" b="1" dirty="0" smtClean="0"/>
              <a:t>,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memandu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dirty="0" smtClean="0"/>
              <a:t> </a:t>
            </a:r>
            <a:r>
              <a:rPr lang="en-US" b="1" dirty="0" err="1" smtClean="0"/>
              <a:t>arah</a:t>
            </a:r>
            <a:r>
              <a:rPr lang="en-US" b="1" dirty="0" smtClean="0"/>
              <a:t> </a:t>
            </a:r>
            <a:r>
              <a:rPr lang="en-US" b="1" dirty="0" err="1" smtClean="0"/>
              <a:t>penyelesaiannya</a:t>
            </a:r>
            <a:r>
              <a:rPr lang="en-US" b="1" dirty="0" smtClean="0"/>
              <a:t> </a:t>
            </a:r>
            <a:r>
              <a:rPr lang="en-US" b="1" dirty="0" err="1" smtClean="0"/>
              <a:t>secara</a:t>
            </a:r>
            <a:r>
              <a:rPr lang="en-US" b="1" dirty="0" smtClean="0"/>
              <a:t> </a:t>
            </a:r>
            <a:r>
              <a:rPr lang="en-US" b="1" dirty="0" err="1" smtClean="0"/>
              <a:t>lebih</a:t>
            </a:r>
            <a:r>
              <a:rPr lang="en-US" b="1" dirty="0" smtClean="0"/>
              <a:t> </a:t>
            </a:r>
            <a:r>
              <a:rPr lang="en-US" b="1" dirty="0" err="1" smtClean="0"/>
              <a:t>efisien</a:t>
            </a:r>
            <a:r>
              <a:rPr lang="en-US" dirty="0" smtClean="0"/>
              <a:t>. </a:t>
            </a:r>
            <a:r>
              <a:rPr lang="en-US" dirty="0" err="1" smtClean="0"/>
              <a:t>Hipotesis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menghindarkan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data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relevan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08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32412"/>
            <a:ext cx="11286309" cy="35269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diingat</a:t>
            </a:r>
            <a:r>
              <a:rPr lang="en-US" dirty="0" smtClean="0"/>
              <a:t>,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hipotesa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deskriptif</a:t>
            </a:r>
            <a:r>
              <a:rPr lang="en-US" dirty="0" smtClean="0"/>
              <a:t>,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eksploratif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fi-FI" dirty="0" smtClean="0"/>
              <a:t>kualitatif. </a:t>
            </a:r>
          </a:p>
          <a:p>
            <a:pPr marL="0" indent="0" algn="just">
              <a:buNone/>
            </a:pPr>
            <a:r>
              <a:rPr lang="fi-FI" b="1" dirty="0" smtClean="0"/>
              <a:t>Manfaat penggunaan hipotesa</a:t>
            </a:r>
            <a:r>
              <a:rPr lang="fi-FI" dirty="0" smtClean="0"/>
              <a:t> antara lain yaitu: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mejelaskan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yang </a:t>
            </a:r>
            <a:r>
              <a:rPr lang="en-US" dirty="0" err="1" smtClean="0"/>
              <a:t>diangkat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mejelaskan</a:t>
            </a:r>
            <a:r>
              <a:rPr lang="en-US" dirty="0" smtClean="0"/>
              <a:t> </a:t>
            </a:r>
            <a:r>
              <a:rPr lang="en-US" dirty="0" err="1" smtClean="0"/>
              <a:t>variabel-variabel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diuji</a:t>
            </a:r>
            <a:r>
              <a:rPr lang="en-US" dirty="0" smtClean="0"/>
              <a:t> </a:t>
            </a:r>
            <a:r>
              <a:rPr lang="en-US" dirty="0" err="1" smtClean="0"/>
              <a:t>kebenarannya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pt-BR" dirty="0" smtClean="0"/>
              <a:t>Untuk membantu dalam memilih metode analisa data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39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017" y="274638"/>
            <a:ext cx="9826701" cy="65403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4.1</a:t>
            </a:r>
            <a:r>
              <a:rPr lang="en-US" sz="3200" b="1" dirty="0"/>
              <a:t>. IDENTIFIKASI DAN PERUMUSAN MASALAH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017" y="1528354"/>
            <a:ext cx="9755263" cy="4153989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pertimbangan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b="1" dirty="0" err="1" smtClean="0"/>
              <a:t>waktu</a:t>
            </a:r>
            <a:r>
              <a:rPr lang="en-US" b="1" dirty="0" smtClean="0"/>
              <a:t>, </a:t>
            </a:r>
            <a:r>
              <a:rPr lang="en-US" b="1" dirty="0" err="1" smtClean="0"/>
              <a:t>biaya</a:t>
            </a:r>
            <a:r>
              <a:rPr lang="en-US" b="1" dirty="0" smtClean="0"/>
              <a:t>, </a:t>
            </a:r>
            <a:r>
              <a:rPr lang="en-US" b="1" dirty="0" err="1" smtClean="0"/>
              <a:t>kemampuan</a:t>
            </a:r>
            <a:r>
              <a:rPr lang="en-US" b="1" dirty="0" smtClean="0"/>
              <a:t> </a:t>
            </a:r>
            <a:r>
              <a:rPr lang="en-US" b="1" dirty="0" err="1" smtClean="0"/>
              <a:t>si</a:t>
            </a:r>
            <a:r>
              <a:rPr lang="en-US" b="1" dirty="0" smtClean="0"/>
              <a:t> </a:t>
            </a:r>
            <a:r>
              <a:rPr lang="en-US" b="1" dirty="0" err="1" smtClean="0"/>
              <a:t>peneliti</a:t>
            </a:r>
            <a:r>
              <a:rPr lang="en-US" b="1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kontribusi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sv-SE" dirty="0" smtClean="0"/>
              <a:t>adanya permasalahan yang jelas, penelitian tidak akan dapat dilaksanakan karena </a:t>
            </a:r>
            <a:r>
              <a:rPr lang="en-US" dirty="0" err="1" smtClean="0"/>
              <a:t>perumusan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Perumusan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pemuasan</a:t>
            </a:r>
            <a:r>
              <a:rPr lang="en-US" dirty="0" smtClean="0"/>
              <a:t> </a:t>
            </a:r>
            <a:r>
              <a:rPr lang="en-US" dirty="0" err="1" smtClean="0"/>
              <a:t>akademis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, </a:t>
            </a:r>
            <a:r>
              <a:rPr lang="en-US" dirty="0" err="1" smtClean="0"/>
              <a:t>memuaskan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keingintahuan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nn-NO" dirty="0" smtClean="0"/>
              <a:t>yang baru, meletakkan dasar untuk memecahkan beberapa penemuan penelitian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,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meyediakan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bermanfaat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49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766" y="1201783"/>
            <a:ext cx="9807514" cy="2155371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Hipotesa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b="1" dirty="0" err="1" smtClean="0"/>
              <a:t>hipotesa</a:t>
            </a:r>
            <a:r>
              <a:rPr lang="en-US" b="1" dirty="0" smtClean="0"/>
              <a:t> </a:t>
            </a:r>
            <a:r>
              <a:rPr lang="en-US" b="1" dirty="0" err="1" smtClean="0"/>
              <a:t>penelitian</a:t>
            </a:r>
            <a:r>
              <a:rPr lang="en-US" b="1" dirty="0" smtClean="0"/>
              <a:t> </a:t>
            </a:r>
            <a:r>
              <a:rPr lang="en-US" b="1" dirty="0" err="1" smtClean="0"/>
              <a:t>merupakan</a:t>
            </a:r>
            <a:r>
              <a:rPr lang="en-US" b="1" dirty="0" smtClean="0"/>
              <a:t> </a:t>
            </a:r>
            <a:r>
              <a:rPr lang="en-US" b="1" dirty="0" err="1" smtClean="0"/>
              <a:t>hipotesa</a:t>
            </a:r>
            <a:r>
              <a:rPr lang="en-US" b="1" dirty="0" smtClean="0"/>
              <a:t> yang </a:t>
            </a:r>
            <a:r>
              <a:rPr lang="en-US" b="1" dirty="0" err="1" smtClean="0"/>
              <a:t>dinyatakan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bentuk</a:t>
            </a:r>
            <a:r>
              <a:rPr lang="en-US" b="1" dirty="0" smtClean="0"/>
              <a:t> </a:t>
            </a:r>
            <a:r>
              <a:rPr lang="en-US" b="1" dirty="0" err="1" smtClean="0"/>
              <a:t>kalimat</a:t>
            </a:r>
            <a:r>
              <a:rPr lang="en-US" dirty="0" smtClean="0"/>
              <a:t>, </a:t>
            </a:r>
            <a:r>
              <a:rPr lang="en-US" b="1" dirty="0" err="1" smtClean="0"/>
              <a:t>hipotesa</a:t>
            </a:r>
            <a:r>
              <a:rPr lang="en-US" b="1" dirty="0" smtClean="0"/>
              <a:t> </a:t>
            </a:r>
            <a:r>
              <a:rPr lang="en-US" b="1" dirty="0" err="1" smtClean="0"/>
              <a:t>operasional</a:t>
            </a:r>
            <a:r>
              <a:rPr lang="en-US" b="1" dirty="0" smtClean="0"/>
              <a:t> </a:t>
            </a:r>
            <a:r>
              <a:rPr lang="en-US" b="1" dirty="0" err="1" smtClean="0"/>
              <a:t>merupakan</a:t>
            </a:r>
            <a:r>
              <a:rPr lang="en-US" b="1" dirty="0" smtClean="0"/>
              <a:t> </a:t>
            </a:r>
            <a:r>
              <a:rPr lang="en-US" b="1" dirty="0" err="1" smtClean="0"/>
              <a:t>hipotesa</a:t>
            </a:r>
            <a:r>
              <a:rPr lang="en-US" b="1" dirty="0" smtClean="0"/>
              <a:t> yang </a:t>
            </a:r>
            <a:r>
              <a:rPr lang="en-US" b="1" dirty="0" err="1" smtClean="0"/>
              <a:t>dinyatakan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bentuk</a:t>
            </a:r>
            <a:r>
              <a:rPr lang="en-US" b="1" dirty="0" smtClean="0"/>
              <a:t> </a:t>
            </a:r>
            <a:r>
              <a:rPr lang="en-US" b="1" dirty="0" err="1" smtClean="0"/>
              <a:t>hipotesa</a:t>
            </a:r>
            <a:r>
              <a:rPr lang="en-US" b="1" dirty="0" smtClean="0"/>
              <a:t> </a:t>
            </a:r>
            <a:r>
              <a:rPr lang="en-US" b="1" dirty="0" err="1" smtClean="0"/>
              <a:t>nol</a:t>
            </a:r>
            <a:r>
              <a:rPr lang="en-US" b="1" dirty="0" smtClean="0"/>
              <a:t> (H0)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Hipotesa</a:t>
            </a:r>
            <a:r>
              <a:rPr lang="en-US" b="1" dirty="0" smtClean="0"/>
              <a:t> 1 (H1)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b="1" dirty="0" err="1" smtClean="0"/>
              <a:t>hipotesa</a:t>
            </a:r>
            <a:r>
              <a:rPr lang="en-US" b="1" dirty="0" smtClean="0"/>
              <a:t> </a:t>
            </a:r>
            <a:r>
              <a:rPr lang="en-US" b="1" dirty="0" err="1" smtClean="0"/>
              <a:t>statistik</a:t>
            </a:r>
            <a:r>
              <a:rPr lang="en-US" b="1" dirty="0" smtClean="0"/>
              <a:t> </a:t>
            </a:r>
            <a:r>
              <a:rPr lang="en-US" b="1" dirty="0" err="1" smtClean="0"/>
              <a:t>merupakan</a:t>
            </a:r>
            <a:r>
              <a:rPr lang="en-US" b="1" dirty="0" smtClean="0"/>
              <a:t> </a:t>
            </a:r>
            <a:r>
              <a:rPr lang="en-US" b="1" dirty="0" err="1" smtClean="0"/>
              <a:t>hipotesa</a:t>
            </a:r>
            <a:r>
              <a:rPr lang="en-US" b="1" dirty="0" smtClean="0"/>
              <a:t> yang </a:t>
            </a:r>
            <a:r>
              <a:rPr lang="en-US" b="1" dirty="0" err="1" smtClean="0"/>
              <a:t>berupa</a:t>
            </a:r>
            <a:r>
              <a:rPr lang="en-US" b="1" dirty="0" smtClean="0"/>
              <a:t> </a:t>
            </a:r>
            <a:r>
              <a:rPr lang="en-US" b="1" dirty="0" err="1" smtClean="0"/>
              <a:t>angka-angka</a:t>
            </a:r>
            <a:r>
              <a:rPr lang="en-US" b="1" dirty="0" smtClean="0"/>
              <a:t> </a:t>
            </a:r>
            <a:r>
              <a:rPr lang="en-US" b="1" dirty="0" err="1" smtClean="0"/>
              <a:t>statistik</a:t>
            </a:r>
            <a:r>
              <a:rPr lang="en-US" b="1" dirty="0" smtClean="0"/>
              <a:t> yang </a:t>
            </a:r>
            <a:r>
              <a:rPr lang="en-US" b="1" dirty="0" err="1" smtClean="0"/>
              <a:t>sesuai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metode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alat</a:t>
            </a:r>
            <a:r>
              <a:rPr lang="en-US" b="1" dirty="0" smtClean="0"/>
              <a:t> </a:t>
            </a:r>
            <a:r>
              <a:rPr lang="en-US" b="1" dirty="0" err="1" smtClean="0"/>
              <a:t>ukur</a:t>
            </a:r>
            <a:r>
              <a:rPr lang="en-US" b="1" dirty="0" smtClean="0"/>
              <a:t> yang </a:t>
            </a:r>
            <a:r>
              <a:rPr lang="en-US" b="1" dirty="0" err="1" smtClean="0"/>
              <a:t>dipilih</a:t>
            </a:r>
            <a:r>
              <a:rPr lang="en-US" b="1" dirty="0" smtClean="0"/>
              <a:t> </a:t>
            </a:r>
            <a:r>
              <a:rPr lang="en-US" b="1" dirty="0" err="1" smtClean="0"/>
              <a:t>oleh</a:t>
            </a:r>
            <a:r>
              <a:rPr lang="en-US" b="1" dirty="0" smtClean="0"/>
              <a:t> </a:t>
            </a:r>
            <a:r>
              <a:rPr lang="en-US" b="1" dirty="0" err="1" smtClean="0"/>
              <a:t>peneliti</a:t>
            </a:r>
            <a:r>
              <a:rPr lang="en-US" dirty="0" smtClean="0"/>
              <a:t>. </a:t>
            </a:r>
            <a:r>
              <a:rPr lang="en-US" dirty="0" err="1" smtClean="0"/>
              <a:t>Hipotesa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dirumuskan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diuji</a:t>
            </a:r>
            <a:r>
              <a:rPr lang="en-US" dirty="0" smtClean="0"/>
              <a:t> </a:t>
            </a:r>
            <a:r>
              <a:rPr lang="en-US" dirty="0" err="1" smtClean="0"/>
              <a:t>kebenarannya</a:t>
            </a:r>
            <a:r>
              <a:rPr lang="en-US" dirty="0" smtClean="0"/>
              <a:t>. </a:t>
            </a:r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membuktikan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H0 </a:t>
            </a:r>
            <a:r>
              <a:rPr lang="en-US" dirty="0" err="1" smtClean="0"/>
              <a:t>atau</a:t>
            </a:r>
            <a:r>
              <a:rPr lang="en-US" dirty="0" smtClean="0"/>
              <a:t> H1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81158" y="3643314"/>
            <a:ext cx="8501122" cy="3041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5141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8282" y="214292"/>
            <a:ext cx="8715436" cy="2214577"/>
          </a:xfrm>
        </p:spPr>
        <p:txBody>
          <a:bodyPr/>
          <a:lstStyle/>
          <a:p>
            <a:pPr marL="0" indent="0" algn="just">
              <a:buNone/>
            </a:pPr>
            <a:r>
              <a:rPr lang="en-US" smtClean="0"/>
              <a:t>Ada empat kombinasi jawaban berdasarkan hipotesis yang diajukan dalam pengambilan keputusan untuk menolak atau menerima H0, yang dapat dilihat pada tabel di bawah ini.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81159" y="2357430"/>
          <a:ext cx="8501121" cy="3663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37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2942">
                <a:tc rowSpan="2"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HASIL</a:t>
                      </a:r>
                      <a:r>
                        <a:rPr lang="en-US" sz="2400" baseline="0" smtClean="0"/>
                        <a:t> PENELITIAN</a:t>
                      </a:r>
                      <a:endParaRPr lang="en-US" sz="24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942">
                <a:tc vMerge="1"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TERIMA H0</a:t>
                      </a:r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TOLAK H0</a:t>
                      </a:r>
                      <a:endParaRPr 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37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smtClean="0"/>
                        <a:t>JIKA H0 BENAR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Keputusan yang diambil</a:t>
                      </a:r>
                    </a:p>
                    <a:p>
                      <a:r>
                        <a:rPr lang="en-US" sz="24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Probability = 1- </a:t>
                      </a:r>
                      <a:r>
                        <a:rPr lang="el-GR" sz="24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Tipe kesalahan I</a:t>
                      </a:r>
                    </a:p>
                    <a:p>
                      <a:r>
                        <a:rPr lang="en-US" sz="24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Probability = </a:t>
                      </a:r>
                      <a:r>
                        <a:rPr lang="el-GR" sz="24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endParaRPr 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37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smtClean="0"/>
                        <a:t>JIKA H0 SALAH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Tipe Kesalahan II</a:t>
                      </a:r>
                    </a:p>
                    <a:p>
                      <a:r>
                        <a:rPr lang="en-US" sz="24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Probability = </a:t>
                      </a:r>
                      <a:r>
                        <a:rPr lang="el-GR" sz="24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β</a:t>
                      </a:r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Keputusan yang diambil</a:t>
                      </a:r>
                    </a:p>
                    <a:p>
                      <a:r>
                        <a:rPr lang="en-US" sz="24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Probability = 1- </a:t>
                      </a:r>
                      <a:r>
                        <a:rPr lang="el-GR" sz="24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β</a:t>
                      </a:r>
                      <a:endParaRPr 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051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89" y="613954"/>
            <a:ext cx="11273245" cy="16589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0" indent="0" algn="just">
              <a:buNone/>
            </a:pPr>
            <a:r>
              <a:rPr lang="en-US" b="1" dirty="0" smtClean="0"/>
              <a:t>a) </a:t>
            </a:r>
            <a:r>
              <a:rPr lang="en-US" b="1" dirty="0" err="1" smtClean="0"/>
              <a:t>Kesalahan</a:t>
            </a:r>
            <a:r>
              <a:rPr lang="en-US" b="1" dirty="0" smtClean="0"/>
              <a:t> </a:t>
            </a:r>
            <a:r>
              <a:rPr lang="en-US" b="1" dirty="0" err="1" smtClean="0"/>
              <a:t>pertama</a:t>
            </a:r>
            <a:r>
              <a:rPr lang="en-US" b="1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menolak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r>
              <a:rPr lang="en-US" dirty="0" smtClean="0"/>
              <a:t> (H0) </a:t>
            </a:r>
            <a:r>
              <a:rPr lang="en-US" dirty="0" err="1" smtClean="0"/>
              <a:t>padahal</a:t>
            </a:r>
            <a:r>
              <a:rPr lang="en-US" dirty="0" smtClean="0"/>
              <a:t> </a:t>
            </a:r>
            <a:r>
              <a:rPr lang="en-US" dirty="0" err="1" smtClean="0"/>
              <a:t>sebenarnya</a:t>
            </a:r>
            <a:r>
              <a:rPr lang="en-US" dirty="0" smtClean="0"/>
              <a:t> H0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.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alpha (</a:t>
            </a:r>
            <a:r>
              <a:rPr lang="el-GR" dirty="0" smtClean="0"/>
              <a:t>α)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taraf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46107" y="2476227"/>
            <a:ext cx="6837663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5355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7463" y="836022"/>
            <a:ext cx="9454817" cy="1136469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dirty="0" smtClean="0"/>
              <a:t>b) </a:t>
            </a:r>
            <a:r>
              <a:rPr lang="en-US" b="1" dirty="0" err="1" smtClean="0"/>
              <a:t>Kesalahan</a:t>
            </a:r>
            <a:r>
              <a:rPr lang="en-US" b="1" dirty="0" smtClean="0"/>
              <a:t> </a:t>
            </a:r>
            <a:r>
              <a:rPr lang="en-US" b="1" dirty="0" err="1" smtClean="0"/>
              <a:t>kedua</a:t>
            </a:r>
            <a:r>
              <a:rPr lang="en-US" b="1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r>
              <a:rPr lang="en-US" dirty="0" smtClean="0"/>
              <a:t> (H0) </a:t>
            </a:r>
            <a:r>
              <a:rPr lang="en-US" dirty="0" err="1" smtClean="0"/>
              <a:t>padahal</a:t>
            </a:r>
            <a:r>
              <a:rPr lang="en-US" dirty="0" smtClean="0"/>
              <a:t> </a:t>
            </a:r>
            <a:r>
              <a:rPr lang="en-US" dirty="0" err="1" smtClean="0"/>
              <a:t>sebenarnya</a:t>
            </a:r>
            <a:r>
              <a:rPr lang="en-US" dirty="0" smtClean="0"/>
              <a:t> H0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ditolak</a:t>
            </a:r>
            <a:r>
              <a:rPr lang="en-US" dirty="0" smtClean="0"/>
              <a:t>.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beta (</a:t>
            </a:r>
            <a:r>
              <a:rPr lang="el-GR" dirty="0" smtClean="0"/>
              <a:t>β).</a:t>
            </a:r>
            <a:endParaRPr lang="en-US" dirty="0"/>
          </a:p>
        </p:txBody>
      </p:sp>
      <p:pic>
        <p:nvPicPr>
          <p:cNvPr id="5" name="Picture 4" descr="untitled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720" y="2400300"/>
            <a:ext cx="8496300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00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1966" y="561703"/>
            <a:ext cx="9421752" cy="783772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yang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tampak</a:t>
            </a:r>
            <a:r>
              <a:rPr lang="en-US" dirty="0" smtClean="0"/>
              <a:t> </a:t>
            </a:r>
            <a:r>
              <a:rPr lang="sv-SE" dirty="0" smtClean="0"/>
              <a:t>kekuatannya seperti pada gambar berikut ini.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81290" y="1714489"/>
            <a:ext cx="6520977" cy="51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9695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49" y="1672046"/>
            <a:ext cx="10048769" cy="3226525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Nilai</a:t>
            </a:r>
            <a:r>
              <a:rPr lang="en-US" dirty="0" smtClean="0"/>
              <a:t> alpha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keselamatan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alpha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0.01 (1%)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ilmu-ilmu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alpha 0.05 (5%).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alpha </a:t>
            </a:r>
            <a:r>
              <a:rPr lang="en-US" dirty="0" err="1" smtClean="0"/>
              <a:t>hitung</a:t>
            </a:r>
            <a:r>
              <a:rPr lang="en-US" dirty="0" smtClean="0"/>
              <a:t> (</a:t>
            </a:r>
            <a:r>
              <a:rPr lang="en-US" i="1" dirty="0" smtClean="0"/>
              <a:t>output) </a:t>
            </a:r>
            <a:r>
              <a:rPr lang="en-US" i="1" dirty="0" err="1" smtClean="0"/>
              <a:t>lebih</a:t>
            </a:r>
            <a:r>
              <a:rPr lang="en-US" i="1" dirty="0" smtClean="0"/>
              <a:t> </a:t>
            </a:r>
            <a:r>
              <a:rPr lang="en-US" i="1" dirty="0" err="1" smtClean="0"/>
              <a:t>besar</a:t>
            </a:r>
            <a:r>
              <a:rPr lang="en-US" i="1" dirty="0" smtClean="0"/>
              <a:t> </a:t>
            </a:r>
            <a:r>
              <a:rPr lang="en-US" i="1" dirty="0" err="1" smtClean="0"/>
              <a:t>atau</a:t>
            </a:r>
            <a:r>
              <a:rPr lang="en-US" i="1" dirty="0" smtClean="0"/>
              <a:t> </a:t>
            </a:r>
            <a:r>
              <a:rPr lang="en-US" i="1" dirty="0" err="1" smtClean="0"/>
              <a:t>sama</a:t>
            </a:r>
            <a:r>
              <a:rPr lang="en-US" i="1" dirty="0" smtClean="0"/>
              <a:t> </a:t>
            </a:r>
            <a:r>
              <a:rPr lang="sv-SE" dirty="0" smtClean="0"/>
              <a:t>dengan alpha (5 % atau 1%) maka keputusan yang diambil adalah menerima H0.</a:t>
            </a:r>
          </a:p>
          <a:p>
            <a:pPr algn="just"/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alpha </a:t>
            </a:r>
            <a:r>
              <a:rPr lang="en-US" dirty="0" err="1" smtClean="0"/>
              <a:t>hitungnya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alpha (5% </a:t>
            </a:r>
            <a:r>
              <a:rPr lang="en-US" dirty="0" err="1" smtClean="0"/>
              <a:t>atau</a:t>
            </a:r>
            <a:r>
              <a:rPr lang="en-US" dirty="0" smtClean="0"/>
              <a:t> 1%)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yang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menolak</a:t>
            </a:r>
            <a:r>
              <a:rPr lang="en-US" dirty="0" smtClean="0"/>
              <a:t> H0.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40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9720" y="285728"/>
            <a:ext cx="8572560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5512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893" y="557348"/>
            <a:ext cx="8596668" cy="722811"/>
          </a:xfrm>
        </p:spPr>
        <p:txBody>
          <a:bodyPr/>
          <a:lstStyle/>
          <a:p>
            <a:pPr algn="ctr"/>
            <a:r>
              <a:rPr lang="en-US" dirty="0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85824"/>
            <a:ext cx="10569786" cy="84386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,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perumusan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r>
              <a:rPr lang="en-US" dirty="0" smtClean="0"/>
              <a:t> </a:t>
            </a:r>
            <a:r>
              <a:rPr lang="en-US" dirty="0" err="1" smtClean="0"/>
              <a:t>penelitiannya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062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19" y="862149"/>
            <a:ext cx="10737669" cy="4140925"/>
          </a:xfrm>
        </p:spPr>
        <p:txBody>
          <a:bodyPr>
            <a:normAutofit/>
          </a:bodyPr>
          <a:lstStyle/>
          <a:p>
            <a:pPr algn="just"/>
            <a:r>
              <a:rPr lang="es-ES" b="1" dirty="0" err="1" smtClean="0"/>
              <a:t>Penentuan</a:t>
            </a:r>
            <a:r>
              <a:rPr lang="es-ES" b="1" dirty="0" smtClean="0"/>
              <a:t> </a:t>
            </a:r>
            <a:r>
              <a:rPr lang="es-ES" b="1" dirty="0" err="1" smtClean="0"/>
              <a:t>permasalahan</a:t>
            </a:r>
            <a:r>
              <a:rPr lang="es-ES" b="1" dirty="0" smtClean="0"/>
              <a:t> (</a:t>
            </a:r>
            <a:r>
              <a:rPr lang="es-ES" b="1" dirty="0" err="1" smtClean="0"/>
              <a:t>identifikasi</a:t>
            </a:r>
            <a:r>
              <a:rPr lang="es-ES" b="1" dirty="0" smtClean="0"/>
              <a:t> </a:t>
            </a:r>
            <a:r>
              <a:rPr lang="es-ES" b="1" dirty="0" err="1" smtClean="0"/>
              <a:t>masalah</a:t>
            </a:r>
            <a:r>
              <a:rPr lang="es-ES" b="1" dirty="0" smtClean="0"/>
              <a:t>) secara </a:t>
            </a:r>
            <a:r>
              <a:rPr lang="es-ES" b="1" dirty="0" err="1" smtClean="0"/>
              <a:t>jelas</a:t>
            </a:r>
            <a:r>
              <a:rPr lang="es-ES" b="1" dirty="0" smtClean="0"/>
              <a:t> dan </a:t>
            </a:r>
            <a:r>
              <a:rPr lang="es-ES" b="1" dirty="0" err="1" smtClean="0"/>
              <a:t>sederhana</a:t>
            </a:r>
            <a:r>
              <a:rPr lang="es-ES" b="1" dirty="0" smtClean="0"/>
              <a:t> </a:t>
            </a:r>
            <a:r>
              <a:rPr lang="es-ES" b="1" dirty="0" err="1" smtClean="0"/>
              <a:t>bertujuan</a:t>
            </a:r>
            <a:r>
              <a:rPr lang="es-ES" b="1" dirty="0" smtClean="0"/>
              <a:t> </a:t>
            </a:r>
            <a:r>
              <a:rPr lang="nn-NO" b="1" dirty="0" smtClean="0"/>
              <a:t>untuk mentransformasikan topik kedalam sesuatu yang bisa dikelola (</a:t>
            </a:r>
            <a:r>
              <a:rPr lang="nn-NO" b="1" i="1" dirty="0" smtClean="0"/>
              <a:t>manageable)</a:t>
            </a:r>
            <a:r>
              <a:rPr lang="nn-NO" i="1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artian</a:t>
            </a:r>
            <a:r>
              <a:rPr lang="en-US" dirty="0" smtClean="0"/>
              <a:t> </a:t>
            </a:r>
            <a:r>
              <a:rPr lang="en-US" dirty="0" err="1" smtClean="0"/>
              <a:t>disesuaikan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batasan-batasan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sv-SE" dirty="0" smtClean="0"/>
              <a:t>yang ada. Tanpa adanya permasalahan, penelitian tidak akan dapat dilaksanakan karena </a:t>
            </a:r>
            <a:r>
              <a:rPr lang="en-US" dirty="0" err="1" smtClean="0"/>
              <a:t>perumusan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dikaji</a:t>
            </a:r>
            <a:r>
              <a:rPr lang="en-US" dirty="0" smtClean="0"/>
              <a:t> </a:t>
            </a:r>
            <a:r>
              <a:rPr lang="en-US" b="1" dirty="0" err="1" smtClean="0"/>
              <a:t>dapat</a:t>
            </a:r>
            <a:r>
              <a:rPr lang="en-US" b="1" dirty="0" smtClean="0"/>
              <a:t> </a:t>
            </a:r>
            <a:r>
              <a:rPr lang="en-US" b="1" dirty="0" err="1" smtClean="0"/>
              <a:t>bersumber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bacaan</a:t>
            </a:r>
            <a:r>
              <a:rPr lang="en-US" b="1" dirty="0" smtClean="0"/>
              <a:t>, </a:t>
            </a:r>
            <a:r>
              <a:rPr lang="en-US" b="1" dirty="0" err="1" smtClean="0"/>
              <a:t>pengamatan</a:t>
            </a:r>
            <a:r>
              <a:rPr lang="en-US" b="1" dirty="0" smtClean="0"/>
              <a:t> </a:t>
            </a:r>
            <a:r>
              <a:rPr lang="en-US" b="1" dirty="0" err="1" smtClean="0"/>
              <a:t>terhadap</a:t>
            </a:r>
            <a:r>
              <a:rPr lang="en-US" b="1" dirty="0" smtClean="0"/>
              <a:t> </a:t>
            </a:r>
            <a:r>
              <a:rPr lang="en-US" b="1" dirty="0" err="1" smtClean="0"/>
              <a:t>fakta</a:t>
            </a:r>
            <a:r>
              <a:rPr lang="en-US" b="1" dirty="0" smtClean="0"/>
              <a:t> </a:t>
            </a:r>
            <a:r>
              <a:rPr lang="en-US" b="1" dirty="0" err="1" smtClean="0"/>
              <a:t>dilapangan</a:t>
            </a:r>
            <a:r>
              <a:rPr lang="en-US" b="1" dirty="0" smtClean="0"/>
              <a:t>, </a:t>
            </a:r>
            <a:r>
              <a:rPr lang="en-US" b="1" dirty="0" err="1" smtClean="0"/>
              <a:t>berdasarkan</a:t>
            </a:r>
            <a:r>
              <a:rPr lang="en-US" b="1" dirty="0" smtClean="0"/>
              <a:t> </a:t>
            </a:r>
            <a:r>
              <a:rPr lang="en-US" b="1" dirty="0" err="1" smtClean="0"/>
              <a:t>pengalaman</a:t>
            </a:r>
            <a:r>
              <a:rPr lang="en-US" b="1" dirty="0" smtClean="0"/>
              <a:t> </a:t>
            </a:r>
            <a:r>
              <a:rPr lang="en-US" b="1" dirty="0" err="1" smtClean="0"/>
              <a:t>pribadi</a:t>
            </a:r>
            <a:r>
              <a:rPr lang="en-US" b="1" dirty="0" smtClean="0"/>
              <a:t>, </a:t>
            </a:r>
            <a:r>
              <a:rPr lang="en-US" b="1" dirty="0" err="1" smtClean="0"/>
              <a:t>maupun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hasil</a:t>
            </a:r>
            <a:r>
              <a:rPr lang="en-US" b="1" dirty="0" smtClean="0"/>
              <a:t> </a:t>
            </a:r>
            <a:r>
              <a:rPr lang="en-US" b="1" dirty="0" err="1" smtClean="0"/>
              <a:t>pertemuan-pertemuan</a:t>
            </a:r>
            <a:r>
              <a:rPr lang="en-US" b="1" dirty="0" smtClean="0"/>
              <a:t> </a:t>
            </a:r>
            <a:r>
              <a:rPr lang="en-US" b="1" dirty="0" err="1" smtClean="0"/>
              <a:t>ilmiah</a:t>
            </a:r>
            <a:r>
              <a:rPr lang="en-US" b="1" dirty="0" smtClean="0"/>
              <a:t> </a:t>
            </a:r>
            <a:r>
              <a:rPr lang="en-US" b="1" dirty="0" err="1" smtClean="0"/>
              <a:t>seperti</a:t>
            </a:r>
            <a:r>
              <a:rPr lang="en-US" b="1" dirty="0" smtClean="0"/>
              <a:t> seminar, </a:t>
            </a:r>
            <a:r>
              <a:rPr lang="en-US" b="1" dirty="0" err="1" smtClean="0"/>
              <a:t>diskusi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lokakarya</a:t>
            </a:r>
            <a:r>
              <a:rPr lang="en-US" dirty="0" smtClean="0"/>
              <a:t>. </a:t>
            </a:r>
            <a:r>
              <a:rPr lang="en-US" dirty="0" err="1" smtClean="0"/>
              <a:t>Permasalahan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dikaji</a:t>
            </a:r>
            <a:r>
              <a:rPr lang="en-US" dirty="0" smtClean="0"/>
              <a:t>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diuraikan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terbentuk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diteliti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b="1" dirty="0" err="1" smtClean="0"/>
              <a:t>fenomena-fenomena</a:t>
            </a:r>
            <a:r>
              <a:rPr lang="en-US" b="1" dirty="0" smtClean="0"/>
              <a:t> yang </a:t>
            </a:r>
            <a:r>
              <a:rPr lang="en-US" b="1" dirty="0" err="1" smtClean="0"/>
              <a:t>ada</a:t>
            </a:r>
            <a:r>
              <a:rPr lang="en-US" b="1" dirty="0" smtClean="0"/>
              <a:t>, </a:t>
            </a:r>
            <a:r>
              <a:rPr lang="en-US" b="1" dirty="0" err="1" smtClean="0"/>
              <a:t>teori</a:t>
            </a:r>
            <a:r>
              <a:rPr lang="en-US" b="1" dirty="0" smtClean="0"/>
              <a:t>, </a:t>
            </a:r>
            <a:r>
              <a:rPr lang="en-US" b="1" dirty="0" err="1" smtClean="0"/>
              <a:t>hipotesis</a:t>
            </a:r>
            <a:r>
              <a:rPr lang="en-US" b="1" dirty="0" smtClean="0"/>
              <a:t> </a:t>
            </a:r>
            <a:r>
              <a:rPr lang="en-US" b="1" dirty="0" err="1" smtClean="0"/>
              <a:t>maupun</a:t>
            </a:r>
            <a:r>
              <a:rPr lang="en-US" b="1" dirty="0" smtClean="0"/>
              <a:t> </a:t>
            </a:r>
            <a:r>
              <a:rPr lang="en-US" b="1" dirty="0" err="1" smtClean="0"/>
              <a:t>eksperimen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7632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720" y="285728"/>
            <a:ext cx="8572560" cy="642942"/>
          </a:xfrm>
        </p:spPr>
        <p:txBody>
          <a:bodyPr>
            <a:normAutofit/>
          </a:bodyPr>
          <a:lstStyle/>
          <a:p>
            <a:r>
              <a:rPr lang="en-US" b="1" smtClean="0"/>
              <a:t>PERUMUSAN MASALAH</a:t>
            </a:r>
            <a:endParaRPr lang="en-US" b="1"/>
          </a:p>
        </p:txBody>
      </p:sp>
      <p:sp>
        <p:nvSpPr>
          <p:cNvPr id="4" name="Oval 3"/>
          <p:cNvSpPr/>
          <p:nvPr/>
        </p:nvSpPr>
        <p:spPr>
          <a:xfrm>
            <a:off x="3038460" y="1428736"/>
            <a:ext cx="3143272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tx1"/>
                </a:solidFill>
              </a:rPr>
              <a:t>IDENTIFIKASI MASALAH</a:t>
            </a:r>
          </a:p>
        </p:txBody>
      </p:sp>
      <p:sp>
        <p:nvSpPr>
          <p:cNvPr id="5" name="Oval 4"/>
          <p:cNvSpPr/>
          <p:nvPr/>
        </p:nvSpPr>
        <p:spPr>
          <a:xfrm>
            <a:off x="3038460" y="2657476"/>
            <a:ext cx="3143272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tx1"/>
                </a:solidFill>
              </a:rPr>
              <a:t>PEMBATASAN R. LINGKUP</a:t>
            </a:r>
          </a:p>
        </p:txBody>
      </p:sp>
      <p:sp>
        <p:nvSpPr>
          <p:cNvPr id="6" name="Oval 5"/>
          <p:cNvSpPr/>
          <p:nvPr/>
        </p:nvSpPr>
        <p:spPr>
          <a:xfrm>
            <a:off x="3109898" y="3871922"/>
            <a:ext cx="3143272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PENETAPAN RESEARCH QUESTION</a:t>
            </a:r>
          </a:p>
        </p:txBody>
      </p:sp>
      <p:sp>
        <p:nvSpPr>
          <p:cNvPr id="7" name="Oval 6"/>
          <p:cNvSpPr/>
          <p:nvPr/>
        </p:nvSpPr>
        <p:spPr>
          <a:xfrm>
            <a:off x="3181336" y="5086368"/>
            <a:ext cx="3143272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tx1"/>
                </a:solidFill>
              </a:rPr>
              <a:t>IDENTIFIKASI TUJUAN</a:t>
            </a:r>
          </a:p>
        </p:txBody>
      </p:sp>
      <p:sp>
        <p:nvSpPr>
          <p:cNvPr id="8" name="Down Arrow 7"/>
          <p:cNvSpPr/>
          <p:nvPr/>
        </p:nvSpPr>
        <p:spPr>
          <a:xfrm>
            <a:off x="4467220" y="2357430"/>
            <a:ext cx="357190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4467220" y="3571876"/>
            <a:ext cx="357190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4467220" y="4786322"/>
            <a:ext cx="357190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967022" y="1214422"/>
            <a:ext cx="3429024" cy="49292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6396046" y="3071810"/>
            <a:ext cx="571504" cy="1143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967550" y="3143248"/>
            <a:ext cx="2200284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tx1"/>
                </a:solidFill>
              </a:rPr>
              <a:t>HIPOTESIS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967550" y="1714488"/>
            <a:ext cx="2200284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tx1"/>
                </a:solidFill>
              </a:rPr>
              <a:t>STATISTICAL HIPOTESIS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967550" y="4500570"/>
            <a:ext cx="2200284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tx1"/>
                </a:solidFill>
              </a:rPr>
              <a:t>HYPOTHETICAL STATEMENT</a:t>
            </a:r>
          </a:p>
        </p:txBody>
      </p:sp>
      <p:sp>
        <p:nvSpPr>
          <p:cNvPr id="16" name="Down Arrow 15"/>
          <p:cNvSpPr/>
          <p:nvPr/>
        </p:nvSpPr>
        <p:spPr>
          <a:xfrm>
            <a:off x="7753368" y="2643182"/>
            <a:ext cx="428628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p Arrow 16"/>
          <p:cNvSpPr/>
          <p:nvPr/>
        </p:nvSpPr>
        <p:spPr>
          <a:xfrm>
            <a:off x="7753368" y="4071942"/>
            <a:ext cx="428628" cy="4286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4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148" y="430235"/>
            <a:ext cx="10175965" cy="796908"/>
          </a:xfrm>
        </p:spPr>
        <p:txBody>
          <a:bodyPr>
            <a:normAutofit/>
          </a:bodyPr>
          <a:lstStyle/>
          <a:p>
            <a:r>
              <a:rPr lang="en-US" b="1" dirty="0" smtClean="0"/>
              <a:t>CARA UNTUK MERUMUSKAN MASALAH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149" y="1737360"/>
            <a:ext cx="10620102" cy="2364377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Dirumuskan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(</a:t>
            </a:r>
            <a:r>
              <a:rPr lang="en-US" i="1" dirty="0" smtClean="0"/>
              <a:t>research question) yang </a:t>
            </a:r>
            <a:r>
              <a:rPr lang="en-US" i="1" dirty="0" err="1" smtClean="0"/>
              <a:t>berfokus</a:t>
            </a:r>
            <a:r>
              <a:rPr lang="en-US" i="1" dirty="0" smtClean="0"/>
              <a:t> </a:t>
            </a:r>
            <a:r>
              <a:rPr lang="en-US" i="1" dirty="0" err="1" smtClean="0"/>
              <a:t>pada</a:t>
            </a:r>
            <a:r>
              <a:rPr lang="en-US" i="1" dirty="0" smtClean="0"/>
              <a:t> dependent variable </a:t>
            </a:r>
            <a:r>
              <a:rPr lang="en-US" i="1" dirty="0" err="1" smtClean="0"/>
              <a:t>atau</a:t>
            </a:r>
            <a:r>
              <a:rPr lang="en-US" i="1" dirty="0" smtClean="0"/>
              <a:t> </a:t>
            </a:r>
            <a:r>
              <a:rPr lang="en-US" i="1" dirty="0" err="1" smtClean="0"/>
              <a:t>pada</a:t>
            </a:r>
            <a:r>
              <a:rPr lang="en-US" i="1" dirty="0" smtClean="0"/>
              <a:t> </a:t>
            </a:r>
            <a:r>
              <a:rPr lang="en-US" i="1" dirty="0" err="1" smtClean="0"/>
              <a:t>apa</a:t>
            </a:r>
            <a:r>
              <a:rPr lang="en-US" i="1" dirty="0" smtClean="0"/>
              <a:t> yang </a:t>
            </a:r>
            <a:r>
              <a:rPr lang="en-US" i="1" dirty="0" err="1" smtClean="0"/>
              <a:t>akan</a:t>
            </a:r>
            <a:r>
              <a:rPr lang="en-US" i="1" dirty="0" smtClean="0"/>
              <a:t> </a:t>
            </a:r>
            <a:r>
              <a:rPr lang="en-US" i="1" dirty="0" err="1" smtClean="0"/>
              <a:t>diteliti</a:t>
            </a:r>
            <a:r>
              <a:rPr lang="en-US" i="1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hendaknya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padat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implikasi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data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pt-BR" dirty="0" smtClean="0"/>
              <a:t>Rumusan masalah dasar dalam membuat hipotesa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37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765" y="285728"/>
            <a:ext cx="11116491" cy="785818"/>
          </a:xfrm>
        </p:spPr>
        <p:txBody>
          <a:bodyPr>
            <a:noAutofit/>
          </a:bodyPr>
          <a:lstStyle/>
          <a:p>
            <a:r>
              <a:rPr lang="en-US" sz="2400" b="1" dirty="0"/>
              <a:t>CONTOH PERUMUSAN MASALAH YANG DIBUAT DALAM BENTUK</a:t>
            </a:r>
            <a:br>
              <a:rPr lang="en-US" sz="2400" b="1" dirty="0"/>
            </a:br>
            <a:r>
              <a:rPr lang="en-US" sz="2400" b="1" i="1" dirty="0"/>
              <a:t>RESEARCH QUESTION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766" y="1345474"/>
            <a:ext cx="10881360" cy="47679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1: </a:t>
            </a:r>
            <a:r>
              <a:rPr lang="en-US" b="1" dirty="0" err="1" smtClean="0"/>
              <a:t>Harini</a:t>
            </a:r>
            <a:r>
              <a:rPr lang="en-US" b="1" dirty="0" smtClean="0"/>
              <a:t>, Sri. 2005. </a:t>
            </a:r>
            <a:r>
              <a:rPr lang="en-US" b="1" dirty="0" err="1" smtClean="0"/>
              <a:t>Analisis</a:t>
            </a:r>
            <a:r>
              <a:rPr lang="en-US" b="1" dirty="0" smtClean="0"/>
              <a:t>, </a:t>
            </a:r>
            <a:r>
              <a:rPr lang="en-US" b="1" i="1" dirty="0" err="1" smtClean="0"/>
              <a:t>Permodelan</a:t>
            </a:r>
            <a:r>
              <a:rPr lang="en-US" b="1" i="1" dirty="0" smtClean="0"/>
              <a:t> </a:t>
            </a:r>
            <a:r>
              <a:rPr lang="en-US" b="1" i="1" dirty="0" err="1" smtClean="0"/>
              <a:t>dan</a:t>
            </a:r>
            <a:r>
              <a:rPr lang="en-US" b="1" i="1" dirty="0" smtClean="0"/>
              <a:t> </a:t>
            </a:r>
            <a:r>
              <a:rPr lang="en-US" b="1" i="1" dirty="0" err="1" smtClean="0"/>
              <a:t>Perbaikan</a:t>
            </a:r>
            <a:r>
              <a:rPr lang="en-US" b="1" i="1" dirty="0" smtClean="0"/>
              <a:t> Proses </a:t>
            </a:r>
            <a:r>
              <a:rPr lang="en-US" b="1" i="1" dirty="0" err="1" smtClean="0"/>
              <a:t>Bisnis</a:t>
            </a:r>
            <a:r>
              <a:rPr lang="en-US" b="1" i="1" dirty="0" smtClean="0"/>
              <a:t> </a:t>
            </a:r>
            <a:r>
              <a:rPr lang="en-US" b="1" i="1" dirty="0" err="1" smtClean="0"/>
              <a:t>pada</a:t>
            </a:r>
            <a:r>
              <a:rPr lang="en-US" b="1" i="1" dirty="0" smtClean="0"/>
              <a:t> </a:t>
            </a:r>
            <a:r>
              <a:rPr lang="en-US" b="1" i="1" dirty="0" err="1" smtClean="0"/>
              <a:t>Penerapan</a:t>
            </a:r>
            <a:r>
              <a:rPr lang="en-US" b="1" i="1" dirty="0" smtClean="0"/>
              <a:t> CRM, </a:t>
            </a:r>
            <a:r>
              <a:rPr lang="en-US" b="1" i="1" dirty="0" err="1" smtClean="0"/>
              <a:t>studi</a:t>
            </a:r>
            <a:r>
              <a:rPr lang="en-US" b="1" i="1" dirty="0" smtClean="0"/>
              <a:t> </a:t>
            </a:r>
            <a:r>
              <a:rPr lang="en-US" b="1" i="1" dirty="0" err="1" smtClean="0"/>
              <a:t>kasus</a:t>
            </a:r>
            <a:r>
              <a:rPr lang="en-US" b="1" i="1" dirty="0" smtClean="0"/>
              <a:t>: </a:t>
            </a:r>
            <a:r>
              <a:rPr lang="en-US" b="1" i="1" dirty="0" err="1" smtClean="0"/>
              <a:t>Divisi</a:t>
            </a:r>
            <a:r>
              <a:rPr lang="en-US" b="1" i="1" dirty="0" smtClean="0"/>
              <a:t> Cellular Customer Service PT </a:t>
            </a:r>
            <a:r>
              <a:rPr lang="en-US" b="1" i="1" dirty="0" err="1" smtClean="0"/>
              <a:t>Indosat</a:t>
            </a:r>
            <a:r>
              <a:rPr lang="en-US" b="1" i="1" dirty="0" smtClean="0"/>
              <a:t>, </a:t>
            </a:r>
            <a:r>
              <a:rPr lang="en-US" b="1" i="1" dirty="0" err="1" smtClean="0"/>
              <a:t>Tbk</a:t>
            </a:r>
            <a:r>
              <a:rPr lang="en-US" b="1" i="1" dirty="0" smtClean="0"/>
              <a:t>. </a:t>
            </a:r>
            <a:r>
              <a:rPr lang="en-US" b="1" i="1" dirty="0" err="1" smtClean="0"/>
              <a:t>Tesis</a:t>
            </a:r>
            <a:r>
              <a:rPr lang="en-US" b="1" i="1" dirty="0" smtClean="0"/>
              <a:t>. </a:t>
            </a:r>
            <a:r>
              <a:rPr lang="en-US" b="1" i="1" dirty="0" err="1" smtClean="0"/>
              <a:t>Fakultas</a:t>
            </a:r>
            <a:r>
              <a:rPr lang="en-US" b="1" i="1" dirty="0" smtClean="0"/>
              <a:t> </a:t>
            </a:r>
            <a:r>
              <a:rPr lang="en-US" b="1" dirty="0" err="1" smtClean="0"/>
              <a:t>Ilmu</a:t>
            </a:r>
            <a:r>
              <a:rPr lang="en-US" b="1" dirty="0" smtClean="0"/>
              <a:t> </a:t>
            </a:r>
            <a:r>
              <a:rPr lang="en-US" b="1" dirty="0" err="1" smtClean="0"/>
              <a:t>Komputer</a:t>
            </a:r>
            <a:r>
              <a:rPr lang="en-US" b="1" dirty="0" smtClean="0"/>
              <a:t> </a:t>
            </a:r>
            <a:r>
              <a:rPr lang="en-US" b="1" dirty="0" err="1" smtClean="0"/>
              <a:t>Universitas</a:t>
            </a:r>
            <a:r>
              <a:rPr lang="en-US" b="1" dirty="0" smtClean="0"/>
              <a:t> Indonesia.</a:t>
            </a:r>
          </a:p>
          <a:p>
            <a:pPr marL="0" indent="0" algn="just">
              <a:buNone/>
            </a:pP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dijawab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Proses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diperbaiki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Div. CCS Operation INDOSAT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memanfaatkan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keefektifan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layanannya</a:t>
            </a:r>
            <a:r>
              <a:rPr lang="en-US" dirty="0" smtClean="0"/>
              <a:t>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Model proses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i="1" dirty="0" smtClean="0"/>
              <a:t>customer interface management yang </a:t>
            </a:r>
            <a:r>
              <a:rPr lang="en-US" i="1" dirty="0" err="1" smtClean="0"/>
              <a:t>bagaimana</a:t>
            </a:r>
            <a:r>
              <a:rPr lang="en-US" i="1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r>
              <a:rPr lang="en-US" dirty="0" smtClean="0"/>
              <a:t> INDOSAT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SLA di Div. CCS Operation?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optimalisasi</a:t>
            </a:r>
            <a:r>
              <a:rPr lang="en-US" dirty="0" smtClean="0"/>
              <a:t> </a:t>
            </a:r>
            <a:r>
              <a:rPr lang="en-US" dirty="0" err="1" smtClean="0"/>
              <a:t>pemanfaatn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CRM INDOSAT </a:t>
            </a:r>
            <a:r>
              <a:rPr lang="en-US" dirty="0" err="1" smtClean="0"/>
              <a:t>pasca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proses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13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92331" y="285728"/>
            <a:ext cx="9761387" cy="785818"/>
          </a:xfrm>
        </p:spPr>
        <p:txBody>
          <a:bodyPr>
            <a:noAutofit/>
          </a:bodyPr>
          <a:lstStyle/>
          <a:p>
            <a:r>
              <a:rPr lang="en-US" sz="2400" b="1" dirty="0"/>
              <a:t>CONTOH PERUMUSAN MASALAH YANG DIBUAT DALAM BENTUK</a:t>
            </a:r>
            <a:br>
              <a:rPr lang="en-US" sz="2400" b="1" dirty="0"/>
            </a:br>
            <a:r>
              <a:rPr lang="en-US" sz="2400" b="1" i="1" dirty="0"/>
              <a:t>RESEARCH QUESTION</a:t>
            </a:r>
            <a:endParaRPr lang="en-US" sz="24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96834" y="1267096"/>
            <a:ext cx="10816046" cy="40494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2: </a:t>
            </a:r>
            <a:r>
              <a:rPr lang="en-US" b="1" dirty="0" err="1" smtClean="0"/>
              <a:t>Cahyadi</a:t>
            </a:r>
            <a:r>
              <a:rPr lang="en-US" b="1" dirty="0" smtClean="0"/>
              <a:t>, Eddy. 2006. </a:t>
            </a:r>
            <a:r>
              <a:rPr lang="en-US" b="1" i="1" dirty="0" err="1" smtClean="0"/>
              <a:t>Kajian</a:t>
            </a:r>
            <a:r>
              <a:rPr lang="en-US" b="1" i="1" dirty="0" smtClean="0"/>
              <a:t> Business Continuity Plan </a:t>
            </a:r>
            <a:r>
              <a:rPr lang="en-US" b="1" i="1" dirty="0" err="1" smtClean="0"/>
              <a:t>Berdasarkan</a:t>
            </a:r>
            <a:r>
              <a:rPr lang="en-US" b="1" i="1" dirty="0" smtClean="0"/>
              <a:t> </a:t>
            </a:r>
            <a:r>
              <a:rPr lang="en-US" b="1" i="1" dirty="0" err="1" smtClean="0"/>
              <a:t>Kuantifikasi</a:t>
            </a:r>
            <a:r>
              <a:rPr lang="en-US" b="1" i="1" dirty="0" smtClean="0"/>
              <a:t> </a:t>
            </a:r>
            <a:r>
              <a:rPr lang="en-US" b="1" i="1" dirty="0" err="1" smtClean="0"/>
              <a:t>Nilai</a:t>
            </a:r>
            <a:r>
              <a:rPr lang="en-US" b="1" i="1" dirty="0" smtClean="0"/>
              <a:t> </a:t>
            </a:r>
            <a:r>
              <a:rPr lang="en-US" b="1" i="1" dirty="0" err="1" smtClean="0"/>
              <a:t>Ekonomis</a:t>
            </a:r>
            <a:r>
              <a:rPr lang="en-US" b="1" i="1" dirty="0" smtClean="0"/>
              <a:t> </a:t>
            </a:r>
            <a:r>
              <a:rPr lang="en-US" b="1" i="1" dirty="0" err="1" smtClean="0"/>
              <a:t>Sistem</a:t>
            </a:r>
            <a:r>
              <a:rPr lang="en-US" b="1" i="1" dirty="0" smtClean="0"/>
              <a:t> </a:t>
            </a:r>
            <a:r>
              <a:rPr lang="en-US" b="1" i="1" dirty="0" err="1" smtClean="0"/>
              <a:t>Aplikasi</a:t>
            </a:r>
            <a:r>
              <a:rPr lang="en-US" b="1" i="1" dirty="0" smtClean="0"/>
              <a:t> </a:t>
            </a:r>
            <a:r>
              <a:rPr lang="en-US" b="1" i="1" dirty="0" err="1" smtClean="0"/>
              <a:t>pada</a:t>
            </a:r>
            <a:r>
              <a:rPr lang="en-US" b="1" i="1" dirty="0" smtClean="0"/>
              <a:t> </a:t>
            </a:r>
            <a:r>
              <a:rPr lang="en-US" b="1" i="1" dirty="0" err="1" smtClean="0"/>
              <a:t>Industri</a:t>
            </a:r>
            <a:r>
              <a:rPr lang="en-US" b="1" i="1" dirty="0" smtClean="0"/>
              <a:t> </a:t>
            </a:r>
            <a:r>
              <a:rPr lang="en-US" b="1" i="1" dirty="0" err="1" smtClean="0"/>
              <a:t>Penerbangan</a:t>
            </a:r>
            <a:r>
              <a:rPr lang="en-US" b="1" i="1" dirty="0" smtClean="0"/>
              <a:t>: </a:t>
            </a:r>
            <a:r>
              <a:rPr lang="en-US" b="1" i="1" dirty="0" err="1" smtClean="0"/>
              <a:t>Studi</a:t>
            </a:r>
            <a:r>
              <a:rPr lang="en-US" b="1" i="1" dirty="0" smtClean="0"/>
              <a:t> </a:t>
            </a:r>
            <a:r>
              <a:rPr lang="en-US" b="1" i="1" dirty="0" err="1" smtClean="0"/>
              <a:t>kaus</a:t>
            </a:r>
            <a:r>
              <a:rPr lang="en-US" b="1" i="1" dirty="0" smtClean="0"/>
              <a:t> </a:t>
            </a:r>
            <a:r>
              <a:rPr lang="en-US" b="1" i="1" dirty="0" err="1" smtClean="0"/>
              <a:t>pada</a:t>
            </a:r>
            <a:r>
              <a:rPr lang="en-US" b="1" i="1" dirty="0" smtClean="0"/>
              <a:t> PT Garuda Indonesia. </a:t>
            </a:r>
            <a:r>
              <a:rPr lang="en-US" b="1" i="1" dirty="0" err="1" smtClean="0"/>
              <a:t>Tesis</a:t>
            </a:r>
            <a:r>
              <a:rPr lang="en-US" b="1" i="1" dirty="0" smtClean="0"/>
              <a:t>. </a:t>
            </a:r>
            <a:r>
              <a:rPr lang="en-US" b="1" i="1" dirty="0" err="1" smtClean="0"/>
              <a:t>Fakultas</a:t>
            </a:r>
            <a:r>
              <a:rPr lang="en-US" b="1" i="1" dirty="0" smtClean="0"/>
              <a:t> </a:t>
            </a:r>
            <a:r>
              <a:rPr lang="en-US" b="1" i="1" dirty="0" err="1" smtClean="0"/>
              <a:t>Ilmu</a:t>
            </a:r>
            <a:r>
              <a:rPr lang="en-US" b="1" i="1" dirty="0" smtClean="0"/>
              <a:t> </a:t>
            </a:r>
            <a:r>
              <a:rPr lang="en-US" b="1" i="1" dirty="0" err="1" smtClean="0"/>
              <a:t>Komputer</a:t>
            </a:r>
            <a:r>
              <a:rPr lang="en-US" b="1" i="1" dirty="0" smtClean="0"/>
              <a:t>. </a:t>
            </a:r>
            <a:r>
              <a:rPr lang="en-US" b="1" i="1" dirty="0" err="1" smtClean="0"/>
              <a:t>Universitas</a:t>
            </a:r>
            <a:r>
              <a:rPr lang="en-US" b="1" i="1" dirty="0" smtClean="0"/>
              <a:t> Indonesia.</a:t>
            </a:r>
          </a:p>
          <a:p>
            <a:pPr marL="0" indent="0" algn="just">
              <a:buNone/>
            </a:pP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ditinjau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mengkualifikasi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penunjang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proses </a:t>
            </a:r>
            <a:r>
              <a:rPr lang="en-US" dirty="0" err="1" smtClean="0"/>
              <a:t>binis</a:t>
            </a:r>
            <a:r>
              <a:rPr lang="en-US" dirty="0" smtClean="0"/>
              <a:t> yang </a:t>
            </a:r>
            <a:r>
              <a:rPr lang="en-US" dirty="0" err="1" smtClean="0"/>
              <a:t>besifat</a:t>
            </a:r>
            <a:r>
              <a:rPr lang="en-US" dirty="0" smtClean="0"/>
              <a:t> </a:t>
            </a:r>
            <a:r>
              <a:rPr lang="en-US" i="1" dirty="0" smtClean="0"/>
              <a:t>tangible </a:t>
            </a:r>
            <a:r>
              <a:rPr lang="en-US" i="1" dirty="0" err="1" smtClean="0"/>
              <a:t>maupun</a:t>
            </a:r>
            <a:r>
              <a:rPr lang="en-US" i="1" dirty="0" smtClean="0"/>
              <a:t> intangible 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mengkualifikasi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BCP 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v-SE" dirty="0" smtClean="0"/>
              <a:t>Dapatkah kualifikasi tersebut dijadikan justifikasi kelayakan secara ekonomis bagi </a:t>
            </a:r>
            <a:r>
              <a:rPr lang="en-US" dirty="0" err="1" smtClean="0"/>
              <a:t>perancangan</a:t>
            </a:r>
            <a:r>
              <a:rPr lang="en-US" dirty="0" smtClean="0"/>
              <a:t> BCO yang optimum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r>
              <a:rPr lang="en-US" dirty="0" smtClean="0"/>
              <a:t> BCP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yang </a:t>
            </a:r>
            <a:r>
              <a:rPr lang="en-US" dirty="0" err="1" smtClean="0"/>
              <a:t>ditanggung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kegagalan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40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149" y="666206"/>
            <a:ext cx="9591569" cy="849085"/>
          </a:xfrm>
        </p:spPr>
        <p:txBody>
          <a:bodyPr>
            <a:normAutofit/>
          </a:bodyPr>
          <a:lstStyle/>
          <a:p>
            <a:r>
              <a:rPr lang="en-US" b="1" dirty="0" smtClean="0"/>
              <a:t>TIGA CIRI PERMASALAHAN YANG BAIK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2777" y="1515292"/>
            <a:ext cx="10920549" cy="3749039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i="1" dirty="0" err="1" smtClean="0"/>
              <a:t>Mempunyai</a:t>
            </a:r>
            <a:r>
              <a:rPr lang="en-US" i="1" dirty="0" smtClean="0"/>
              <a:t> </a:t>
            </a:r>
            <a:r>
              <a:rPr lang="en-US" i="1" dirty="0" err="1" smtClean="0"/>
              <a:t>nilai</a:t>
            </a:r>
            <a:r>
              <a:rPr lang="en-US" i="1" dirty="0" smtClean="0"/>
              <a:t> </a:t>
            </a:r>
            <a:r>
              <a:rPr lang="en-US" i="1" dirty="0" err="1" smtClean="0"/>
              <a:t>penelitian</a:t>
            </a:r>
            <a:r>
              <a:rPr lang="en-US" i="1" dirty="0" smtClean="0"/>
              <a:t>,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arti</a:t>
            </a:r>
            <a:r>
              <a:rPr lang="en-US" i="1" dirty="0" smtClean="0"/>
              <a:t> </a:t>
            </a:r>
            <a:r>
              <a:rPr lang="en-US" i="1" dirty="0" err="1" smtClean="0"/>
              <a:t>bahwa</a:t>
            </a:r>
            <a:r>
              <a:rPr lang="en-US" i="1" dirty="0" smtClean="0"/>
              <a:t> </a:t>
            </a:r>
            <a:r>
              <a:rPr lang="en-US" i="1" dirty="0" err="1" smtClean="0"/>
              <a:t>permasalahan</a:t>
            </a:r>
            <a:r>
              <a:rPr lang="en-US" i="1" dirty="0" smtClean="0"/>
              <a:t> </a:t>
            </a:r>
            <a:r>
              <a:rPr lang="en-US" i="1" dirty="0" err="1" smtClean="0"/>
              <a:t>tersebut</a:t>
            </a:r>
            <a:r>
              <a:rPr lang="en-US" i="1" dirty="0" smtClean="0"/>
              <a:t> </a:t>
            </a:r>
            <a:r>
              <a:rPr lang="en-US" i="1" dirty="0" err="1" smtClean="0"/>
              <a:t>masih</a:t>
            </a:r>
            <a:r>
              <a:rPr lang="en-US" i="1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asli</a:t>
            </a:r>
            <a:r>
              <a:rPr lang="en-US" dirty="0" smtClean="0"/>
              <a:t>/original,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lain,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diuji</a:t>
            </a:r>
            <a:r>
              <a:rPr lang="en-US" dirty="0" smtClean="0"/>
              <a:t> </a:t>
            </a:r>
            <a:r>
              <a:rPr lang="en-US" dirty="0" err="1" smtClean="0"/>
              <a:t>kebenarannya</a:t>
            </a:r>
            <a:r>
              <a:rPr lang="en-US" dirty="0" smtClean="0"/>
              <a:t>).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i="1" dirty="0" smtClean="0"/>
              <a:t>Visible, </a:t>
            </a:r>
            <a:r>
              <a:rPr lang="en-US" i="1" dirty="0" err="1" smtClean="0"/>
              <a:t>artinya</a:t>
            </a:r>
            <a:r>
              <a:rPr lang="en-US" i="1" dirty="0" smtClean="0"/>
              <a:t> </a:t>
            </a:r>
            <a:r>
              <a:rPr lang="en-US" i="1" dirty="0" err="1" smtClean="0"/>
              <a:t>permasalahan</a:t>
            </a:r>
            <a:r>
              <a:rPr lang="en-US" i="1" dirty="0" smtClean="0"/>
              <a:t> </a:t>
            </a:r>
            <a:r>
              <a:rPr lang="en-US" i="1" dirty="0" err="1" smtClean="0"/>
              <a:t>tersebut</a:t>
            </a:r>
            <a:r>
              <a:rPr lang="en-US" i="1" dirty="0" smtClean="0"/>
              <a:t> </a:t>
            </a:r>
            <a:r>
              <a:rPr lang="en-US" i="1" dirty="0" err="1" smtClean="0"/>
              <a:t>dapat</a:t>
            </a:r>
            <a:r>
              <a:rPr lang="en-US" i="1" dirty="0" smtClean="0"/>
              <a:t> </a:t>
            </a:r>
            <a:r>
              <a:rPr lang="en-US" i="1" dirty="0" err="1" smtClean="0"/>
              <a:t>dipecahkan</a:t>
            </a:r>
            <a:r>
              <a:rPr lang="en-US" i="1" dirty="0" smtClean="0"/>
              <a:t>, </a:t>
            </a:r>
            <a:r>
              <a:rPr lang="en-US" i="1" dirty="0" err="1" smtClean="0"/>
              <a:t>tersedianya</a:t>
            </a:r>
            <a:r>
              <a:rPr lang="en-US" i="1" dirty="0" smtClean="0"/>
              <a:t> data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sv-SE" dirty="0" smtClean="0"/>
              <a:t>metode untuk memecahkan masalah, tersedianya biaya, dan dapat diselesaikan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wajar</a:t>
            </a:r>
            <a:r>
              <a:rPr lang="en-US" dirty="0" smtClean="0"/>
              <a:t>).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i="1" dirty="0" err="1" smtClean="0"/>
              <a:t>Sesuai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</a:t>
            </a:r>
            <a:r>
              <a:rPr lang="en-US" i="1" dirty="0" err="1" smtClean="0"/>
              <a:t>kualifikasi</a:t>
            </a:r>
            <a:r>
              <a:rPr lang="en-US" i="1" dirty="0" smtClean="0"/>
              <a:t> </a:t>
            </a:r>
            <a:r>
              <a:rPr lang="en-US" i="1" dirty="0" err="1" smtClean="0"/>
              <a:t>peneliti</a:t>
            </a:r>
            <a:r>
              <a:rPr lang="en-US" i="1" dirty="0" smtClean="0"/>
              <a:t>, </a:t>
            </a:r>
            <a:r>
              <a:rPr lang="en-US" i="1" dirty="0" err="1" smtClean="0"/>
              <a:t>artinya</a:t>
            </a:r>
            <a:r>
              <a:rPr lang="en-US" i="1" dirty="0" smtClean="0"/>
              <a:t> </a:t>
            </a:r>
            <a:r>
              <a:rPr lang="en-US" i="1" dirty="0" err="1" smtClean="0"/>
              <a:t>bahwa</a:t>
            </a:r>
            <a:r>
              <a:rPr lang="en-US" i="1" dirty="0" smtClean="0"/>
              <a:t> </a:t>
            </a:r>
            <a:r>
              <a:rPr lang="en-US" i="1" dirty="0" err="1" smtClean="0"/>
              <a:t>permasalahan</a:t>
            </a:r>
            <a:r>
              <a:rPr lang="en-US" i="1" dirty="0" smtClean="0"/>
              <a:t> yang </a:t>
            </a:r>
            <a:r>
              <a:rPr lang="en-US" i="1" dirty="0" err="1" smtClean="0"/>
              <a:t>diangkat</a:t>
            </a:r>
            <a:r>
              <a:rPr lang="en-US" i="1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minat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kualifikasi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30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00446"/>
            <a:ext cx="8596668" cy="1299754"/>
          </a:xfrm>
        </p:spPr>
        <p:txBody>
          <a:bodyPr>
            <a:normAutofit/>
          </a:bodyPr>
          <a:lstStyle/>
          <a:p>
            <a:r>
              <a:rPr lang="en-US" b="1" dirty="0" smtClean="0"/>
              <a:t>SUMBER MASALAH YANG DAPAT DIJADIKAN SEBAGAI TOPIK </a:t>
            </a:r>
            <a:r>
              <a:rPr lang="en-US" b="1" i="1" dirty="0" smtClean="0"/>
              <a:t>RESEARCH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763486"/>
            <a:ext cx="11079237" cy="3461657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b="1" dirty="0" err="1" smtClean="0"/>
              <a:t>Penelitian</a:t>
            </a:r>
            <a:r>
              <a:rPr lang="en-US" b="1" dirty="0" smtClean="0"/>
              <a:t> </a:t>
            </a:r>
            <a:r>
              <a:rPr lang="en-US" b="1" dirty="0" err="1" smtClean="0"/>
              <a:t>Observasi</a:t>
            </a:r>
            <a:r>
              <a:rPr lang="en-US" dirty="0" smtClean="0"/>
              <a:t>. </a:t>
            </a:r>
            <a:r>
              <a:rPr lang="en-US" dirty="0" err="1" smtClean="0"/>
              <a:t>Dengarkan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keluhan-keluhan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di </a:t>
            </a:r>
            <a:r>
              <a:rPr lang="en-US" dirty="0" err="1" smtClean="0"/>
              <a:t>lapangan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adakan</a:t>
            </a:r>
            <a:r>
              <a:rPr lang="en-US" dirty="0" smtClean="0"/>
              <a:t> </a:t>
            </a:r>
            <a:r>
              <a:rPr lang="en-US" dirty="0" err="1" smtClean="0"/>
              <a:t>eksploratif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b="1" dirty="0" err="1" smtClean="0"/>
              <a:t>Diskusi-diskusi</a:t>
            </a:r>
            <a:r>
              <a:rPr lang="en-US" dirty="0" smtClean="0"/>
              <a:t>. </a:t>
            </a:r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di </a:t>
            </a:r>
            <a:r>
              <a:rPr lang="en-US" dirty="0" err="1" smtClean="0"/>
              <a:t>dalamnya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. </a:t>
            </a:r>
            <a:r>
              <a:rPr lang="en-US" dirty="0" err="1" smtClean="0"/>
              <a:t>Ikuti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seksama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kutip</a:t>
            </a:r>
            <a:r>
              <a:rPr lang="en-US" dirty="0" smtClean="0"/>
              <a:t> </a:t>
            </a:r>
            <a:r>
              <a:rPr lang="en-US" dirty="0" err="1" smtClean="0"/>
              <a:t>masalah-masalah</a:t>
            </a:r>
            <a:r>
              <a:rPr lang="en-US" dirty="0" smtClean="0"/>
              <a:t> yang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i-FI" b="1" dirty="0" smtClean="0"/>
              <a:t>Dosen-dosen atau ahli riset</a:t>
            </a:r>
            <a:r>
              <a:rPr lang="fi-FI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orang lain.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b="1" dirty="0" err="1" smtClean="0"/>
              <a:t>Bibliographi</a:t>
            </a:r>
            <a:r>
              <a:rPr lang="en-US" dirty="0" smtClean="0"/>
              <a:t>.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bibliografi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i="1" dirty="0" smtClean="0"/>
              <a:t>problem </a:t>
            </a:r>
            <a:r>
              <a:rPr lang="en-US" i="1" dirty="0" err="1" smtClean="0"/>
              <a:t>adalah</a:t>
            </a:r>
            <a:r>
              <a:rPr lang="en-US" i="1" dirty="0" smtClean="0"/>
              <a:t> journal, encyclopedia, review, </a:t>
            </a:r>
            <a:r>
              <a:rPr lang="en-US" i="1" dirty="0" err="1" smtClean="0"/>
              <a:t>skripsi</a:t>
            </a:r>
            <a:r>
              <a:rPr lang="en-US" i="1" dirty="0" smtClean="0"/>
              <a:t>/</a:t>
            </a:r>
            <a:r>
              <a:rPr lang="en-US" i="1" dirty="0" err="1" smtClean="0"/>
              <a:t>tesis</a:t>
            </a:r>
            <a:r>
              <a:rPr lang="en-US" i="1" dirty="0" smtClean="0"/>
              <a:t>, </a:t>
            </a:r>
            <a:r>
              <a:rPr lang="en-US" i="1" dirty="0" err="1" smtClean="0"/>
              <a:t>disertasi</a:t>
            </a:r>
            <a:r>
              <a:rPr lang="en-US" i="1" dirty="0" smtClean="0"/>
              <a:t>, </a:t>
            </a:r>
            <a:r>
              <a:rPr lang="en-US" i="1" dirty="0" err="1" smtClean="0"/>
              <a:t>buku-buku</a:t>
            </a:r>
            <a:r>
              <a:rPr lang="en-US" i="1" dirty="0" smtClean="0"/>
              <a:t> </a:t>
            </a:r>
            <a:r>
              <a:rPr lang="en-US" i="1" dirty="0" err="1" smtClean="0"/>
              <a:t>teks</a:t>
            </a:r>
            <a:r>
              <a:rPr lang="en-US" i="1" dirty="0" smtClean="0"/>
              <a:t>, </a:t>
            </a:r>
            <a:r>
              <a:rPr lang="en-US" i="1" dirty="0" err="1" smtClean="0"/>
              <a:t>majalah</a:t>
            </a:r>
            <a:r>
              <a:rPr lang="en-US" i="1" dirty="0" smtClean="0"/>
              <a:t>, </a:t>
            </a:r>
            <a:r>
              <a:rPr lang="en-US" i="1" dirty="0" err="1" smtClean="0"/>
              <a:t>buletin</a:t>
            </a:r>
            <a:r>
              <a:rPr lang="en-US" i="1" dirty="0" smtClean="0"/>
              <a:t>, research report </a:t>
            </a:r>
            <a:r>
              <a:rPr lang="en-US" i="1" dirty="0" err="1" smtClean="0"/>
              <a:t>dan</a:t>
            </a:r>
            <a:r>
              <a:rPr lang="en-US" i="1" dirty="0" smtClean="0"/>
              <a:t> lain </a:t>
            </a:r>
            <a:r>
              <a:rPr lang="en-US" i="1" dirty="0" err="1" smtClean="0"/>
              <a:t>sebagainya</a:t>
            </a:r>
            <a:r>
              <a:rPr lang="en-US" i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10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132</TotalTime>
  <Words>1906</Words>
  <Application>Microsoft Office PowerPoint</Application>
  <PresentationFormat>Widescreen</PresentationFormat>
  <Paragraphs>108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Trebuchet MS</vt:lpstr>
      <vt:lpstr>Wingdings 3</vt:lpstr>
      <vt:lpstr>Facet</vt:lpstr>
      <vt:lpstr>PERTEMUAN 4 IDENTIFIKASI MASALAH DAN HIPOTESIS</vt:lpstr>
      <vt:lpstr>4.1. IDENTIFIKASI DAN PERUMUSAN MASALAH</vt:lpstr>
      <vt:lpstr>PowerPoint Presentation</vt:lpstr>
      <vt:lpstr>PERUMUSAN MASALAH</vt:lpstr>
      <vt:lpstr>CARA UNTUK MERUMUSKAN MASALAH</vt:lpstr>
      <vt:lpstr>CONTOH PERUMUSAN MASALAH YANG DIBUAT DALAM BENTUK RESEARCH QUESTION</vt:lpstr>
      <vt:lpstr>CONTOH PERUMUSAN MASALAH YANG DIBUAT DALAM BENTUK RESEARCH QUESTION</vt:lpstr>
      <vt:lpstr>TIGA CIRI PERMASALAHAN YANG BAIK</vt:lpstr>
      <vt:lpstr>SUMBER MASALAH YANG DAPAT DIJADIKAN SEBAGAI TOPIK RESEARCH</vt:lpstr>
      <vt:lpstr>4.2 LANGKAH-LANGKAH PERUMUSAN MASALAH</vt:lpstr>
      <vt:lpstr>HUBUNGAN ANTARA TEORI, HIPOTESIS, ILMU PENGETAHUAN, VARIABLE, DEFENISI OPERASIONAL DAN LAIN SEBAGAINYA UNTUK MENGIDENTIFIKASI SUATU MASALAH.</vt:lpstr>
      <vt:lpstr>EMPAT LANGKAH PENTING YANG HARUS DILAKUKAN DALAM MEMBUAT SUATU PERUMUSAN MASALAH</vt:lpstr>
      <vt:lpstr>4.3 CONTOH PERUMUSAN MASALAH</vt:lpstr>
      <vt:lpstr>4.3 CONTOH PERUMUSAN MASALAH</vt:lpstr>
      <vt:lpstr>PowerPoint Presentation</vt:lpstr>
      <vt:lpstr>4.4 HIPOTESIS PENELITIAN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TUGAS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 Penelitian pada Bidang Ilmu Komputer dan Teknologi Informasi (2)</dc:title>
  <dc:creator>admin</dc:creator>
  <cp:lastModifiedBy>admin</cp:lastModifiedBy>
  <cp:revision>20</cp:revision>
  <dcterms:created xsi:type="dcterms:W3CDTF">2019-04-08T20:48:29Z</dcterms:created>
  <dcterms:modified xsi:type="dcterms:W3CDTF">2019-04-22T07:48:14Z</dcterms:modified>
</cp:coreProperties>
</file>