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036A4-8635-4E22-BA3F-CF6D53933BEB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BC0D7-EB3D-4672-A8D0-6681640BC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2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188448">
            <a:off x="3892407" y="1205802"/>
            <a:ext cx="4556968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1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BAB III</a:t>
            </a:r>
            <a:endParaRPr lang="en-US" sz="13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16631"/>
            <a:ext cx="11090366" cy="115046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PERTEMUAN 5</a:t>
            </a:r>
            <a:r>
              <a:rPr lang="en-US" b="1" dirty="0"/>
              <a:t/>
            </a:r>
            <a:br>
              <a:rPr lang="en-US" b="1" dirty="0"/>
            </a:br>
            <a:r>
              <a:rPr lang="id-ID" b="1" dirty="0" smtClean="0"/>
              <a:t>LITERATUR REVIEW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502228"/>
            <a:ext cx="10972800" cy="4772355"/>
          </a:xfrm>
        </p:spPr>
        <p:txBody>
          <a:bodyPr>
            <a:normAutofit/>
          </a:bodyPr>
          <a:lstStyle/>
          <a:p>
            <a:pPr algn="just"/>
            <a:r>
              <a:rPr lang="id-ID" dirty="0"/>
              <a:t>Literatur review berisi uraian tentang teori, temuan dan  bahan penelitian lain yang </a:t>
            </a:r>
            <a:r>
              <a:rPr lang="id-ID" dirty="0" smtClean="0"/>
              <a:t>diperoleh </a:t>
            </a:r>
            <a:r>
              <a:rPr lang="id-ID" dirty="0"/>
              <a:t>dari bahan acuan untuk dijadikan landasan kegiatan penelitian. Uraian dalam </a:t>
            </a:r>
            <a:r>
              <a:rPr lang="id-ID" dirty="0" smtClean="0"/>
              <a:t>literatur </a:t>
            </a:r>
            <a:r>
              <a:rPr lang="id-ID" dirty="0"/>
              <a:t>review ini diarahkan untuk menyusun kerangka pemikiran yang jelas tentang </a:t>
            </a:r>
            <a:r>
              <a:rPr lang="id-ID" dirty="0" smtClean="0"/>
              <a:t>pemecahan </a:t>
            </a:r>
            <a:r>
              <a:rPr lang="id-ID" dirty="0"/>
              <a:t>masalah yang sudah diuraikan dalam sebelumnya pada perumusan masalah. </a:t>
            </a:r>
          </a:p>
          <a:p>
            <a:pPr algn="just"/>
            <a:r>
              <a:rPr lang="id-ID" dirty="0" smtClean="0"/>
              <a:t>Penelitian </a:t>
            </a:r>
            <a:r>
              <a:rPr lang="id-ID" dirty="0"/>
              <a:t>dimulai dengan penelusuran pustaka yang berhubungan dengan subyek </a:t>
            </a:r>
            <a:r>
              <a:rPr lang="id-ID" dirty="0" smtClean="0"/>
              <a:t>penelitian</a:t>
            </a:r>
            <a:r>
              <a:rPr lang="id-ID" dirty="0"/>
              <a:t>. Penelusuran pustaka merupakan langkah pertama  untuk mengumpulkan </a:t>
            </a:r>
            <a:r>
              <a:rPr lang="id-ID" dirty="0" smtClean="0"/>
              <a:t>informasi </a:t>
            </a:r>
            <a:r>
              <a:rPr lang="id-ID" dirty="0"/>
              <a:t>yang relevan bagi penelitian. </a:t>
            </a:r>
            <a:r>
              <a:rPr lang="id-ID" b="1" dirty="0"/>
              <a:t>Penelusuran pustaka berguna untuk </a:t>
            </a:r>
            <a:r>
              <a:rPr lang="id-ID" b="1" dirty="0" smtClean="0"/>
              <a:t>menghindarkan </a:t>
            </a:r>
            <a:r>
              <a:rPr lang="id-ID" b="1" dirty="0"/>
              <a:t>duplikasi dari pelaksanaan  penelitian</a:t>
            </a:r>
            <a:r>
              <a:rPr lang="id-ID" dirty="0"/>
              <a:t>. Dengan penelusuran pustaka </a:t>
            </a:r>
            <a:r>
              <a:rPr lang="id-ID" dirty="0" smtClean="0"/>
              <a:t>maka </a:t>
            </a:r>
            <a:r>
              <a:rPr lang="id-ID" dirty="0"/>
              <a:t>akan dapat diketahui penelitian yang pernah dilakukan.  </a:t>
            </a:r>
          </a:p>
          <a:p>
            <a:pPr algn="just"/>
            <a:r>
              <a:rPr lang="id-ID" dirty="0" smtClean="0"/>
              <a:t>Dalam </a:t>
            </a:r>
            <a:r>
              <a:rPr lang="id-ID" dirty="0"/>
              <a:t>membuat sebuah tulisan ilmiah, diperlukan sejumlah literatur yang mendukung </a:t>
            </a:r>
            <a:r>
              <a:rPr lang="id-ID" dirty="0" smtClean="0"/>
              <a:t>tulisan </a:t>
            </a:r>
            <a:r>
              <a:rPr lang="id-ID" dirty="0"/>
              <a:t>ataupun penelitian yang kita lakukan. Untuk mendapatkan literatur tersebut, </a:t>
            </a:r>
            <a:r>
              <a:rPr lang="id-ID" dirty="0" smtClean="0"/>
              <a:t>maka </a:t>
            </a:r>
            <a:r>
              <a:rPr lang="id-ID" dirty="0"/>
              <a:t>kita bisa mendapatkannya dengan  cara </a:t>
            </a:r>
            <a:r>
              <a:rPr lang="id-ID" b="1" dirty="0"/>
              <a:t>membaca, memahami, mengkritik, dan </a:t>
            </a:r>
            <a:r>
              <a:rPr lang="id-ID" b="1" dirty="0" smtClean="0"/>
              <a:t>mereview </a:t>
            </a:r>
            <a:r>
              <a:rPr lang="id-ID" b="1" dirty="0"/>
              <a:t>literatur dari berbagai macam  sumber</a:t>
            </a:r>
            <a:r>
              <a:rPr lang="id-ID" dirty="0"/>
              <a:t>. Tinjauan literatur sangat penting </a:t>
            </a:r>
            <a:r>
              <a:rPr lang="id-ID" b="1" dirty="0" smtClean="0"/>
              <a:t>peranannya </a:t>
            </a:r>
            <a:r>
              <a:rPr lang="id-ID" b="1" dirty="0"/>
              <a:t>dalam membuat suatu tulisan  ataupun karangan ilmiah, dimana tinjauan </a:t>
            </a:r>
            <a:r>
              <a:rPr lang="id-ID" b="1" dirty="0" smtClean="0"/>
              <a:t>literatur </a:t>
            </a:r>
            <a:r>
              <a:rPr lang="id-ID" b="1" dirty="0"/>
              <a:t>memberikan ide dan tujuan tentang topik penelitian yang akan kita lakukan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52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31" y="913466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LANGKAH-LANGKAH LITERATUR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331" y="1920240"/>
            <a:ext cx="11011989" cy="2521131"/>
          </a:xfrm>
        </p:spPr>
        <p:txBody>
          <a:bodyPr>
            <a:normAutofit/>
          </a:bodyPr>
          <a:lstStyle/>
          <a:p>
            <a:pPr algn="just"/>
            <a:r>
              <a:rPr lang="id-ID" dirty="0"/>
              <a:t>Ada banyak cara yang bisa kita gunakan untuk mengkaji literatur. Bagi sebagian orang </a:t>
            </a:r>
            <a:r>
              <a:rPr lang="id-ID" dirty="0" smtClean="0"/>
              <a:t>bisa </a:t>
            </a:r>
            <a:r>
              <a:rPr lang="id-ID" dirty="0"/>
              <a:t>menggunakan sumber data primer (primary sources) yang berasal dari hasil-hasil </a:t>
            </a:r>
            <a:r>
              <a:rPr lang="id-ID" dirty="0" smtClean="0"/>
              <a:t>penelitian </a:t>
            </a:r>
            <a:r>
              <a:rPr lang="id-ID" dirty="0"/>
              <a:t>seperti </a:t>
            </a:r>
            <a:r>
              <a:rPr lang="id-ID" b="1" dirty="0"/>
              <a:t>jurnal, thesis, disertasi dan lain sebagainya</a:t>
            </a:r>
            <a:r>
              <a:rPr lang="id-ID" dirty="0"/>
              <a:t> yang digunakan untuk </a:t>
            </a:r>
            <a:r>
              <a:rPr lang="id-ID" dirty="0" smtClean="0"/>
              <a:t>memantapkan </a:t>
            </a:r>
            <a:r>
              <a:rPr lang="id-ID" dirty="0"/>
              <a:t>ide yang telah kita temukan sebelumnya. Selain itu juga bisa didukung </a:t>
            </a:r>
            <a:r>
              <a:rPr lang="id-ID" dirty="0" smtClean="0"/>
              <a:t>dari </a:t>
            </a:r>
            <a:r>
              <a:rPr lang="id-ID" dirty="0"/>
              <a:t>sumber data sekunder (</a:t>
            </a:r>
            <a:r>
              <a:rPr lang="id-ID" b="1" i="1" dirty="0"/>
              <a:t>secondary sources</a:t>
            </a:r>
            <a:r>
              <a:rPr lang="id-ID" dirty="0"/>
              <a:t>) seperti buku, majalah, koran, </a:t>
            </a:r>
            <a:r>
              <a:rPr lang="id-ID" dirty="0" smtClean="0"/>
              <a:t>penelusuran </a:t>
            </a:r>
            <a:r>
              <a:rPr lang="id-ID" dirty="0"/>
              <a:t>dengan komputer (</a:t>
            </a:r>
            <a:r>
              <a:rPr lang="id-ID" b="1" i="1" dirty="0"/>
              <a:t>online database</a:t>
            </a:r>
            <a:r>
              <a:rPr lang="id-ID" dirty="0"/>
              <a:t>) dan lain sebagainya karena </a:t>
            </a:r>
            <a:r>
              <a:rPr lang="id-ID" dirty="0" smtClean="0"/>
              <a:t>sumber-sumber </a:t>
            </a:r>
            <a:r>
              <a:rPr lang="id-ID" dirty="0"/>
              <a:t>tersebut memberikan gambaran dan ide yang lebih luas tentang topik yang </a:t>
            </a:r>
            <a:r>
              <a:rPr lang="id-ID" dirty="0" smtClean="0"/>
              <a:t>ingin </a:t>
            </a:r>
            <a:r>
              <a:rPr lang="id-ID" dirty="0"/>
              <a:t>kita kaji.  </a:t>
            </a:r>
          </a:p>
          <a:p>
            <a:pPr marL="0" indent="0" algn="just">
              <a:buNone/>
            </a:pPr>
            <a:r>
              <a:rPr lang="id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86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3914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LANGKAH-LANGKAH LITERATUR REVIEW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750423"/>
            <a:ext cx="11247120" cy="428461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b="1" dirty="0" smtClean="0"/>
              <a:t>Formulasi permasalahan</a:t>
            </a:r>
            <a:r>
              <a:rPr lang="id-ID" dirty="0" smtClean="0"/>
              <a:t>. Pilihlah </a:t>
            </a:r>
            <a:r>
              <a:rPr lang="id-ID" dirty="0"/>
              <a:t>topik yang sesuai dengan isu dan  interest. Permasalahan harus ditulis </a:t>
            </a:r>
            <a:r>
              <a:rPr lang="id-ID" dirty="0" smtClean="0"/>
              <a:t>dengan </a:t>
            </a:r>
            <a:r>
              <a:rPr lang="id-ID" dirty="0"/>
              <a:t>lengkap (</a:t>
            </a:r>
            <a:r>
              <a:rPr lang="id-ID" i="1" dirty="0" smtClean="0"/>
              <a:t>complete</a:t>
            </a:r>
            <a:r>
              <a:rPr lang="id-ID" dirty="0"/>
              <a:t>) dan tepat.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b="1" dirty="0" smtClean="0"/>
              <a:t>Cari literatur</a:t>
            </a:r>
            <a:r>
              <a:rPr lang="id-ID" dirty="0" smtClean="0"/>
              <a:t>. Temukan </a:t>
            </a:r>
            <a:r>
              <a:rPr lang="id-ID" dirty="0"/>
              <a:t>literatur yang relevan dengan penelitian. Langkah ini membantu kita </a:t>
            </a:r>
            <a:r>
              <a:rPr lang="id-ID" dirty="0" smtClean="0"/>
              <a:t>untuk </a:t>
            </a:r>
            <a:r>
              <a:rPr lang="id-ID" dirty="0"/>
              <a:t>mendapatkan gambaran (</a:t>
            </a:r>
            <a:r>
              <a:rPr lang="id-ID" i="1" dirty="0"/>
              <a:t>overview</a:t>
            </a:r>
            <a:r>
              <a:rPr lang="id-ID" dirty="0"/>
              <a:t>) dari suatu topik penelitian. </a:t>
            </a:r>
            <a:r>
              <a:rPr lang="id-ID" dirty="0" smtClean="0"/>
              <a:t>Sumber-sumber </a:t>
            </a:r>
            <a:r>
              <a:rPr lang="id-ID" dirty="0"/>
              <a:t>penelitian tersebut akan sangat membantu bila didukung dengan </a:t>
            </a:r>
            <a:r>
              <a:rPr lang="id-ID" dirty="0" smtClean="0"/>
              <a:t>pengetahuan </a:t>
            </a:r>
            <a:r>
              <a:rPr lang="id-ID" dirty="0"/>
              <a:t>tentang topik yang akan dikaji. Karena sumber-sumber tersebut akan </a:t>
            </a:r>
            <a:r>
              <a:rPr lang="id-ID" dirty="0" smtClean="0"/>
              <a:t>memberikan </a:t>
            </a:r>
            <a:r>
              <a:rPr lang="id-ID" dirty="0"/>
              <a:t>berbagai macam gambaran tentang ringkasan dari beberapa penelitian </a:t>
            </a:r>
            <a:r>
              <a:rPr lang="id-ID" dirty="0" smtClean="0"/>
              <a:t>terdahulu.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b="1" dirty="0" smtClean="0"/>
              <a:t>Evaluasi data</a:t>
            </a:r>
            <a:r>
              <a:rPr lang="id-ID" dirty="0" smtClean="0"/>
              <a:t>. Lihat </a:t>
            </a:r>
            <a:r>
              <a:rPr lang="id-ID" dirty="0"/>
              <a:t>apa saja kontribusinya terhadap topik yang dibahas. Cari dan temukan sumber </a:t>
            </a:r>
            <a:r>
              <a:rPr lang="id-ID" dirty="0" smtClean="0"/>
              <a:t>data </a:t>
            </a:r>
            <a:r>
              <a:rPr lang="id-ID" dirty="0"/>
              <a:t>yang tepat sesuai dengan yang dibutuhkan untuk mendukung penelitian. Data </a:t>
            </a:r>
            <a:r>
              <a:rPr lang="id-ID" dirty="0" smtClean="0"/>
              <a:t>ini </a:t>
            </a:r>
            <a:r>
              <a:rPr lang="id-ID" dirty="0"/>
              <a:t>bisa berupa data kualitatif, data  kuantitatif maupun data yang berasal dari </a:t>
            </a:r>
            <a:r>
              <a:rPr lang="id-ID" dirty="0" smtClean="0"/>
              <a:t>kombinasi </a:t>
            </a:r>
            <a:r>
              <a:rPr lang="id-ID" dirty="0"/>
              <a:t>keduanya. 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b="1" dirty="0" smtClean="0"/>
              <a:t>Analisis </a:t>
            </a:r>
            <a:r>
              <a:rPr lang="id-ID" b="1" dirty="0"/>
              <a:t>dan </a:t>
            </a:r>
            <a:r>
              <a:rPr lang="id-ID" b="1" dirty="0" smtClean="0"/>
              <a:t>interpretasikan</a:t>
            </a:r>
            <a:r>
              <a:rPr lang="id-ID" dirty="0" smtClean="0"/>
              <a:t>. Diskusikan </a:t>
            </a:r>
            <a:r>
              <a:rPr lang="id-ID" dirty="0"/>
              <a:t>dan temukan serta ringkas literatur. </a:t>
            </a:r>
          </a:p>
        </p:txBody>
      </p:sp>
    </p:spTree>
    <p:extLst>
      <p:ext uri="{BB962C8B-B14F-4D97-AF65-F5344CB8AC3E}">
        <p14:creationId xmlns:p14="http://schemas.microsoft.com/office/powerpoint/2010/main" val="3967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26" y="770709"/>
            <a:ext cx="10005162" cy="888273"/>
          </a:xfrm>
        </p:spPr>
        <p:txBody>
          <a:bodyPr>
            <a:noAutofit/>
          </a:bodyPr>
          <a:lstStyle/>
          <a:p>
            <a:r>
              <a:rPr lang="id-ID" b="1" dirty="0"/>
              <a:t>CARA UNTUK MERIVEW SEBUAH LITERATUR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6" y="1802674"/>
            <a:ext cx="11469188" cy="403642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Mencari </a:t>
            </a:r>
            <a:r>
              <a:rPr lang="id-ID" dirty="0"/>
              <a:t>kesamaan (</a:t>
            </a:r>
            <a:r>
              <a:rPr lang="id-ID" i="1" dirty="0"/>
              <a:t>Compare</a:t>
            </a:r>
            <a:r>
              <a:rPr lang="id-ID" dirty="0"/>
              <a:t>)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Mencari </a:t>
            </a:r>
            <a:r>
              <a:rPr lang="id-ID" dirty="0"/>
              <a:t>ketidaksamaan (</a:t>
            </a:r>
            <a:r>
              <a:rPr lang="id-ID" i="1" dirty="0"/>
              <a:t>Contrast</a:t>
            </a:r>
            <a:r>
              <a:rPr lang="id-ID" dirty="0"/>
              <a:t>)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Memberikan </a:t>
            </a:r>
            <a:r>
              <a:rPr lang="id-ID" dirty="0"/>
              <a:t>pandangan (</a:t>
            </a:r>
            <a:r>
              <a:rPr lang="id-ID" i="1" dirty="0"/>
              <a:t>Criticize</a:t>
            </a:r>
            <a:r>
              <a:rPr lang="id-ID" dirty="0"/>
              <a:t>)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Membandingkan </a:t>
            </a:r>
            <a:r>
              <a:rPr lang="id-ID" dirty="0"/>
              <a:t>(</a:t>
            </a:r>
            <a:r>
              <a:rPr lang="id-ID" i="1" dirty="0"/>
              <a:t>Synthesize</a:t>
            </a:r>
            <a:r>
              <a:rPr lang="id-ID" dirty="0"/>
              <a:t>)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Meringkas </a:t>
            </a:r>
            <a:r>
              <a:rPr lang="id-ID" dirty="0"/>
              <a:t>(</a:t>
            </a:r>
            <a:r>
              <a:rPr lang="id-ID" i="1" dirty="0" smtClean="0"/>
              <a:t>Summarize</a:t>
            </a:r>
            <a:r>
              <a:rPr lang="id-ID" dirty="0"/>
              <a:t>) </a:t>
            </a:r>
            <a:endParaRPr lang="id-ID" dirty="0" smtClean="0"/>
          </a:p>
          <a:p>
            <a:pPr marL="0" indent="0" algn="just">
              <a:buNone/>
            </a:pPr>
            <a:r>
              <a:rPr lang="id-ID" dirty="0"/>
              <a:t>Hal terpenting dalam membuat literatur review adalah </a:t>
            </a:r>
            <a:r>
              <a:rPr lang="id-ID" b="1" dirty="0"/>
              <a:t>fitur yang utama dalam </a:t>
            </a:r>
            <a:r>
              <a:rPr lang="id-ID" b="1" dirty="0" smtClean="0"/>
              <a:t>membangun </a:t>
            </a:r>
            <a:r>
              <a:rPr lang="id-ID" b="1" dirty="0"/>
              <a:t>teori adalah membandingkan antara konsep, teori dan hipotesis dengan </a:t>
            </a:r>
            <a:r>
              <a:rPr lang="id-ID" b="1" dirty="0" smtClean="0"/>
              <a:t>literatur </a:t>
            </a:r>
            <a:r>
              <a:rPr lang="id-ID" b="1" dirty="0"/>
              <a:t>yang ada</a:t>
            </a:r>
            <a:r>
              <a:rPr lang="id-ID" dirty="0"/>
              <a:t>. Kunci utama dari proses ini adalah </a:t>
            </a:r>
            <a:r>
              <a:rPr lang="id-ID" b="1" dirty="0"/>
              <a:t>melihat sebanyak-banyaknya </a:t>
            </a:r>
            <a:r>
              <a:rPr lang="id-ID" b="1" dirty="0" smtClean="0"/>
              <a:t>literatur </a:t>
            </a:r>
            <a:r>
              <a:rPr lang="id-ID" b="1" dirty="0"/>
              <a:t>yang ada</a:t>
            </a:r>
            <a:r>
              <a:rPr lang="id-ID" dirty="0"/>
              <a:t>. Dalam proses ini dicari </a:t>
            </a:r>
            <a:r>
              <a:rPr lang="id-ID" b="1" dirty="0"/>
              <a:t>persamaan, perbedaan yang terjadi antara </a:t>
            </a:r>
            <a:r>
              <a:rPr lang="id-ID" b="1" dirty="0" smtClean="0"/>
              <a:t>literatur </a:t>
            </a:r>
            <a:r>
              <a:rPr lang="id-ID" b="1" dirty="0"/>
              <a:t>yang satu dengan literatur yang  lainnya, serta mencari alasan kenapa hal </a:t>
            </a:r>
            <a:r>
              <a:rPr lang="id-ID" b="1" dirty="0" smtClean="0"/>
              <a:t>tersebut </a:t>
            </a:r>
            <a:r>
              <a:rPr lang="id-ID" b="1" dirty="0"/>
              <a:t>bisa terjadi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438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1703"/>
            <a:ext cx="10031288" cy="15022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dirty="0"/>
              <a:t>Hal tersebut dimaksudkan untuk menginterpretasikan penelitian </a:t>
            </a:r>
            <a:r>
              <a:rPr lang="id-ID" dirty="0" smtClean="0"/>
              <a:t>yang </a:t>
            </a:r>
            <a:r>
              <a:rPr lang="id-ID" dirty="0"/>
              <a:t>akan kita </a:t>
            </a:r>
            <a:r>
              <a:rPr lang="id-ID" dirty="0" smtClean="0"/>
              <a:t>lakukan </a:t>
            </a:r>
            <a:r>
              <a:rPr lang="id-ID" dirty="0"/>
              <a:t>dibandingkan dengan penelitian terdahulu yang disajikan dalam konteks yang </a:t>
            </a:r>
            <a:r>
              <a:rPr lang="id-ID" dirty="0" smtClean="0"/>
              <a:t>berbeda</a:t>
            </a:r>
            <a:r>
              <a:rPr lang="id-ID" dirty="0"/>
              <a:t>. Yang terpenting adalah setiap bahan pustaka yang diambil sebagai literatur </a:t>
            </a:r>
            <a:r>
              <a:rPr lang="id-ID" dirty="0" smtClean="0"/>
              <a:t>harus </a:t>
            </a:r>
            <a:r>
              <a:rPr lang="id-ID" dirty="0"/>
              <a:t>dicantumkan sumbernya dalam daftar pustaka (bibliographi). Berikut ini </a:t>
            </a:r>
            <a:r>
              <a:rPr lang="id-ID" dirty="0" smtClean="0"/>
              <a:t>disajikan </a:t>
            </a:r>
            <a:r>
              <a:rPr lang="id-ID" dirty="0"/>
              <a:t>contoh rigkasan dari cara mereview literatur: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46704"/>
            <a:ext cx="10515600" cy="3919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57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53" y="84815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SUMBER-SUMBER LITERATUR REVIEW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953" y="1724296"/>
            <a:ext cx="11403875" cy="4945063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sz="3600" b="1" dirty="0"/>
              <a:t>Hampir seluruh penelitian dibangun berdasarkan penelitian yang sebelumnya</a:t>
            </a:r>
            <a:r>
              <a:rPr lang="id-ID" sz="3600" dirty="0"/>
              <a:t>. </a:t>
            </a:r>
            <a:endParaRPr lang="en-US" sz="3600" dirty="0" smtClean="0"/>
          </a:p>
          <a:p>
            <a:pPr algn="just"/>
            <a:r>
              <a:rPr lang="id-ID" sz="3600" dirty="0" smtClean="0"/>
              <a:t>Para </a:t>
            </a:r>
            <a:r>
              <a:rPr lang="id-ID" sz="3600" dirty="0"/>
              <a:t>peneliti biasanya mulai dengan membaca literatur yang berkaitan dan mendapatkan ide dari literatur-literatur tersebut.  </a:t>
            </a:r>
            <a:endParaRPr lang="en-US" sz="3600" dirty="0" smtClean="0"/>
          </a:p>
          <a:p>
            <a:pPr algn="just"/>
            <a:r>
              <a:rPr lang="id-ID" sz="3600" dirty="0" smtClean="0"/>
              <a:t>Dalam </a:t>
            </a:r>
            <a:r>
              <a:rPr lang="id-ID" sz="3600" dirty="0"/>
              <a:t>menyajikan hasil kerjanya, maka para peneliti tersebut memberikan </a:t>
            </a:r>
            <a:r>
              <a:rPr lang="id-ID" sz="3600" i="1" dirty="0"/>
              <a:t>acknowledge</a:t>
            </a:r>
            <a:r>
              <a:rPr lang="id-ID" sz="3600" dirty="0"/>
              <a:t> kepada para pendahulunya dengan menuliskan sumber dokumen tersebut pada bagian daftar bacaan. </a:t>
            </a:r>
          </a:p>
        </p:txBody>
      </p:sp>
    </p:spTree>
    <p:extLst>
      <p:ext uri="{BB962C8B-B14F-4D97-AF65-F5344CB8AC3E}">
        <p14:creationId xmlns:p14="http://schemas.microsoft.com/office/powerpoint/2010/main" val="108386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Cycle of Scientific Literature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6" y="692696"/>
            <a:ext cx="616635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596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" y="587828"/>
            <a:ext cx="10233925" cy="757645"/>
          </a:xfrm>
        </p:spPr>
        <p:txBody>
          <a:bodyPr>
            <a:noAutofit/>
          </a:bodyPr>
          <a:lstStyle/>
          <a:p>
            <a:r>
              <a:rPr lang="id-ID" sz="3200" b="1" dirty="0"/>
              <a:t>SUMBER YANG BISA DIJADIKAN LITERATUR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528354"/>
            <a:ext cx="11639006" cy="5141006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Paper </a:t>
            </a:r>
            <a:r>
              <a:rPr lang="id-ID" dirty="0"/>
              <a:t>yang dipublikasikan dalam jurnal  nasional dan internasional baik dari </a:t>
            </a:r>
            <a:r>
              <a:rPr lang="id-ID" dirty="0" smtClean="0"/>
              <a:t>pihak </a:t>
            </a:r>
            <a:r>
              <a:rPr lang="id-ID" dirty="0"/>
              <a:t>pemerintah, perguruan tinggi maupun swasta.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Tesis </a:t>
            </a:r>
            <a:r>
              <a:rPr lang="id-ID" dirty="0"/>
              <a:t>merupakan penulisan ilmiah yang sifatnya mendalam dan </a:t>
            </a:r>
            <a:r>
              <a:rPr lang="id-ID" dirty="0" smtClean="0"/>
              <a:t>mengungkapkan </a:t>
            </a:r>
            <a:r>
              <a:rPr lang="id-ID" dirty="0"/>
              <a:t>suatu pengetahuan baru yang diperoleh melalui penelitian. </a:t>
            </a:r>
            <a:r>
              <a:rPr lang="id-ID" dirty="0" smtClean="0"/>
              <a:t>Tesis </a:t>
            </a:r>
            <a:r>
              <a:rPr lang="id-ID" dirty="0"/>
              <a:t>biasanya ditulis oleh mahasiswa pasacasarjana (S2) yang ingin mengambil </a:t>
            </a:r>
            <a:r>
              <a:rPr lang="id-ID" dirty="0" smtClean="0"/>
              <a:t>gelar </a:t>
            </a:r>
            <a:r>
              <a:rPr lang="id-ID" dirty="0"/>
              <a:t>master.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Disertasi </a:t>
            </a:r>
            <a:r>
              <a:rPr lang="id-ID" dirty="0"/>
              <a:t>merupakan penulisan ilmiah tingkat tinggi yang biasanya ditulis untuk </a:t>
            </a:r>
            <a:r>
              <a:rPr lang="id-ID" dirty="0" smtClean="0"/>
              <a:t>mendapatkan </a:t>
            </a:r>
            <a:r>
              <a:rPr lang="id-ID" dirty="0"/>
              <a:t>gelar doktor falasafah (Ph.D). disertasi berisi fakta </a:t>
            </a:r>
            <a:r>
              <a:rPr lang="id-ID" dirty="0" smtClean="0"/>
              <a:t>berupa penemuan </a:t>
            </a:r>
            <a:r>
              <a:rPr lang="id-ID" dirty="0"/>
              <a:t>dari penulis itu sendiri berdasarkan metode dan analisis yang dapat </a:t>
            </a:r>
            <a:r>
              <a:rPr lang="id-ID" dirty="0" smtClean="0"/>
              <a:t>dipertahankan </a:t>
            </a:r>
            <a:r>
              <a:rPr lang="id-ID" dirty="0"/>
              <a:t>kebenerannya.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Jurnal </a:t>
            </a:r>
            <a:r>
              <a:rPr lang="id-ID" dirty="0"/>
              <a:t>maupun hasil-hasil konferensi. Jurnal biasanya digunakan sebagai bahan </a:t>
            </a:r>
            <a:r>
              <a:rPr lang="id-ID" dirty="0" smtClean="0"/>
              <a:t>sitiran </a:t>
            </a:r>
            <a:r>
              <a:rPr lang="id-ID" dirty="0"/>
              <a:t>utama dalam penelitian karena jurnal memuat suatu informasi baru yang </a:t>
            </a:r>
            <a:r>
              <a:rPr lang="id-ID" dirty="0" smtClean="0"/>
              <a:t>bersifat </a:t>
            </a:r>
            <a:r>
              <a:rPr lang="id-ID" dirty="0"/>
              <a:t>spesifik dan terfokus pada pemecahan masalah pada suatu topik </a:t>
            </a:r>
            <a:r>
              <a:rPr lang="id-ID" dirty="0" smtClean="0"/>
              <a:t>penelitian</a:t>
            </a:r>
            <a:r>
              <a:rPr lang="id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452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525" y="1632856"/>
            <a:ext cx="11025051" cy="4820479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id-ID" dirty="0" smtClean="0"/>
              <a:t>Majalah</a:t>
            </a:r>
            <a:r>
              <a:rPr lang="id-ID" dirty="0"/>
              <a:t>, famflet, kliping. Majalah ilmiah merupakan sumber publikasi </a:t>
            </a:r>
            <a:r>
              <a:rPr lang="id-ID" dirty="0" smtClean="0"/>
              <a:t>yang biasanya </a:t>
            </a:r>
            <a:r>
              <a:rPr lang="id-ID" dirty="0"/>
              <a:t>berupa teori, penemuan baru, maupun berupa materi-materi </a:t>
            </a:r>
            <a:r>
              <a:rPr lang="id-ID" dirty="0" smtClean="0"/>
              <a:t>yang sedang </a:t>
            </a:r>
            <a:r>
              <a:rPr lang="id-ID" dirty="0"/>
              <a:t>populer dibicarakan dan diteliti. Biasanya materi yang disajikan </a:t>
            </a:r>
            <a:r>
              <a:rPr lang="id-ID" dirty="0" smtClean="0"/>
              <a:t>dalam makalah </a:t>
            </a:r>
            <a:r>
              <a:rPr lang="id-ID" dirty="0"/>
              <a:t>tidak terdapat dalam buku. Contohnya majalah trubus, majalah  </a:t>
            </a:r>
            <a:r>
              <a:rPr lang="id-ID" dirty="0" smtClean="0"/>
              <a:t>e-commerce</a:t>
            </a:r>
            <a:r>
              <a:rPr lang="id-ID" dirty="0"/>
              <a:t>, dan lain sebagainya. Majalah merupakan literatur yang disenangi </a:t>
            </a:r>
            <a:r>
              <a:rPr lang="id-ID" dirty="0" smtClean="0"/>
              <a:t>para </a:t>
            </a:r>
            <a:r>
              <a:rPr lang="id-ID" dirty="0"/>
              <a:t>peneliti untuk dijadikan sitiran karena frekuensi terbitnya teratur dan cepat </a:t>
            </a:r>
            <a:r>
              <a:rPr lang="id-ID" dirty="0" smtClean="0"/>
              <a:t>sehingga </a:t>
            </a:r>
            <a:r>
              <a:rPr lang="id-ID" dirty="0"/>
              <a:t>artikel yang dimuatnya cukup mutakhir. 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id-ID" dirty="0" smtClean="0"/>
              <a:t>Abstrak </a:t>
            </a:r>
            <a:r>
              <a:rPr lang="id-ID" dirty="0"/>
              <a:t>hasil penelitian 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id-ID" dirty="0" smtClean="0"/>
              <a:t>Prosiding </a:t>
            </a:r>
            <a:r>
              <a:rPr lang="id-ID" dirty="0"/>
              <a:t>bisa dijadikan sebagai bahan literatur karena  prosiding ditulis oleh </a:t>
            </a:r>
            <a:r>
              <a:rPr lang="id-ID" dirty="0" smtClean="0"/>
              <a:t>seorang </a:t>
            </a:r>
            <a:r>
              <a:rPr lang="id-ID" dirty="0"/>
              <a:t>profesor dan telah dipublikasikan. Pengambilan  prosiding sebagai </a:t>
            </a:r>
            <a:r>
              <a:rPr lang="id-ID" dirty="0" smtClean="0"/>
              <a:t>bahan </a:t>
            </a:r>
            <a:r>
              <a:rPr lang="id-ID" dirty="0"/>
              <a:t>literatur bisa memudahkan peneliti karena adanya kolaborasi antara </a:t>
            </a:r>
            <a:r>
              <a:rPr lang="id-ID" dirty="0" smtClean="0"/>
              <a:t>peneliti </a:t>
            </a:r>
            <a:r>
              <a:rPr lang="id-ID" dirty="0"/>
              <a:t>dengan penulis prosiding yang mungkin berada pada satu institusi yang </a:t>
            </a:r>
            <a:r>
              <a:rPr lang="id-ID" dirty="0" smtClean="0"/>
              <a:t>sama</a:t>
            </a:r>
            <a:r>
              <a:rPr lang="id-ID" dirty="0"/>
              <a:t>. 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id-ID" dirty="0" smtClean="0"/>
              <a:t>Web </a:t>
            </a:r>
            <a:r>
              <a:rPr lang="id-ID" dirty="0"/>
              <a:t>site yang memuat ilmu komputer, misalnya http://citeseer.nj.nec.com/cs </a:t>
            </a:r>
          </a:p>
        </p:txBody>
      </p:sp>
    </p:spTree>
    <p:extLst>
      <p:ext uri="{BB962C8B-B14F-4D97-AF65-F5344CB8AC3E}">
        <p14:creationId xmlns:p14="http://schemas.microsoft.com/office/powerpoint/2010/main" val="228772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125649" cy="762000"/>
          </a:xfrm>
        </p:spPr>
        <p:txBody>
          <a:bodyPr/>
          <a:lstStyle/>
          <a:p>
            <a:pPr algn="ctr"/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344" y="1371601"/>
            <a:ext cx="10399969" cy="1045028"/>
          </a:xfrm>
        </p:spPr>
        <p:txBody>
          <a:bodyPr/>
          <a:lstStyle/>
          <a:p>
            <a:r>
              <a:rPr lang="en-US" dirty="0" err="1"/>
              <a:t>Buatlah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literature </a:t>
            </a:r>
            <a:r>
              <a:rPr lang="en-US" dirty="0" err="1" smtClean="0"/>
              <a:t>riview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37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406"/>
            <a:ext cx="11612880" cy="3762103"/>
          </a:xfrm>
        </p:spPr>
        <p:txBody>
          <a:bodyPr>
            <a:normAutofit/>
          </a:bodyPr>
          <a:lstStyle/>
          <a:p>
            <a:pPr algn="just"/>
            <a:r>
              <a:rPr lang="id-ID" b="1" dirty="0"/>
              <a:t>Literatur review berisi ulasan, rangkuman, dan pemikiran  penulis tentang  </a:t>
            </a:r>
            <a:r>
              <a:rPr lang="id-ID" b="1" dirty="0" smtClean="0"/>
              <a:t>beberapa sumber </a:t>
            </a:r>
            <a:r>
              <a:rPr lang="id-ID" b="1" dirty="0"/>
              <a:t>pustaka (dapat berupa artikel, buku, slide, informasi dari internet, dan </a:t>
            </a:r>
            <a:r>
              <a:rPr lang="id-ID" b="1" dirty="0" smtClean="0"/>
              <a:t>lain-lain) tentang  </a:t>
            </a:r>
            <a:r>
              <a:rPr lang="id-ID" b="1" dirty="0"/>
              <a:t>topik yang dibahas, dan biasanya ditempatkan pada bab awal</a:t>
            </a:r>
            <a:r>
              <a:rPr lang="id-ID" dirty="0"/>
              <a:t>. </a:t>
            </a:r>
            <a:r>
              <a:rPr lang="id-ID" dirty="0" smtClean="0"/>
              <a:t>Hasil-hasil penelitian </a:t>
            </a:r>
            <a:r>
              <a:rPr lang="id-ID" dirty="0"/>
              <a:t>yang dilakukan oleh peneliti lain dapat juga dimasukkan sebagai pembanding </a:t>
            </a:r>
            <a:r>
              <a:rPr lang="id-ID" dirty="0" smtClean="0"/>
              <a:t>dari </a:t>
            </a:r>
            <a:r>
              <a:rPr lang="id-ID" dirty="0"/>
              <a:t>hasil penelitian yang akan dicobakan  disini. </a:t>
            </a:r>
            <a:r>
              <a:rPr lang="id-ID" b="1" dirty="0"/>
              <a:t>Semua pernyataan dan/atau hasil </a:t>
            </a:r>
            <a:r>
              <a:rPr lang="id-ID" b="1" dirty="0" smtClean="0"/>
              <a:t>penelitian </a:t>
            </a:r>
            <a:r>
              <a:rPr lang="id-ID" b="1" dirty="0"/>
              <a:t>yang bukan berasal dari penulis harus disebutkan sumbernya, dan tatacara </a:t>
            </a:r>
            <a:r>
              <a:rPr lang="id-ID" b="1" dirty="0" smtClean="0"/>
              <a:t>mengacu </a:t>
            </a:r>
            <a:r>
              <a:rPr lang="id-ID" b="1" dirty="0"/>
              <a:t>sumber pustaka mengikuti kaidah  yang ditetapkan. Suatu literatur </a:t>
            </a:r>
            <a:r>
              <a:rPr lang="id-ID" b="1" dirty="0" smtClean="0"/>
              <a:t>review yang </a:t>
            </a:r>
            <a:r>
              <a:rPr lang="id-ID" b="1" dirty="0"/>
              <a:t>baik haruslah bersifat relevan, mutakhir (tiga tahun terakhir), dan memadai</a:t>
            </a:r>
            <a:r>
              <a:rPr lang="id-ID" dirty="0"/>
              <a:t>.     </a:t>
            </a:r>
          </a:p>
          <a:p>
            <a:pPr algn="just"/>
            <a:r>
              <a:rPr lang="id-ID" dirty="0" smtClean="0"/>
              <a:t>Landasan </a:t>
            </a:r>
            <a:r>
              <a:rPr lang="id-ID" dirty="0"/>
              <a:t>teori, tinjauan teori, tinjauan pustaka semuanya merupakan cara untuk </a:t>
            </a:r>
            <a:r>
              <a:rPr lang="id-ID" dirty="0" smtClean="0"/>
              <a:t>melakukan </a:t>
            </a:r>
            <a:r>
              <a:rPr lang="id-ID" dirty="0"/>
              <a:t>tinjauan literatur. </a:t>
            </a:r>
            <a:r>
              <a:rPr lang="id-ID" b="1" dirty="0"/>
              <a:t>Literatur review merupakan suatu cara untuk menemukan, </a:t>
            </a:r>
            <a:r>
              <a:rPr lang="id-ID" b="1" dirty="0" smtClean="0"/>
              <a:t>mencari </a:t>
            </a:r>
            <a:r>
              <a:rPr lang="id-ID" b="1" dirty="0"/>
              <a:t>artikel-artikel, buku-buku dan sumber-sumber lain seperti tesis, </a:t>
            </a:r>
            <a:r>
              <a:rPr lang="id-ID" b="1" dirty="0" smtClean="0"/>
              <a:t>disertasi, prosiding</a:t>
            </a:r>
            <a:r>
              <a:rPr lang="id-ID" b="1" dirty="0"/>
              <a:t>, yang relevan pada  suatu isu tertentu atau teori atau riset yang menjadi </a:t>
            </a:r>
            <a:r>
              <a:rPr lang="id-ID" b="1" dirty="0" smtClean="0"/>
              <a:t>interest </a:t>
            </a:r>
            <a:r>
              <a:rPr lang="id-ID" b="1" dirty="0"/>
              <a:t>kita. Literatur review yang kita dapatkan masih bersifat umum atau general </a:t>
            </a:r>
            <a:r>
              <a:rPr lang="id-ID" b="1" dirty="0" smtClean="0"/>
              <a:t>(</a:t>
            </a:r>
            <a:r>
              <a:rPr lang="id-ID" b="1" i="1" dirty="0"/>
              <a:t>general problem</a:t>
            </a:r>
            <a:r>
              <a:rPr lang="id-ID" b="1" dirty="0"/>
              <a:t>)</a:t>
            </a:r>
            <a:r>
              <a:rPr lang="id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51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149" y="1097280"/>
            <a:ext cx="11025051" cy="4480560"/>
          </a:xfrm>
        </p:spPr>
        <p:txBody>
          <a:bodyPr>
            <a:normAutofit/>
          </a:bodyPr>
          <a:lstStyle/>
          <a:p>
            <a:pPr algn="just"/>
            <a:r>
              <a:rPr lang="id-ID" dirty="0"/>
              <a:t>Misalnya bila kita tertarik dengan corporate information System, pengembangan IS/IT </a:t>
            </a:r>
            <a:r>
              <a:rPr lang="id-ID" dirty="0" smtClean="0"/>
              <a:t>investment </a:t>
            </a:r>
            <a:r>
              <a:rPr lang="id-ID" dirty="0"/>
              <a:t>maka kita harus mencari sumber ilmiah yang membahas atau terkait dengan </a:t>
            </a:r>
            <a:r>
              <a:rPr lang="id-ID" dirty="0" smtClean="0"/>
              <a:t>kajian </a:t>
            </a:r>
            <a:r>
              <a:rPr lang="id-ID" dirty="0"/>
              <a:t>ilmu tersebut. Dari berbagai literatur yang kita kumpulkan kita bisa melihat </a:t>
            </a:r>
            <a:r>
              <a:rPr lang="id-ID" dirty="0" smtClean="0"/>
              <a:t>bagaimana </a:t>
            </a:r>
            <a:r>
              <a:rPr lang="id-ID" b="1" dirty="0"/>
              <a:t>artikel ilmiah-ilmiah terutama pada ringkasan-ringkasannya tersebut </a:t>
            </a:r>
            <a:r>
              <a:rPr lang="id-ID" b="1" dirty="0" smtClean="0"/>
              <a:t>memberikan </a:t>
            </a:r>
            <a:r>
              <a:rPr lang="id-ID" b="1" dirty="0"/>
              <a:t>gambaran atau ringkasan-ringkasan dan mencoba meringkas dari </a:t>
            </a:r>
            <a:r>
              <a:rPr lang="id-ID" b="1" dirty="0" smtClean="0"/>
              <a:t>gambaran-gambaran </a:t>
            </a:r>
            <a:r>
              <a:rPr lang="id-ID" b="1" dirty="0"/>
              <a:t>itu. Kita anotytape bibliographi yang disebut cacatan-catatan kecil </a:t>
            </a:r>
            <a:r>
              <a:rPr lang="id-ID" b="1" dirty="0" smtClean="0"/>
              <a:t>dan </a:t>
            </a:r>
            <a:r>
              <a:rPr lang="id-ID" b="1" dirty="0"/>
              <a:t>berikan kritikan (critical evaluation) pada artikel tersebut</a:t>
            </a:r>
            <a:r>
              <a:rPr lang="id-ID" dirty="0"/>
              <a:t>. </a:t>
            </a:r>
          </a:p>
          <a:p>
            <a:pPr algn="just"/>
            <a:r>
              <a:rPr lang="id-ID" b="1" dirty="0" smtClean="0"/>
              <a:t>Literatur </a:t>
            </a:r>
            <a:r>
              <a:rPr lang="id-ID" b="1" dirty="0"/>
              <a:t>review merupakan suatu kerangka, konsep atau orientasi untuk melakukan </a:t>
            </a:r>
            <a:r>
              <a:rPr lang="id-ID" b="1" dirty="0" smtClean="0"/>
              <a:t>analisis </a:t>
            </a:r>
            <a:r>
              <a:rPr lang="id-ID" b="1" dirty="0"/>
              <a:t>dan klasifikasi fakta yang dikumpulkan dalam penelitian yang dilakukan</a:t>
            </a:r>
            <a:r>
              <a:rPr lang="id-ID" dirty="0"/>
              <a:t>. </a:t>
            </a:r>
            <a:r>
              <a:rPr lang="id-ID" b="1" dirty="0" smtClean="0"/>
              <a:t>Sumber-sumber </a:t>
            </a:r>
            <a:r>
              <a:rPr lang="id-ID" b="1" dirty="0"/>
              <a:t>rujukan (buku, jurnal, majalah) yang diacu hendaknya relevan dan </a:t>
            </a:r>
            <a:r>
              <a:rPr lang="id-ID" b="1" dirty="0" smtClean="0"/>
              <a:t>terbaru </a:t>
            </a:r>
            <a:r>
              <a:rPr lang="id-ID" b="1" dirty="0"/>
              <a:t>(state of art) serta sesuai dengan yang terdapat dalam pustaka acuan. Tujuan </a:t>
            </a:r>
            <a:r>
              <a:rPr lang="id-ID" b="1" dirty="0" smtClean="0"/>
              <a:t>melakukan </a:t>
            </a:r>
            <a:r>
              <a:rPr lang="id-ID" b="1" dirty="0"/>
              <a:t>literatur review adalah untuk  mendapatkan landasan teori yang bisa </a:t>
            </a:r>
            <a:r>
              <a:rPr lang="id-ID" b="1" dirty="0" smtClean="0"/>
              <a:t>mendukung </a:t>
            </a:r>
            <a:r>
              <a:rPr lang="id-ID" b="1" dirty="0"/>
              <a:t>pemecahan masalah yang sedang  diteliti</a:t>
            </a:r>
            <a:r>
              <a:rPr lang="id-ID" dirty="0"/>
              <a:t>. Teori yang didapatkan </a:t>
            </a:r>
            <a:r>
              <a:rPr lang="id-ID" dirty="0" smtClean="0"/>
              <a:t>merupakan </a:t>
            </a:r>
            <a:r>
              <a:rPr lang="id-ID" dirty="0"/>
              <a:t>langkah awal agar peneliti dapat lebih memahami permasalahan yang </a:t>
            </a:r>
            <a:r>
              <a:rPr lang="id-ID" dirty="0" smtClean="0"/>
              <a:t>sedang </a:t>
            </a:r>
            <a:r>
              <a:rPr lang="id-ID" dirty="0"/>
              <a:t>diteliti dengan benar sesuai dengan kerangka berpikir ilmiah. </a:t>
            </a:r>
          </a:p>
        </p:txBody>
      </p:sp>
    </p:spTree>
    <p:extLst>
      <p:ext uri="{BB962C8B-B14F-4D97-AF65-F5344CB8AC3E}">
        <p14:creationId xmlns:p14="http://schemas.microsoft.com/office/powerpoint/2010/main" val="158588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766" y="953589"/>
            <a:ext cx="11103428" cy="3892731"/>
          </a:xfrm>
        </p:spPr>
        <p:txBody>
          <a:bodyPr>
            <a:normAutofit/>
          </a:bodyPr>
          <a:lstStyle/>
          <a:p>
            <a:pPr algn="just"/>
            <a:r>
              <a:rPr lang="id-ID" dirty="0"/>
              <a:t>Dalam melakukan review terhadap literatur yang perlu diingat adalah </a:t>
            </a:r>
            <a:r>
              <a:rPr lang="id-ID" b="1" dirty="0"/>
              <a:t>hindari kutipan </a:t>
            </a:r>
            <a:r>
              <a:rPr lang="id-ID" b="1" dirty="0" smtClean="0"/>
              <a:t>pendapat </a:t>
            </a:r>
            <a:r>
              <a:rPr lang="id-ID" b="1" dirty="0"/>
              <a:t>pakar tanpa adanya pembahasan </a:t>
            </a:r>
            <a:r>
              <a:rPr lang="id-ID" b="1" dirty="0" smtClean="0"/>
              <a:t>dan </a:t>
            </a:r>
            <a:r>
              <a:rPr lang="id-ID" b="1" dirty="0"/>
              <a:t>sikap kritisnya mengenai suatu topik </a:t>
            </a:r>
            <a:r>
              <a:rPr lang="id-ID" b="1" dirty="0" smtClean="0"/>
              <a:t>bidang </a:t>
            </a:r>
            <a:r>
              <a:rPr lang="id-ID" b="1" dirty="0"/>
              <a:t>ilmu</a:t>
            </a:r>
            <a:r>
              <a:rPr lang="id-ID" dirty="0"/>
              <a:t>. Dari literatur review itu yang perlu dilihat adalah perlunya </a:t>
            </a:r>
            <a:r>
              <a:rPr lang="id-ID" b="1" dirty="0" smtClean="0"/>
              <a:t>menganalisis, mensintesis</a:t>
            </a:r>
            <a:r>
              <a:rPr lang="id-ID" b="1" dirty="0"/>
              <a:t>, meringkas, membandingkan hasil-hasil penelitian yang satu dengan yang </a:t>
            </a:r>
            <a:r>
              <a:rPr lang="id-ID" b="1" dirty="0" smtClean="0"/>
              <a:t>lainnya</a:t>
            </a:r>
            <a:r>
              <a:rPr lang="id-ID" dirty="0"/>
              <a:t>. </a:t>
            </a:r>
          </a:p>
          <a:p>
            <a:pPr algn="just"/>
            <a:r>
              <a:rPr lang="id-ID" dirty="0" smtClean="0"/>
              <a:t>Literatur </a:t>
            </a:r>
            <a:r>
              <a:rPr lang="id-ID" dirty="0"/>
              <a:t>review </a:t>
            </a:r>
            <a:r>
              <a:rPr lang="id-ID" b="1" dirty="0"/>
              <a:t>membantu peneliti dalam pencarian tujuan serta membantu dalam </a:t>
            </a:r>
            <a:r>
              <a:rPr lang="id-ID" b="1" dirty="0" smtClean="0"/>
              <a:t>menguraikan </a:t>
            </a:r>
            <a:r>
              <a:rPr lang="id-ID" b="1" dirty="0"/>
              <a:t>bagaimana penelitian tersebut dilaksanakan</a:t>
            </a:r>
            <a:r>
              <a:rPr lang="id-ID" dirty="0"/>
              <a:t>. Dalam menguraikan </a:t>
            </a:r>
            <a:r>
              <a:rPr lang="id-ID" dirty="0" smtClean="0"/>
              <a:t>penelitian </a:t>
            </a:r>
            <a:r>
              <a:rPr lang="id-ID" dirty="0"/>
              <a:t>perlu dijelaskan mengenai </a:t>
            </a:r>
            <a:r>
              <a:rPr lang="id-ID" b="1" dirty="0"/>
              <a:t>peubah atau variabel yang digunakan, model yang </a:t>
            </a:r>
            <a:r>
              <a:rPr lang="id-ID" b="1" dirty="0" smtClean="0"/>
              <a:t>digunakan</a:t>
            </a:r>
            <a:r>
              <a:rPr lang="id-ID" b="1" dirty="0"/>
              <a:t>, rancangan penelitian, sampling dan teknik pengumpulannya, analisis data, </a:t>
            </a:r>
            <a:r>
              <a:rPr lang="id-ID" b="1" dirty="0" smtClean="0"/>
              <a:t>dan </a:t>
            </a:r>
            <a:r>
              <a:rPr lang="id-ID" b="1" dirty="0"/>
              <a:t>cara penafsirannya</a:t>
            </a:r>
            <a:r>
              <a:rPr lang="id-ID" dirty="0"/>
              <a:t>. Tujuannya adalah </a:t>
            </a:r>
            <a:r>
              <a:rPr lang="id-ID" b="1" dirty="0"/>
              <a:t>agar orang lain bisa melakukan pengulangan </a:t>
            </a:r>
            <a:r>
              <a:rPr lang="id-ID" b="1" dirty="0" smtClean="0"/>
              <a:t>terhadap </a:t>
            </a:r>
            <a:r>
              <a:rPr lang="id-ID" b="1" dirty="0"/>
              <a:t>penelitian yang sama</a:t>
            </a:r>
            <a:r>
              <a:rPr lang="id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7246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03" y="1058090"/>
            <a:ext cx="10998926" cy="4206241"/>
          </a:xfrm>
        </p:spPr>
        <p:txBody>
          <a:bodyPr>
            <a:normAutofit/>
          </a:bodyPr>
          <a:lstStyle/>
          <a:p>
            <a:pPr algn="just"/>
            <a:r>
              <a:rPr lang="id-ID" dirty="0"/>
              <a:t>Dalam literatur review ada dua komponen  utama yang harus diperhatikan yaitu </a:t>
            </a:r>
            <a:r>
              <a:rPr lang="id-ID" b="1" dirty="0" smtClean="0"/>
              <a:t>kerangka </a:t>
            </a:r>
            <a:r>
              <a:rPr lang="id-ID" b="1" dirty="0"/>
              <a:t>teori (theorical framework) dan kajian yang terkait dengan topik maupun </a:t>
            </a:r>
            <a:r>
              <a:rPr lang="id-ID" b="1" dirty="0" smtClean="0"/>
              <a:t>tema </a:t>
            </a:r>
            <a:r>
              <a:rPr lang="id-ID" b="1" dirty="0"/>
              <a:t>penelitian</a:t>
            </a:r>
            <a:r>
              <a:rPr lang="id-ID" dirty="0"/>
              <a:t>. </a:t>
            </a:r>
            <a:r>
              <a:rPr lang="id-ID" b="1" dirty="0"/>
              <a:t>Literatur review merupakan diskusi dari pengetahuan tentang topik </a:t>
            </a:r>
            <a:r>
              <a:rPr lang="id-ID" b="1" dirty="0" smtClean="0"/>
              <a:t>yang </a:t>
            </a:r>
            <a:r>
              <a:rPr lang="id-ID" b="1" dirty="0"/>
              <a:t>sedang dipelajari atau bisa juga berupa hasil pengetahuan yang di dukung dengan </a:t>
            </a:r>
            <a:r>
              <a:rPr lang="id-ID" b="1" dirty="0" smtClean="0"/>
              <a:t>literatur </a:t>
            </a:r>
            <a:r>
              <a:rPr lang="id-ID" b="1" dirty="0"/>
              <a:t>riset, dan merupakan pondasi dari penelitian</a:t>
            </a:r>
            <a:r>
              <a:rPr lang="id-ID" dirty="0"/>
              <a:t>. Terdapat </a:t>
            </a:r>
            <a:r>
              <a:rPr lang="id-ID" b="1" dirty="0"/>
              <a:t>tiga macam tipe </a:t>
            </a:r>
            <a:r>
              <a:rPr lang="id-ID" b="1" dirty="0" smtClean="0"/>
              <a:t>literatur </a:t>
            </a:r>
            <a:r>
              <a:rPr lang="id-ID" b="1" dirty="0"/>
              <a:t>review yaitu literatur review naratif (narrative literature review), literatur </a:t>
            </a:r>
            <a:r>
              <a:rPr lang="id-ID" b="1" dirty="0" smtClean="0"/>
              <a:t>review </a:t>
            </a:r>
            <a:r>
              <a:rPr lang="id-ID" b="1" dirty="0"/>
              <a:t>kualititaf (qualitative systematic literature review), dan literatur review </a:t>
            </a:r>
            <a:r>
              <a:rPr lang="id-ID" b="1" dirty="0" smtClean="0"/>
              <a:t>kuantitatif </a:t>
            </a:r>
            <a:r>
              <a:rPr lang="id-ID" b="1" dirty="0"/>
              <a:t>(quantitative systematic literature review atau meta-analysis).</a:t>
            </a:r>
            <a:r>
              <a:rPr lang="id-ID" dirty="0"/>
              <a:t> </a:t>
            </a:r>
          </a:p>
          <a:p>
            <a:pPr algn="just"/>
            <a:r>
              <a:rPr lang="id-ID" dirty="0" smtClean="0"/>
              <a:t>Tujuan </a:t>
            </a:r>
            <a:r>
              <a:rPr lang="id-ID" dirty="0"/>
              <a:t>akhir dari literatur review ini  adalah </a:t>
            </a:r>
            <a:r>
              <a:rPr lang="id-ID" b="1" dirty="0"/>
              <a:t>untuk mendapatkan gambaran yang </a:t>
            </a:r>
            <a:r>
              <a:rPr lang="id-ID" b="1" dirty="0" smtClean="0"/>
              <a:t>berkenaan </a:t>
            </a:r>
            <a:r>
              <a:rPr lang="id-ID" b="1" dirty="0"/>
              <a:t>dengan apa yang sudah pernah dikerjakan orang lain sebelumnya</a:t>
            </a:r>
            <a:r>
              <a:rPr lang="id-ID" dirty="0"/>
              <a:t>. Gambaran </a:t>
            </a:r>
            <a:r>
              <a:rPr lang="id-ID" dirty="0" smtClean="0"/>
              <a:t>itu </a:t>
            </a:r>
            <a:r>
              <a:rPr lang="id-ID" dirty="0"/>
              <a:t>terkait dengan isu yang ingin diteliti, namun yang perlu diingat adalah, </a:t>
            </a:r>
            <a:r>
              <a:rPr lang="id-ID" b="1" dirty="0"/>
              <a:t>jangan </a:t>
            </a:r>
            <a:r>
              <a:rPr lang="id-ID" b="1" dirty="0" smtClean="0"/>
              <a:t>membahas </a:t>
            </a:r>
            <a:r>
              <a:rPr lang="id-ID" b="1" dirty="0"/>
              <a:t>isu yang sudah kadaluarsa</a:t>
            </a:r>
            <a:r>
              <a:rPr lang="id-ID" dirty="0"/>
              <a:t>. Ada beberapa isu yang teorinya muncul di tahun </a:t>
            </a:r>
            <a:r>
              <a:rPr lang="id-ID" dirty="0" smtClean="0"/>
              <a:t>yang </a:t>
            </a:r>
            <a:r>
              <a:rPr lang="id-ID" dirty="0"/>
              <a:t>lalu (lama). Artinya </a:t>
            </a:r>
            <a:r>
              <a:rPr lang="id-ID" b="1" dirty="0"/>
              <a:t>bila kita mereview literatur, mulailah mengacu pada teori atau </a:t>
            </a:r>
            <a:r>
              <a:rPr lang="id-ID" b="1" dirty="0" smtClean="0"/>
              <a:t>mereview </a:t>
            </a:r>
            <a:r>
              <a:rPr lang="id-ID" b="1" dirty="0"/>
              <a:t>dari tahun terbaru hingga tahun yang sebelumnya.</a:t>
            </a:r>
          </a:p>
        </p:txBody>
      </p:sp>
    </p:spTree>
    <p:extLst>
      <p:ext uri="{BB962C8B-B14F-4D97-AF65-F5344CB8AC3E}">
        <p14:creationId xmlns:p14="http://schemas.microsoft.com/office/powerpoint/2010/main" val="15081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023" y="391885"/>
            <a:ext cx="11181806" cy="1201783"/>
          </a:xfrm>
        </p:spPr>
        <p:txBody>
          <a:bodyPr>
            <a:normAutofit/>
          </a:bodyPr>
          <a:lstStyle/>
          <a:p>
            <a:r>
              <a:rPr lang="id-ID" b="1" dirty="0" smtClean="0"/>
              <a:t>TIGA ASPEK UTAMA DALAM MELAKUKAN LITERATUR REVIEW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714" y="1933302"/>
            <a:ext cx="9508774" cy="3943969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Survei </a:t>
            </a:r>
            <a:r>
              <a:rPr lang="id-ID" dirty="0"/>
              <a:t>artikel yang terkait dengan isu yang kita </a:t>
            </a:r>
            <a:r>
              <a:rPr lang="id-ID" dirty="0" smtClean="0"/>
              <a:t>minati; </a:t>
            </a:r>
            <a:endParaRPr lang="id-ID" dirty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Berikan </a:t>
            </a:r>
            <a:r>
              <a:rPr lang="id-ID" dirty="0"/>
              <a:t>evaluasi, ringkas gambaran-gambaran yang </a:t>
            </a:r>
            <a:r>
              <a:rPr lang="id-ID" dirty="0" smtClean="0"/>
              <a:t>ada; </a:t>
            </a:r>
            <a:endParaRPr lang="id-ID" dirty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Mendapatkan </a:t>
            </a:r>
            <a:r>
              <a:rPr lang="id-ID" dirty="0"/>
              <a:t>masukan yang terkait dengan isu dari publikasi yang terbaru </a:t>
            </a:r>
            <a:r>
              <a:rPr lang="id-ID" dirty="0" smtClean="0"/>
              <a:t>hingga </a:t>
            </a:r>
            <a:r>
              <a:rPr lang="id-ID" dirty="0"/>
              <a:t>publikasi terlama sehingga kita bisa mendapatkan gambarannya secara </a:t>
            </a:r>
            <a:r>
              <a:rPr lang="id-ID" dirty="0" smtClean="0"/>
              <a:t>jelas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2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89" y="431074"/>
            <a:ext cx="11116491" cy="83768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HAL-HAL YANG TERKAIT DENGAN LITERATUR REVIEW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1412776"/>
            <a:ext cx="11116491" cy="417812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Apa </a:t>
            </a:r>
            <a:r>
              <a:rPr lang="id-ID" dirty="0"/>
              <a:t>yang menjadi masalah dan kenapa masalah itu penting untuk dipecahkan?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Apakah </a:t>
            </a:r>
            <a:r>
              <a:rPr lang="id-ID" dirty="0"/>
              <a:t>masalah tersebut telah ditemukan?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Mulailah </a:t>
            </a:r>
            <a:r>
              <a:rPr lang="id-ID" dirty="0"/>
              <a:t>menetapkan </a:t>
            </a:r>
            <a:r>
              <a:rPr lang="id-ID" dirty="0" smtClean="0"/>
              <a:t>permasalahan </a:t>
            </a:r>
            <a:r>
              <a:rPr lang="id-ID" dirty="0"/>
              <a:t>sesimple/sesederhana yang kita bisa.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Apakah </a:t>
            </a:r>
            <a:r>
              <a:rPr lang="id-ID" dirty="0"/>
              <a:t>metodologi penelitian sudah dimulai?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Bagaimana </a:t>
            </a:r>
            <a:r>
              <a:rPr lang="id-ID" dirty="0"/>
              <a:t>mendapatkan dan manipulasi data?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Sudahkah </a:t>
            </a:r>
            <a:r>
              <a:rPr lang="id-ID" dirty="0"/>
              <a:t>data yang dimanipulasi tersebut diinterpretasikan?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Apa </a:t>
            </a:r>
            <a:r>
              <a:rPr lang="id-ID" dirty="0"/>
              <a:t>kontribusinya terhadap penelitian yang dilakukan ?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Apa </a:t>
            </a:r>
            <a:r>
              <a:rPr lang="id-ID" dirty="0"/>
              <a:t>kesimpulan yang bisa diambil terkait dengan permasalahan?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Apakah  </a:t>
            </a:r>
            <a:r>
              <a:rPr lang="id-ID" dirty="0"/>
              <a:t>kesimpulan yang dibuat sudah cukup menjawab dari problem yang </a:t>
            </a:r>
            <a:r>
              <a:rPr lang="id-ID" dirty="0" smtClean="0"/>
              <a:t>ada</a:t>
            </a:r>
            <a:r>
              <a:rPr lang="id-ID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331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23" y="431074"/>
            <a:ext cx="11482251" cy="828558"/>
          </a:xfrm>
        </p:spPr>
        <p:txBody>
          <a:bodyPr>
            <a:normAutofit fontScale="90000"/>
          </a:bodyPr>
          <a:lstStyle/>
          <a:p>
            <a:r>
              <a:rPr lang="sv-SE" b="1" dirty="0" smtClean="0"/>
              <a:t>MENGAPA KITA PERLU MELAKUKAN LITERATURE REVIEW</a:t>
            </a:r>
            <a:r>
              <a:rPr lang="id-ID" b="1" dirty="0" smtClean="0"/>
              <a:t>?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3" y="1484784"/>
            <a:ext cx="11704320" cy="432818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Menempatkan </a:t>
            </a:r>
            <a:r>
              <a:rPr lang="id-ID" dirty="0"/>
              <a:t>posisi pekerjaan kita pada posisi relatifnya.  </a:t>
            </a:r>
            <a:r>
              <a:rPr lang="id-ID" dirty="0" smtClean="0"/>
              <a:t>Misalnya </a:t>
            </a:r>
            <a:r>
              <a:rPr lang="id-ID" dirty="0"/>
              <a:t>IT Investment jadi isu, ada orang yang sudah menulis yang dikaitkan </a:t>
            </a:r>
            <a:r>
              <a:rPr lang="id-ID" dirty="0" smtClean="0"/>
              <a:t>dgn </a:t>
            </a:r>
            <a:r>
              <a:rPr lang="id-ID" dirty="0"/>
              <a:t>IT Investment dalam suatu organisasi, IT investment di berbagai sektor. </a:t>
            </a:r>
            <a:r>
              <a:rPr lang="id-ID" dirty="0" smtClean="0"/>
              <a:t>Ketiga </a:t>
            </a:r>
            <a:r>
              <a:rPr lang="id-ID" dirty="0"/>
              <a:t>bagian itu membicarakan hal  yang sama yaitu IT Investment. </a:t>
            </a:r>
            <a:r>
              <a:rPr lang="id-ID" dirty="0" smtClean="0"/>
              <a:t>Gabungkan </a:t>
            </a:r>
            <a:r>
              <a:rPr lang="id-ID" dirty="0"/>
              <a:t>ketiga bagian tersebut dikatakan sebagai posisi relatif pada apa yang </a:t>
            </a:r>
            <a:r>
              <a:rPr lang="id-ID" dirty="0" smtClean="0"/>
              <a:t>akan </a:t>
            </a:r>
            <a:r>
              <a:rPr lang="id-ID" dirty="0"/>
              <a:t>kita kerjakan. IT investment di berbagai sektor dan dampaknya pada suatu </a:t>
            </a:r>
            <a:r>
              <a:rPr lang="id-ID" dirty="0" smtClean="0"/>
              <a:t>organisasi</a:t>
            </a:r>
            <a:r>
              <a:rPr lang="id-ID" dirty="0"/>
              <a:t>.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Menggambarkan </a:t>
            </a:r>
            <a:r>
              <a:rPr lang="id-ID" dirty="0"/>
              <a:t>keterhubungan antara satu penelitian dengan penelitian </a:t>
            </a:r>
            <a:r>
              <a:rPr lang="id-ID" dirty="0" smtClean="0"/>
              <a:t>lainnya </a:t>
            </a:r>
            <a:r>
              <a:rPr lang="id-ID" dirty="0"/>
              <a:t>yang terkait dengan point of interest kita.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Identifikasikan </a:t>
            </a:r>
            <a:r>
              <a:rPr lang="id-ID" dirty="0"/>
              <a:t>cara lain untuk menginterpretasikan dan cari  </a:t>
            </a:r>
            <a:r>
              <a:rPr lang="id-ID" dirty="0" smtClean="0"/>
              <a:t>gap/kesenjangannya</a:t>
            </a:r>
            <a:r>
              <a:rPr lang="id-ID" dirty="0"/>
              <a:t>, itu yg akan dikumpulkan di peaces analysis.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Diantara </a:t>
            </a:r>
            <a:r>
              <a:rPr lang="id-ID" dirty="0"/>
              <a:t>penelitian-penelitian sebelumnya (kontrast) pertentangkan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Menjadi </a:t>
            </a:r>
            <a:r>
              <a:rPr lang="id-ID" dirty="0"/>
              <a:t>point untuk review  literatur ini menjadi dasar kita untuk </a:t>
            </a:r>
            <a:r>
              <a:rPr lang="id-ID" dirty="0" smtClean="0"/>
              <a:t>penelitian berikutnya </a:t>
            </a:r>
            <a:endParaRPr lang="id-ID" dirty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Dengan </a:t>
            </a:r>
            <a:r>
              <a:rPr lang="id-ID" dirty="0"/>
              <a:t>menggambarkan  </a:t>
            </a:r>
            <a:r>
              <a:rPr lang="id-ID" i="1" dirty="0"/>
              <a:t>fisic of puzzle</a:t>
            </a:r>
            <a:r>
              <a:rPr lang="id-ID" dirty="0"/>
              <a:t> orang akan menggambarkan significant </a:t>
            </a:r>
            <a:r>
              <a:rPr lang="id-ID" dirty="0" smtClean="0"/>
              <a:t>of </a:t>
            </a:r>
            <a:r>
              <a:rPr lang="id-ID" dirty="0"/>
              <a:t>the problem. Evaluasinya pada </a:t>
            </a:r>
            <a:r>
              <a:rPr lang="id-ID" i="1" dirty="0"/>
              <a:t>originality</a:t>
            </a:r>
            <a:r>
              <a:rPr lang="id-ID" dirty="0"/>
              <a:t> yang terlihat pada metodologi yang </a:t>
            </a:r>
            <a:r>
              <a:rPr lang="id-ID" dirty="0" smtClean="0"/>
              <a:t>sesuai </a:t>
            </a:r>
            <a:r>
              <a:rPr lang="id-ID" dirty="0"/>
              <a:t>dengan pemecahan masalah.</a:t>
            </a:r>
          </a:p>
        </p:txBody>
      </p:sp>
    </p:spTree>
    <p:extLst>
      <p:ext uri="{BB962C8B-B14F-4D97-AF65-F5344CB8AC3E}">
        <p14:creationId xmlns:p14="http://schemas.microsoft.com/office/powerpoint/2010/main" val="31022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9" y="574766"/>
            <a:ext cx="10411097" cy="684866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BEBERAPA ELELEMEN DALAM LITERATUR REVIEW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9" y="1600200"/>
            <a:ext cx="11469188" cy="3128554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Menggambarkan </a:t>
            </a:r>
            <a:r>
              <a:rPr lang="id-ID" dirty="0"/>
              <a:t>subjek penelitian, issu atau teori secara objektif dari literature </a:t>
            </a:r>
            <a:r>
              <a:rPr lang="id-ID" dirty="0" smtClean="0"/>
              <a:t>review</a:t>
            </a:r>
            <a:r>
              <a:rPr lang="id-ID" dirty="0"/>
              <a:t>. 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Divisi </a:t>
            </a:r>
            <a:r>
              <a:rPr lang="id-ID" dirty="0"/>
              <a:t>dari literature review dimasukkan dalam </a:t>
            </a:r>
            <a:r>
              <a:rPr lang="id-ID" dirty="0" smtClean="0"/>
              <a:t>kategoris </a:t>
            </a:r>
            <a:r>
              <a:rPr lang="id-ID" dirty="0"/>
              <a:t>(contoh untuk </a:t>
            </a:r>
            <a:r>
              <a:rPr lang="id-ID" dirty="0" smtClean="0"/>
              <a:t>mendukung </a:t>
            </a:r>
            <a:r>
              <a:rPr lang="id-ID" dirty="0"/>
              <a:t>posisi relative, dan </a:t>
            </a:r>
            <a:r>
              <a:rPr lang="id-ID" dirty="0" smtClean="0"/>
              <a:t>alternatif)  </a:t>
            </a:r>
            <a:endParaRPr lang="id-ID" dirty="0"/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Menjelaskan </a:t>
            </a:r>
            <a:r>
              <a:rPr lang="id-ID" dirty="0"/>
              <a:t>bagaimana dari setiap literatur review kesamaan dan bagaimana </a:t>
            </a:r>
            <a:r>
              <a:rPr lang="id-ID" dirty="0" smtClean="0"/>
              <a:t>variasinya </a:t>
            </a:r>
            <a:r>
              <a:rPr lang="id-ID" dirty="0"/>
              <a:t>dari yang lain.  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id-ID" dirty="0" smtClean="0"/>
              <a:t>Membuat </a:t>
            </a:r>
            <a:r>
              <a:rPr lang="id-ID" dirty="0"/>
              <a:t>kesimpulan dari setiap bagian memberikan masukan dari berbagai </a:t>
            </a:r>
            <a:r>
              <a:rPr lang="id-ID" dirty="0" smtClean="0"/>
              <a:t>argument</a:t>
            </a:r>
            <a:r>
              <a:rPr lang="id-ID" dirty="0"/>
              <a:t>, untuk memahami dan mengembangkan area penelitian. </a:t>
            </a:r>
          </a:p>
        </p:txBody>
      </p:sp>
    </p:spTree>
    <p:extLst>
      <p:ext uri="{BB962C8B-B14F-4D97-AF65-F5344CB8AC3E}">
        <p14:creationId xmlns:p14="http://schemas.microsoft.com/office/powerpoint/2010/main" val="409553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140</TotalTime>
  <Words>1833</Words>
  <Application>Microsoft Office PowerPoint</Application>
  <PresentationFormat>Widescreen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 3</vt:lpstr>
      <vt:lpstr>Facet</vt:lpstr>
      <vt:lpstr>PERTEMUAN 5 LITERATUR REVIEW</vt:lpstr>
      <vt:lpstr>PowerPoint Presentation</vt:lpstr>
      <vt:lpstr>PowerPoint Presentation</vt:lpstr>
      <vt:lpstr>PowerPoint Presentation</vt:lpstr>
      <vt:lpstr>PowerPoint Presentation</vt:lpstr>
      <vt:lpstr>TIGA ASPEK UTAMA DALAM MELAKUKAN LITERATUR REVIEW</vt:lpstr>
      <vt:lpstr>HAL-HAL YANG TERKAIT DENGAN LITERATUR REVIEW</vt:lpstr>
      <vt:lpstr>MENGAPA KITA PERLU MELAKUKAN LITERATURE REVIEW?</vt:lpstr>
      <vt:lpstr>BEBERAPA ELELEMEN DALAM LITERATUR REVIEW</vt:lpstr>
      <vt:lpstr>LANGKAH-LANGKAH LITERATUR REVIEW</vt:lpstr>
      <vt:lpstr>LANGKAH-LANGKAH LITERATUR REVIEW</vt:lpstr>
      <vt:lpstr>CARA UNTUK MERIVEW SEBUAH LITERATUR</vt:lpstr>
      <vt:lpstr>PowerPoint Presentation</vt:lpstr>
      <vt:lpstr>SUMBER-SUMBER LITERATUR REVIEW</vt:lpstr>
      <vt:lpstr>Cycle of Scientific Literature</vt:lpstr>
      <vt:lpstr>SUMBER YANG BISA DIJADIKAN LITERATUR REVIEW</vt:lpstr>
      <vt:lpstr>PowerPoint Presentation</vt:lpstr>
      <vt:lpstr>TUGAS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Penelitian pada Bidang Ilmu Komputer dan Teknologi Informasi (2)</dc:title>
  <dc:creator>admin</dc:creator>
  <cp:lastModifiedBy>admin</cp:lastModifiedBy>
  <cp:revision>23</cp:revision>
  <dcterms:created xsi:type="dcterms:W3CDTF">2019-04-08T20:48:29Z</dcterms:created>
  <dcterms:modified xsi:type="dcterms:W3CDTF">2019-04-22T07:59:03Z</dcterms:modified>
</cp:coreProperties>
</file>