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337" r:id="rId2"/>
    <p:sldId id="338"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1036A4-8635-4E22-BA3F-CF6D53933BEB}" type="datetimeFigureOut">
              <a:rPr lang="en-US" smtClean="0"/>
              <a:t>4/22/2019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DBC0D7-EB3D-4672-A8D0-6681640BC03B}" type="slidenum">
              <a:rPr lang="en-US" smtClean="0"/>
              <a:t>‹#›</a:t>
            </a:fld>
            <a:endParaRPr lang="en-US"/>
          </a:p>
        </p:txBody>
      </p:sp>
    </p:spTree>
    <p:extLst>
      <p:ext uri="{BB962C8B-B14F-4D97-AF65-F5344CB8AC3E}">
        <p14:creationId xmlns:p14="http://schemas.microsoft.com/office/powerpoint/2010/main" val="1456828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B7A658A-044E-41E6-B98A-A057E132A753}" type="slidenum">
              <a:rPr lang="en-US" smtClean="0"/>
              <a:pPr/>
              <a:t>13</a:t>
            </a:fld>
            <a:endParaRPr lang="en-US"/>
          </a:p>
        </p:txBody>
      </p:sp>
    </p:spTree>
    <p:extLst>
      <p:ext uri="{BB962C8B-B14F-4D97-AF65-F5344CB8AC3E}">
        <p14:creationId xmlns:p14="http://schemas.microsoft.com/office/powerpoint/2010/main" val="233989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7959" y="288351"/>
            <a:ext cx="7766936" cy="1646302"/>
          </a:xfrm>
        </p:spPr>
        <p:txBody>
          <a:bodyPr/>
          <a:lstStyle/>
          <a:p>
            <a:r>
              <a:rPr lang="en-US" dirty="0" smtClean="0"/>
              <a:t>PERTEMUAN  6</a:t>
            </a:r>
            <a:endParaRPr lang="en-US" dirty="0"/>
          </a:p>
        </p:txBody>
      </p:sp>
      <p:sp>
        <p:nvSpPr>
          <p:cNvPr id="3" name="Subtitle 2"/>
          <p:cNvSpPr>
            <a:spLocks noGrp="1"/>
          </p:cNvSpPr>
          <p:nvPr>
            <p:ph type="subTitle" idx="1"/>
          </p:nvPr>
        </p:nvSpPr>
        <p:spPr>
          <a:xfrm>
            <a:off x="2895600" y="1763486"/>
            <a:ext cx="7267304" cy="3189514"/>
          </a:xfrm>
        </p:spPr>
        <p:txBody>
          <a:bodyPr>
            <a:normAutofit/>
          </a:bodyPr>
          <a:lstStyle/>
          <a:p>
            <a:r>
              <a:rPr lang="id-ID" sz="4400" b="1" dirty="0" smtClean="0">
                <a:solidFill>
                  <a:schemeClr val="tx1"/>
                </a:solidFill>
              </a:rPr>
              <a:t>SITASI </a:t>
            </a:r>
            <a:r>
              <a:rPr lang="id-ID" sz="4400" b="1" dirty="0">
                <a:solidFill>
                  <a:schemeClr val="tx1"/>
                </a:solidFill>
              </a:rPr>
              <a:t>ATAU PENYITIRAN</a:t>
            </a:r>
            <a:endParaRPr lang="en-US" sz="4400" b="1" dirty="0">
              <a:solidFill>
                <a:schemeClr val="tx1"/>
              </a:solidFill>
            </a:endParaRPr>
          </a:p>
        </p:txBody>
      </p:sp>
    </p:spTree>
    <p:extLst>
      <p:ext uri="{BB962C8B-B14F-4D97-AF65-F5344CB8AC3E}">
        <p14:creationId xmlns:p14="http://schemas.microsoft.com/office/powerpoint/2010/main" val="2902281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944" y="65881"/>
            <a:ext cx="4925938" cy="6753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a:spLocks noGrp="1"/>
          </p:cNvSpPr>
          <p:nvPr>
            <p:ph idx="1"/>
          </p:nvPr>
        </p:nvSpPr>
        <p:spPr>
          <a:xfrm>
            <a:off x="1703512" y="620690"/>
            <a:ext cx="2952328" cy="5616623"/>
          </a:xfrm>
        </p:spPr>
        <p:txBody>
          <a:bodyPr>
            <a:normAutofit lnSpcReduction="10000"/>
          </a:bodyPr>
          <a:lstStyle/>
          <a:p>
            <a:r>
              <a:rPr lang="id-ID" dirty="0"/>
              <a:t>Urutan unsur-unsur yang ditulis dalam bibliografi ialah: Nama penulis, </a:t>
            </a:r>
            <a:r>
              <a:rPr lang="id-ID" dirty="0" smtClean="0"/>
              <a:t>Tahun penerbitan</a:t>
            </a:r>
            <a:r>
              <a:rPr lang="id-ID" dirty="0"/>
              <a:t>, Judul – digaris atau </a:t>
            </a:r>
            <a:r>
              <a:rPr lang="id-ID" dirty="0" smtClean="0"/>
              <a:t>icetak </a:t>
            </a:r>
            <a:r>
              <a:rPr lang="id-ID" dirty="0"/>
              <a:t>miring, </a:t>
            </a:r>
            <a:r>
              <a:rPr lang="id-ID" dirty="0" smtClean="0"/>
              <a:t>Tempat </a:t>
            </a:r>
            <a:r>
              <a:rPr lang="id-ID" dirty="0"/>
              <a:t>penerbitan, dan Nama penerbit. </a:t>
            </a:r>
            <a:endParaRPr lang="id-ID" dirty="0" smtClean="0"/>
          </a:p>
          <a:p>
            <a:r>
              <a:rPr lang="id-ID" dirty="0" smtClean="0"/>
              <a:t>Berikut </a:t>
            </a:r>
            <a:r>
              <a:rPr lang="id-ID" dirty="0"/>
              <a:t>ini diberikan beberapa contoh penulisan daftar pustaka (bibliografi) </a:t>
            </a:r>
            <a:r>
              <a:rPr lang="id-ID" dirty="0" smtClean="0"/>
              <a:t>beradasarkan </a:t>
            </a:r>
            <a:r>
              <a:rPr lang="id-ID" dirty="0"/>
              <a:t>standar APA, MLA dan </a:t>
            </a:r>
            <a:r>
              <a:rPr lang="id-ID" dirty="0" smtClean="0"/>
              <a:t>AMA.</a:t>
            </a:r>
            <a:endParaRPr lang="id-ID" dirty="0"/>
          </a:p>
          <a:p>
            <a:r>
              <a:rPr lang="id-ID" dirty="0" smtClean="0"/>
              <a:t>Berikut </a:t>
            </a:r>
            <a:r>
              <a:rPr lang="id-ID" dirty="0"/>
              <a:t>ini contoh rumusan sitasi untuk APA Style (American Psychological </a:t>
            </a:r>
            <a:r>
              <a:rPr lang="id-ID" dirty="0" smtClean="0"/>
              <a:t>Association</a:t>
            </a:r>
            <a:r>
              <a:rPr lang="id-ID" dirty="0"/>
              <a:t>) :</a:t>
            </a:r>
          </a:p>
        </p:txBody>
      </p:sp>
      <p:sp>
        <p:nvSpPr>
          <p:cNvPr id="6" name="Right Arrow 5"/>
          <p:cNvSpPr/>
          <p:nvPr/>
        </p:nvSpPr>
        <p:spPr>
          <a:xfrm>
            <a:off x="4444241" y="476672"/>
            <a:ext cx="643554" cy="5832648"/>
          </a:xfrm>
          <a:prstGeom prst="rightArrow">
            <a:avLst>
              <a:gd name="adj1" fmla="val 39967"/>
              <a:gd name="adj2" fmla="val 50000"/>
            </a:avLst>
          </a:prstGeom>
          <a:effectLst>
            <a:outerShdw blurRad="50800" dist="38100" dir="10800000" algn="r"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273096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17" y="613021"/>
            <a:ext cx="8229600" cy="720080"/>
          </a:xfrm>
        </p:spPr>
        <p:txBody>
          <a:bodyPr>
            <a:normAutofit/>
          </a:bodyPr>
          <a:lstStyle/>
          <a:p>
            <a:r>
              <a:rPr lang="id-ID" b="1" dirty="0" smtClean="0"/>
              <a:t>SITIRAN BUKU</a:t>
            </a:r>
            <a:endParaRPr lang="id-ID" b="1" dirty="0"/>
          </a:p>
        </p:txBody>
      </p:sp>
      <p:sp>
        <p:nvSpPr>
          <p:cNvPr id="3" name="Content Placeholder 2"/>
          <p:cNvSpPr>
            <a:spLocks noGrp="1"/>
          </p:cNvSpPr>
          <p:nvPr>
            <p:ph idx="1"/>
          </p:nvPr>
        </p:nvSpPr>
        <p:spPr>
          <a:xfrm>
            <a:off x="679268" y="1515290"/>
            <a:ext cx="9737211" cy="5154069"/>
          </a:xfrm>
        </p:spPr>
        <p:txBody>
          <a:bodyPr>
            <a:normAutofit/>
          </a:bodyPr>
          <a:lstStyle/>
          <a:p>
            <a:pPr marL="0" indent="0" algn="just">
              <a:buNone/>
            </a:pPr>
            <a:r>
              <a:rPr lang="id-ID" dirty="0" smtClean="0"/>
              <a:t>Nama </a:t>
            </a:r>
            <a:r>
              <a:rPr lang="id-ID" dirty="0"/>
              <a:t>pengarang. Judul buku. </a:t>
            </a:r>
            <a:r>
              <a:rPr lang="id-ID" dirty="0" smtClean="0"/>
              <a:t>2nd </a:t>
            </a:r>
            <a:r>
              <a:rPr lang="id-ID" dirty="0"/>
              <a:t>ed. 2 vols.  Informasi mengenai penerbitan. </a:t>
            </a:r>
          </a:p>
          <a:p>
            <a:pPr marL="0" indent="0" algn="just">
              <a:buNone/>
            </a:pPr>
            <a:r>
              <a:rPr lang="id-ID" dirty="0"/>
              <a:t>Marcuse, Sibyl. A Survey of Musical Instruments. New York: Harper, 1975. </a:t>
            </a:r>
          </a:p>
          <a:p>
            <a:pPr marL="719138" indent="0" algn="just">
              <a:buNone/>
            </a:pPr>
            <a:r>
              <a:rPr lang="id-ID" dirty="0"/>
              <a:t>- - -. Judul buku. Informasi mengenai penerbitan. </a:t>
            </a:r>
          </a:p>
          <a:p>
            <a:pPr marL="719138" indent="0" algn="just">
              <a:buNone/>
            </a:pPr>
            <a:r>
              <a:rPr lang="id-ID" dirty="0"/>
              <a:t>- - -, ed. Judul buku. Informasi mengenai penerbitan </a:t>
            </a:r>
          </a:p>
          <a:p>
            <a:pPr marL="719138" indent="0" algn="just">
              <a:buNone/>
            </a:pPr>
            <a:r>
              <a:rPr lang="id-ID" dirty="0"/>
              <a:t>- - -, trans. Judul buku. Informasi mengenai penerbitan. </a:t>
            </a:r>
          </a:p>
          <a:p>
            <a:pPr marL="0" indent="0" algn="just">
              <a:buNone/>
            </a:pPr>
            <a:r>
              <a:rPr lang="id-ID" dirty="0"/>
              <a:t> </a:t>
            </a:r>
          </a:p>
          <a:p>
            <a:pPr marL="0" indent="0" algn="just">
              <a:buNone/>
            </a:pPr>
            <a:r>
              <a:rPr lang="id-ID" dirty="0"/>
              <a:t>Jika </a:t>
            </a:r>
            <a:r>
              <a:rPr lang="id-ID" b="1" dirty="0"/>
              <a:t>nama pengarang lebih dari satu</a:t>
            </a:r>
            <a:r>
              <a:rPr lang="id-ID" dirty="0"/>
              <a:t>, maka dapat ditulis sesuai dengan format berikut </a:t>
            </a:r>
            <a:r>
              <a:rPr lang="id-ID" dirty="0" smtClean="0"/>
              <a:t>ini</a:t>
            </a:r>
            <a:r>
              <a:rPr lang="id-ID" dirty="0"/>
              <a:t>: </a:t>
            </a:r>
          </a:p>
          <a:p>
            <a:pPr marL="0" indent="0" algn="just">
              <a:buNone/>
            </a:pPr>
            <a:r>
              <a:rPr lang="id-ID" dirty="0" smtClean="0"/>
              <a:t>Jakobson</a:t>
            </a:r>
            <a:r>
              <a:rPr lang="id-ID" dirty="0"/>
              <a:t>, Roman, dan Linda R. Waugh. Judul buku. Informasi mengenai penerbitan. </a:t>
            </a:r>
            <a:endParaRPr lang="id-ID" dirty="0" smtClean="0"/>
          </a:p>
          <a:p>
            <a:pPr marL="0" indent="0" algn="just">
              <a:buNone/>
            </a:pPr>
            <a:r>
              <a:rPr lang="id-ID" dirty="0"/>
              <a:t>Namun jika </a:t>
            </a:r>
            <a:r>
              <a:rPr lang="id-ID" b="1" dirty="0"/>
              <a:t>pengarangnya lebih dari 3 orang</a:t>
            </a:r>
            <a:r>
              <a:rPr lang="id-ID" dirty="0"/>
              <a:t>, maka dalam daftar pustaka dapat ditulis </a:t>
            </a:r>
            <a:r>
              <a:rPr lang="id-ID" dirty="0" smtClean="0"/>
              <a:t>dengan </a:t>
            </a:r>
            <a:r>
              <a:rPr lang="id-ID" dirty="0"/>
              <a:t>format berikut ini. </a:t>
            </a:r>
          </a:p>
          <a:p>
            <a:pPr marL="0" indent="0" algn="just">
              <a:buNone/>
            </a:pPr>
            <a:r>
              <a:rPr lang="id-ID" dirty="0" smtClean="0"/>
              <a:t>Gilman</a:t>
            </a:r>
            <a:r>
              <a:rPr lang="id-ID" dirty="0"/>
              <a:t>, Sender, et al. Judul buku. Informasi mengenai </a:t>
            </a:r>
            <a:r>
              <a:rPr lang="id-ID" dirty="0" smtClean="0"/>
              <a:t>penerbitan. </a:t>
            </a:r>
            <a:endParaRPr lang="id-ID" dirty="0"/>
          </a:p>
        </p:txBody>
      </p:sp>
    </p:spTree>
    <p:extLst>
      <p:ext uri="{BB962C8B-B14F-4D97-AF65-F5344CB8AC3E}">
        <p14:creationId xmlns:p14="http://schemas.microsoft.com/office/powerpoint/2010/main" val="3037692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017" y="640739"/>
            <a:ext cx="8229600" cy="706090"/>
          </a:xfrm>
        </p:spPr>
        <p:txBody>
          <a:bodyPr>
            <a:normAutofit/>
          </a:bodyPr>
          <a:lstStyle/>
          <a:p>
            <a:r>
              <a:rPr lang="id-ID" b="1" dirty="0" smtClean="0"/>
              <a:t>PUBLIKASI PEMERINTAH</a:t>
            </a:r>
            <a:endParaRPr lang="id-ID" b="1" dirty="0"/>
          </a:p>
        </p:txBody>
      </p:sp>
      <p:sp>
        <p:nvSpPr>
          <p:cNvPr id="3" name="Content Placeholder 2"/>
          <p:cNvSpPr>
            <a:spLocks noGrp="1"/>
          </p:cNvSpPr>
          <p:nvPr>
            <p:ph idx="1"/>
          </p:nvPr>
        </p:nvSpPr>
        <p:spPr>
          <a:xfrm>
            <a:off x="627017" y="1463039"/>
            <a:ext cx="9861471" cy="1749937"/>
          </a:xfrm>
        </p:spPr>
        <p:txBody>
          <a:bodyPr/>
          <a:lstStyle/>
          <a:p>
            <a:pPr marL="0" indent="0" algn="just">
              <a:buNone/>
            </a:pPr>
            <a:r>
              <a:rPr lang="en-US" dirty="0" err="1"/>
              <a:t>Contoh</a:t>
            </a:r>
            <a:r>
              <a:rPr lang="en-US" dirty="0"/>
              <a:t>: </a:t>
            </a:r>
          </a:p>
          <a:p>
            <a:pPr marL="0" indent="0" algn="just">
              <a:buNone/>
            </a:pPr>
            <a:r>
              <a:rPr lang="en-US" dirty="0"/>
              <a:t>United Nations. Consequences of </a:t>
            </a:r>
            <a:r>
              <a:rPr lang="en-US" dirty="0" smtClean="0"/>
              <a:t>Rapid</a:t>
            </a:r>
            <a:r>
              <a:rPr lang="id-ID" dirty="0" smtClean="0"/>
              <a:t> </a:t>
            </a:r>
            <a:r>
              <a:rPr lang="en-US" dirty="0" smtClean="0"/>
              <a:t>Population </a:t>
            </a:r>
            <a:r>
              <a:rPr lang="en-US" dirty="0"/>
              <a:t>Growth in </a:t>
            </a:r>
            <a:r>
              <a:rPr lang="en-US" dirty="0" smtClean="0"/>
              <a:t>Developing</a:t>
            </a:r>
            <a:r>
              <a:rPr lang="id-ID" dirty="0" smtClean="0"/>
              <a:t> </a:t>
            </a:r>
            <a:r>
              <a:rPr lang="en-US" dirty="0" smtClean="0"/>
              <a:t>Countries</a:t>
            </a:r>
            <a:r>
              <a:rPr lang="en-US" dirty="0"/>
              <a:t>. New York: Taylor, 1991. </a:t>
            </a:r>
            <a:endParaRPr lang="id-ID" dirty="0"/>
          </a:p>
        </p:txBody>
      </p:sp>
      <p:sp>
        <p:nvSpPr>
          <p:cNvPr id="4" name="Title 1"/>
          <p:cNvSpPr txBox="1">
            <a:spLocks/>
          </p:cNvSpPr>
          <p:nvPr/>
        </p:nvSpPr>
        <p:spPr>
          <a:xfrm>
            <a:off x="352697" y="3212976"/>
            <a:ext cx="10010503" cy="8223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b="1" dirty="0"/>
              <a:t>PUBLIKASI PROSIDING ATAU KONFERENSI</a:t>
            </a:r>
          </a:p>
        </p:txBody>
      </p:sp>
      <p:sp>
        <p:nvSpPr>
          <p:cNvPr id="5" name="Content Placeholder 2"/>
          <p:cNvSpPr txBox="1">
            <a:spLocks/>
          </p:cNvSpPr>
          <p:nvPr/>
        </p:nvSpPr>
        <p:spPr>
          <a:xfrm>
            <a:off x="352697" y="4049267"/>
            <a:ext cx="11443063" cy="26921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dirty="0" err="1"/>
              <a:t>Contoh</a:t>
            </a:r>
            <a:r>
              <a:rPr lang="en-US" dirty="0"/>
              <a:t>: </a:t>
            </a:r>
          </a:p>
          <a:p>
            <a:pPr marL="0" indent="0" algn="just">
              <a:buNone/>
            </a:pPr>
            <a:r>
              <a:rPr lang="en-US" dirty="0"/>
              <a:t>Freed, Barbara F., ed.  Foreign Language Acquisition Research and the Classroom.  Proceeding of Consortium for  Language Teaching and Learning Conference, Oct. 1989, U of </a:t>
            </a:r>
            <a:r>
              <a:rPr lang="en-US" dirty="0" err="1"/>
              <a:t>Pensylvania</a:t>
            </a:r>
            <a:r>
              <a:rPr lang="en-US" dirty="0"/>
              <a:t>. Lexington: Heath, 1991. </a:t>
            </a:r>
            <a:endParaRPr lang="id-ID" dirty="0"/>
          </a:p>
        </p:txBody>
      </p:sp>
    </p:spTree>
    <p:extLst>
      <p:ext uri="{BB962C8B-B14F-4D97-AF65-F5344CB8AC3E}">
        <p14:creationId xmlns:p14="http://schemas.microsoft.com/office/powerpoint/2010/main" val="1727187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 y="44624"/>
            <a:ext cx="9675223" cy="418058"/>
          </a:xfrm>
        </p:spPr>
        <p:txBody>
          <a:bodyPr>
            <a:normAutofit fontScale="90000"/>
          </a:bodyPr>
          <a:lstStyle/>
          <a:p>
            <a:r>
              <a:rPr lang="id-ID" b="1" dirty="0" smtClean="0"/>
              <a:t>DISERTASI</a:t>
            </a:r>
            <a:endParaRPr lang="id-ID" b="1" dirty="0"/>
          </a:p>
        </p:txBody>
      </p:sp>
      <p:sp>
        <p:nvSpPr>
          <p:cNvPr id="3" name="Content Placeholder 2"/>
          <p:cNvSpPr>
            <a:spLocks noGrp="1"/>
          </p:cNvSpPr>
          <p:nvPr>
            <p:ph idx="1"/>
          </p:nvPr>
        </p:nvSpPr>
        <p:spPr>
          <a:xfrm>
            <a:off x="535577" y="606699"/>
            <a:ext cx="9952911" cy="518046"/>
          </a:xfrm>
        </p:spPr>
        <p:txBody>
          <a:bodyPr>
            <a:normAutofit/>
          </a:bodyPr>
          <a:lstStyle/>
          <a:p>
            <a:pPr marL="0" indent="0" algn="just">
              <a:buNone/>
            </a:pPr>
            <a:r>
              <a:rPr lang="id-ID" dirty="0" smtClean="0"/>
              <a:t>Nama </a:t>
            </a:r>
            <a:r>
              <a:rPr lang="id-ID" dirty="0"/>
              <a:t>pengarang. Judul buku. Disertasi. Informasi mengenai </a:t>
            </a:r>
            <a:r>
              <a:rPr lang="id-ID" dirty="0" smtClean="0"/>
              <a:t>universitas. </a:t>
            </a:r>
            <a:endParaRPr lang="id-ID" dirty="0"/>
          </a:p>
        </p:txBody>
      </p:sp>
      <p:sp>
        <p:nvSpPr>
          <p:cNvPr id="4" name="Title 1"/>
          <p:cNvSpPr txBox="1">
            <a:spLocks/>
          </p:cNvSpPr>
          <p:nvPr/>
        </p:nvSpPr>
        <p:spPr>
          <a:xfrm>
            <a:off x="535577" y="1256184"/>
            <a:ext cx="9687254" cy="490066"/>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b="1" dirty="0"/>
              <a:t>ARTIKEL DARI JURNAL, SURAT KABAR, MAJALAH</a:t>
            </a:r>
          </a:p>
        </p:txBody>
      </p:sp>
      <p:sp>
        <p:nvSpPr>
          <p:cNvPr id="5" name="Content Placeholder 2"/>
          <p:cNvSpPr txBox="1">
            <a:spLocks/>
          </p:cNvSpPr>
          <p:nvPr/>
        </p:nvSpPr>
        <p:spPr>
          <a:xfrm>
            <a:off x="535577" y="1772816"/>
            <a:ext cx="9952911" cy="312432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d-ID" sz="2400" dirty="0"/>
              <a:t>Nama pengarang. “Judul artikel”. Informasi penerbitan. </a:t>
            </a:r>
          </a:p>
          <a:p>
            <a:pPr marL="0" indent="0" algn="just">
              <a:buNone/>
            </a:pPr>
            <a:r>
              <a:rPr lang="id-ID" sz="2400" dirty="0"/>
              <a:t>Contoh : </a:t>
            </a:r>
          </a:p>
          <a:p>
            <a:pPr marL="722313" indent="0" algn="just">
              <a:buNone/>
            </a:pPr>
            <a:r>
              <a:rPr lang="id-ID" sz="2400" dirty="0"/>
              <a:t>Barthelme, Frederick. “Architecture.” Kansas Quarterly 13. 3-4 (1981): 77-80. Feder, Barnaby J. “For Job Seekers, a  Toll-Free Gift of Expert Advice.” New York Times 30 December 1993. </a:t>
            </a:r>
          </a:p>
          <a:p>
            <a:pPr marL="0" indent="0" algn="just">
              <a:buNone/>
            </a:pPr>
            <a:r>
              <a:rPr lang="id-ID" sz="2400" dirty="0"/>
              <a:t>Contoh: </a:t>
            </a:r>
          </a:p>
          <a:p>
            <a:pPr marL="722313" indent="0" algn="just">
              <a:buNone/>
            </a:pPr>
            <a:r>
              <a:rPr lang="id-ID" sz="2400" dirty="0"/>
              <a:t>Frank, Michael. “The Wild, Wild West.” Archetectural Digest June 1993: 180-190. </a:t>
            </a:r>
          </a:p>
        </p:txBody>
      </p:sp>
      <p:sp>
        <p:nvSpPr>
          <p:cNvPr id="6" name="Title 1"/>
          <p:cNvSpPr txBox="1">
            <a:spLocks/>
          </p:cNvSpPr>
          <p:nvPr/>
        </p:nvSpPr>
        <p:spPr>
          <a:xfrm>
            <a:off x="535577" y="5171182"/>
            <a:ext cx="9675223" cy="490066"/>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b="1" dirty="0"/>
              <a:t>SUMBER ONLINE </a:t>
            </a:r>
          </a:p>
        </p:txBody>
      </p:sp>
      <p:sp>
        <p:nvSpPr>
          <p:cNvPr id="7" name="Content Placeholder 2"/>
          <p:cNvSpPr txBox="1">
            <a:spLocks/>
          </p:cNvSpPr>
          <p:nvPr/>
        </p:nvSpPr>
        <p:spPr>
          <a:xfrm>
            <a:off x="535577" y="5661248"/>
            <a:ext cx="9952911" cy="115212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22313" indent="0" algn="just">
              <a:buNone/>
            </a:pPr>
            <a:r>
              <a:rPr lang="id-ID" dirty="0"/>
              <a:t>George D. Gopen dan Judith A. Swan. The Science of Scientic Writing". http://www.research.att.com/~ andreas/sci.html </a:t>
            </a:r>
          </a:p>
        </p:txBody>
      </p:sp>
    </p:spTree>
    <p:extLst>
      <p:ext uri="{BB962C8B-B14F-4D97-AF65-F5344CB8AC3E}">
        <p14:creationId xmlns:p14="http://schemas.microsoft.com/office/powerpoint/2010/main" val="3046391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75530"/>
            <a:ext cx="8229600" cy="634082"/>
          </a:xfrm>
        </p:spPr>
        <p:txBody>
          <a:bodyPr>
            <a:normAutofit fontScale="90000"/>
          </a:bodyPr>
          <a:lstStyle/>
          <a:p>
            <a:r>
              <a:rPr lang="id-ID" b="1" dirty="0" smtClean="0"/>
              <a:t>SITIRAN DARI CDROM</a:t>
            </a:r>
            <a:endParaRPr lang="id-ID" b="1" dirty="0"/>
          </a:p>
        </p:txBody>
      </p:sp>
      <p:sp>
        <p:nvSpPr>
          <p:cNvPr id="3" name="Content Placeholder 2"/>
          <p:cNvSpPr>
            <a:spLocks noGrp="1"/>
          </p:cNvSpPr>
          <p:nvPr>
            <p:ph idx="1"/>
          </p:nvPr>
        </p:nvSpPr>
        <p:spPr>
          <a:xfrm>
            <a:off x="692330" y="2160589"/>
            <a:ext cx="8581671" cy="3880773"/>
          </a:xfrm>
        </p:spPr>
        <p:txBody>
          <a:bodyPr>
            <a:normAutofit/>
          </a:bodyPr>
          <a:lstStyle/>
          <a:p>
            <a:pPr marL="0" indent="0" algn="just">
              <a:buNone/>
            </a:pPr>
            <a:r>
              <a:rPr lang="id-ID" dirty="0"/>
              <a:t>Materi dari jurnal yang diakses melalui </a:t>
            </a:r>
            <a:r>
              <a:rPr lang="id-ID" dirty="0" smtClean="0"/>
              <a:t>CD-ROM. Contoh </a:t>
            </a:r>
            <a:r>
              <a:rPr lang="id-ID" dirty="0"/>
              <a:t>: </a:t>
            </a:r>
          </a:p>
          <a:p>
            <a:pPr marL="722313" indent="0" algn="just">
              <a:buNone/>
            </a:pPr>
            <a:r>
              <a:rPr lang="id-ID" dirty="0"/>
              <a:t>Angier, Natalie. “Chemist Learn Why Vegetables Are Good for You.” New York </a:t>
            </a:r>
            <a:r>
              <a:rPr lang="id-ID" dirty="0" smtClean="0"/>
              <a:t>Times </a:t>
            </a:r>
            <a:r>
              <a:rPr lang="id-ID" dirty="0"/>
              <a:t>13 April1993.  New York Times Ondisc. CD-ROM. UMI-Proquest. October </a:t>
            </a:r>
            <a:r>
              <a:rPr lang="id-ID" dirty="0" smtClean="0"/>
              <a:t>1993</a:t>
            </a:r>
            <a:r>
              <a:rPr lang="id-ID" dirty="0"/>
              <a:t>. </a:t>
            </a:r>
          </a:p>
          <a:p>
            <a:pPr marL="722313" indent="0" algn="just">
              <a:buNone/>
            </a:pPr>
            <a:r>
              <a:rPr lang="id-ID" dirty="0"/>
              <a:t> </a:t>
            </a:r>
          </a:p>
          <a:p>
            <a:pPr marL="722313" indent="0" algn="just">
              <a:buNone/>
            </a:pPr>
            <a:r>
              <a:rPr lang="id-ID" dirty="0"/>
              <a:t>“Time Warner, Inc.: Sales Summary, 1988 – 1992.” Disclosure/Wordscope. </a:t>
            </a:r>
            <a:r>
              <a:rPr lang="id-ID" dirty="0" smtClean="0"/>
              <a:t>CD-ROM</a:t>
            </a:r>
            <a:r>
              <a:rPr lang="id-ID" dirty="0"/>
              <a:t>. October 1993.“ </a:t>
            </a:r>
          </a:p>
        </p:txBody>
      </p:sp>
    </p:spTree>
    <p:extLst>
      <p:ext uri="{BB962C8B-B14F-4D97-AF65-F5344CB8AC3E}">
        <p14:creationId xmlns:p14="http://schemas.microsoft.com/office/powerpoint/2010/main" val="185647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10922482" cy="917544"/>
          </a:xfrm>
        </p:spPr>
        <p:txBody>
          <a:bodyPr>
            <a:normAutofit/>
          </a:bodyPr>
          <a:lstStyle/>
          <a:p>
            <a:r>
              <a:rPr lang="en-US" dirty="0" smtClean="0"/>
              <a:t>Standard </a:t>
            </a:r>
            <a:r>
              <a:rPr lang="en-US" dirty="0" err="1"/>
              <a:t>Penulisan</a:t>
            </a:r>
            <a:r>
              <a:rPr lang="en-US" dirty="0"/>
              <a:t> </a:t>
            </a:r>
            <a:r>
              <a:rPr lang="en-US" dirty="0" err="1"/>
              <a:t>Referensi</a:t>
            </a:r>
            <a:r>
              <a:rPr lang="en-US" dirty="0"/>
              <a:t> </a:t>
            </a:r>
            <a:r>
              <a:rPr lang="en-US" dirty="0" err="1"/>
              <a:t>Penelitian</a:t>
            </a:r>
            <a:endParaRPr lang="en-US" dirty="0"/>
          </a:p>
        </p:txBody>
      </p:sp>
      <p:sp>
        <p:nvSpPr>
          <p:cNvPr id="5" name="Slide Number Placeholder 4"/>
          <p:cNvSpPr>
            <a:spLocks noGrp="1"/>
          </p:cNvSpPr>
          <p:nvPr>
            <p:ph type="sldNum" sz="quarter" idx="12"/>
          </p:nvPr>
        </p:nvSpPr>
        <p:spPr/>
        <p:txBody>
          <a:bodyPr/>
          <a:lstStyle/>
          <a:p>
            <a:fld id="{C546E0E4-908A-4724-B308-E4F6AE4FA0DD}"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408228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Standard </a:t>
            </a:r>
            <a:r>
              <a:rPr lang="en-US" err="1" smtClean="0"/>
              <a:t>Penulisan</a:t>
            </a:r>
            <a:r>
              <a:rPr lang="en-US" smtClean="0"/>
              <a:t> </a:t>
            </a:r>
            <a:r>
              <a:rPr lang="en-US" err="1" smtClean="0"/>
              <a:t>Referensi</a:t>
            </a:r>
            <a:endParaRPr lang="en-US"/>
          </a:p>
        </p:txBody>
      </p:sp>
      <p:sp>
        <p:nvSpPr>
          <p:cNvPr id="3" name="Content Placeholder 2"/>
          <p:cNvSpPr>
            <a:spLocks noGrp="1"/>
          </p:cNvSpPr>
          <p:nvPr>
            <p:ph idx="1"/>
          </p:nvPr>
        </p:nvSpPr>
        <p:spPr>
          <a:xfrm>
            <a:off x="809897" y="1352550"/>
            <a:ext cx="11116492" cy="5173663"/>
          </a:xfrm>
        </p:spPr>
        <p:txBody>
          <a:bodyPr>
            <a:normAutofit/>
          </a:bodyPr>
          <a:lstStyle/>
          <a:p>
            <a:pPr marL="742950" indent="-742950">
              <a:buFont typeface="+mj-lt"/>
              <a:buAutoNum type="arabicPeriod"/>
            </a:pPr>
            <a:r>
              <a:rPr lang="en-US" sz="3600" dirty="0">
                <a:solidFill>
                  <a:srgbClr val="C00000"/>
                </a:solidFill>
              </a:rPr>
              <a:t>APA</a:t>
            </a:r>
            <a:r>
              <a:rPr lang="en-US" sz="3600" dirty="0"/>
              <a:t> Style</a:t>
            </a:r>
          </a:p>
          <a:p>
            <a:pPr marL="742950" indent="-742950">
              <a:buFont typeface="+mj-lt"/>
              <a:buAutoNum type="arabicPeriod"/>
            </a:pPr>
            <a:r>
              <a:rPr lang="en-US" sz="3600" dirty="0">
                <a:solidFill>
                  <a:srgbClr val="C00000"/>
                </a:solidFill>
              </a:rPr>
              <a:t>Harvard</a:t>
            </a:r>
            <a:r>
              <a:rPr lang="en-US" sz="3600" dirty="0"/>
              <a:t> Style</a:t>
            </a:r>
          </a:p>
          <a:p>
            <a:pPr marL="742950" indent="-742950">
              <a:buFont typeface="+mj-lt"/>
              <a:buAutoNum type="arabicPeriod"/>
            </a:pPr>
            <a:r>
              <a:rPr lang="en-US" sz="3600" dirty="0">
                <a:solidFill>
                  <a:srgbClr val="C00000"/>
                </a:solidFill>
              </a:rPr>
              <a:t>Vancouver</a:t>
            </a:r>
            <a:r>
              <a:rPr lang="en-US" sz="3600" dirty="0"/>
              <a:t> Style</a:t>
            </a:r>
          </a:p>
          <a:p>
            <a:pPr marL="742950" indent="-742950">
              <a:buFont typeface="+mj-lt"/>
              <a:buAutoNum type="arabicPeriod"/>
            </a:pPr>
            <a:r>
              <a:rPr lang="en-US" sz="3600" dirty="0">
                <a:solidFill>
                  <a:srgbClr val="C00000"/>
                </a:solidFill>
              </a:rPr>
              <a:t>IEEE</a:t>
            </a:r>
            <a:r>
              <a:rPr lang="en-US" sz="3600" dirty="0"/>
              <a:t> Style</a:t>
            </a:r>
          </a:p>
          <a:p>
            <a:pPr marL="742950" indent="-742950">
              <a:buFont typeface="+mj-lt"/>
              <a:buAutoNum type="arabicPeriod"/>
            </a:pPr>
            <a:r>
              <a:rPr lang="en-US" sz="3600" dirty="0">
                <a:solidFill>
                  <a:srgbClr val="C00000"/>
                </a:solidFill>
              </a:rPr>
              <a:t>ISO</a:t>
            </a:r>
            <a:r>
              <a:rPr lang="en-US" sz="3600" dirty="0"/>
              <a:t> Style</a:t>
            </a:r>
          </a:p>
          <a:p>
            <a:pPr>
              <a:buNone/>
            </a:pPr>
            <a:endParaRPr lang="en-US" dirty="0" smtClean="0"/>
          </a:p>
          <a:p>
            <a:pPr>
              <a:buNone/>
            </a:pPr>
            <a:r>
              <a:rPr lang="en-US" dirty="0" smtClean="0"/>
              <a:t>	</a:t>
            </a:r>
            <a:r>
              <a:rPr lang="en-US" sz="2800" i="1" dirty="0" err="1"/>
              <a:t>Menggunakan</a:t>
            </a:r>
            <a:r>
              <a:rPr lang="en-US" sz="2800" i="1" dirty="0"/>
              <a:t> </a:t>
            </a:r>
            <a:r>
              <a:rPr lang="en-US" sz="2800" i="1" dirty="0" err="1"/>
              <a:t>fitur</a:t>
            </a:r>
            <a:r>
              <a:rPr lang="en-US" sz="2800" i="1" dirty="0"/>
              <a:t> </a:t>
            </a:r>
            <a:r>
              <a:rPr lang="en-US" sz="2800" i="1" dirty="0">
                <a:solidFill>
                  <a:srgbClr val="C00000"/>
                </a:solidFill>
              </a:rPr>
              <a:t>references</a:t>
            </a:r>
            <a:r>
              <a:rPr lang="en-US" sz="2800" i="1" dirty="0"/>
              <a:t> </a:t>
            </a:r>
            <a:r>
              <a:rPr lang="en-US" sz="2800" i="1" dirty="0" err="1"/>
              <a:t>pada</a:t>
            </a:r>
            <a:r>
              <a:rPr lang="en-US" sz="2800" i="1" dirty="0"/>
              <a:t> word processor </a:t>
            </a:r>
            <a:r>
              <a:rPr lang="en-US" sz="2800" i="1" dirty="0" err="1"/>
              <a:t>akan</a:t>
            </a:r>
            <a:r>
              <a:rPr lang="en-US" sz="2800" i="1" dirty="0"/>
              <a:t> </a:t>
            </a:r>
            <a:r>
              <a:rPr lang="en-US" sz="2800" i="1" dirty="0" err="1"/>
              <a:t>mempermudah</a:t>
            </a:r>
            <a:r>
              <a:rPr lang="en-US" sz="2800" i="1" dirty="0"/>
              <a:t> </a:t>
            </a:r>
            <a:r>
              <a:rPr lang="en-US" sz="2800" i="1" dirty="0" err="1"/>
              <a:t>pengaturan</a:t>
            </a:r>
            <a:r>
              <a:rPr lang="en-US" sz="2800" i="1" dirty="0"/>
              <a:t> </a:t>
            </a:r>
            <a:r>
              <a:rPr lang="en-US" sz="2800" i="1" dirty="0" err="1"/>
              <a:t>dan</a:t>
            </a:r>
            <a:r>
              <a:rPr lang="en-US" sz="2800" i="1" dirty="0"/>
              <a:t> </a:t>
            </a:r>
            <a:r>
              <a:rPr lang="en-US" sz="2800" i="1" dirty="0" err="1"/>
              <a:t>pengelolaan</a:t>
            </a:r>
            <a:r>
              <a:rPr lang="en-US" sz="2800" i="1" dirty="0"/>
              <a:t> </a:t>
            </a:r>
            <a:r>
              <a:rPr lang="en-US" sz="2800" i="1" dirty="0" err="1"/>
              <a:t>referensi</a:t>
            </a:r>
            <a:r>
              <a:rPr lang="en-US" sz="2800" i="1" dirty="0"/>
              <a:t> </a:t>
            </a:r>
            <a:r>
              <a:rPr lang="en-US" sz="2800" i="1" dirty="0" err="1"/>
              <a:t>pada</a:t>
            </a:r>
            <a:r>
              <a:rPr lang="en-US" sz="2800" i="1" dirty="0"/>
              <a:t> </a:t>
            </a:r>
            <a:r>
              <a:rPr lang="en-US" sz="2800" i="1" dirty="0" err="1"/>
              <a:t>dokumen</a:t>
            </a:r>
            <a:r>
              <a:rPr lang="en-US" sz="2800" i="1" dirty="0"/>
              <a:t> </a:t>
            </a:r>
          </a:p>
          <a:p>
            <a:endParaRPr lang="en-US" dirty="0"/>
          </a:p>
        </p:txBody>
      </p:sp>
      <p:sp>
        <p:nvSpPr>
          <p:cNvPr id="5" name="Slide Number Placeholder 4"/>
          <p:cNvSpPr>
            <a:spLocks noGrp="1"/>
          </p:cNvSpPr>
          <p:nvPr>
            <p:ph type="sldNum" sz="quarter" idx="12"/>
          </p:nvPr>
        </p:nvSpPr>
        <p:spPr/>
        <p:txBody>
          <a:bodyPr/>
          <a:lstStyle/>
          <a:p>
            <a:fld id="{C546E0E4-908A-4724-B308-E4F6AE4FA0DD}"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479044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66" y="304800"/>
            <a:ext cx="9940834" cy="838200"/>
          </a:xfrm>
        </p:spPr>
        <p:txBody>
          <a:bodyPr/>
          <a:lstStyle/>
          <a:p>
            <a:r>
              <a:rPr lang="en-US" dirty="0" err="1" smtClean="0"/>
              <a:t>Penulisan</a:t>
            </a:r>
            <a:r>
              <a:rPr lang="en-US" dirty="0" smtClean="0"/>
              <a:t> Citation (APA)</a:t>
            </a:r>
            <a:endParaRPr lang="en-US" dirty="0"/>
          </a:p>
        </p:txBody>
      </p:sp>
      <p:sp>
        <p:nvSpPr>
          <p:cNvPr id="3" name="Content Placeholder 2"/>
          <p:cNvSpPr>
            <a:spLocks noGrp="1"/>
          </p:cNvSpPr>
          <p:nvPr>
            <p:ph idx="1"/>
          </p:nvPr>
        </p:nvSpPr>
        <p:spPr>
          <a:xfrm>
            <a:off x="574766" y="1371600"/>
            <a:ext cx="9636034" cy="4669762"/>
          </a:xfrm>
        </p:spPr>
        <p:txBody>
          <a:bodyPr>
            <a:normAutofit fontScale="85000" lnSpcReduction="20000"/>
          </a:bodyPr>
          <a:lstStyle/>
          <a:p>
            <a:r>
              <a:rPr lang="fi-FI" sz="2800" dirty="0"/>
              <a:t>Teks (Nama Keluarga Penulis, Tahun Terbit)</a:t>
            </a:r>
          </a:p>
          <a:p>
            <a:pPr lvl="1"/>
            <a:r>
              <a:rPr lang="en-US" sz="2200" dirty="0"/>
              <a:t>Model </a:t>
            </a:r>
            <a:r>
              <a:rPr lang="en-US" sz="2200" dirty="0" err="1"/>
              <a:t>motivasi</a:t>
            </a:r>
            <a:r>
              <a:rPr lang="en-US" sz="2200" dirty="0"/>
              <a:t> </a:t>
            </a:r>
            <a:r>
              <a:rPr lang="en-US" sz="2200" dirty="0" err="1"/>
              <a:t>komunitas</a:t>
            </a:r>
            <a:r>
              <a:rPr lang="en-US" sz="2200" dirty="0"/>
              <a:t> </a:t>
            </a:r>
            <a:r>
              <a:rPr lang="en-US" sz="2200" dirty="0" err="1"/>
              <a:t>efektif</a:t>
            </a:r>
            <a:r>
              <a:rPr lang="en-US" sz="2200" dirty="0"/>
              <a:t> </a:t>
            </a:r>
            <a:r>
              <a:rPr lang="en-US" sz="2200" dirty="0" err="1"/>
              <a:t>diterapkan</a:t>
            </a:r>
            <a:r>
              <a:rPr lang="en-US" sz="2200" dirty="0"/>
              <a:t> </a:t>
            </a:r>
            <a:r>
              <a:rPr lang="en-US" sz="2200" dirty="0" err="1"/>
              <a:t>pada</a:t>
            </a:r>
            <a:r>
              <a:rPr lang="en-US" sz="2200" dirty="0"/>
              <a:t> </a:t>
            </a:r>
            <a:r>
              <a:rPr lang="en-US" sz="2200" dirty="0" err="1"/>
              <a:t>implementasi</a:t>
            </a:r>
            <a:r>
              <a:rPr lang="en-US" sz="2200" dirty="0"/>
              <a:t> eLearning </a:t>
            </a:r>
            <a:r>
              <a:rPr lang="en-US" sz="2200" dirty="0" err="1"/>
              <a:t>publik</a:t>
            </a:r>
            <a:r>
              <a:rPr lang="en-US" sz="2200" dirty="0"/>
              <a:t> (</a:t>
            </a:r>
            <a:r>
              <a:rPr lang="en-US" sz="2200" dirty="0">
                <a:solidFill>
                  <a:srgbClr val="C00000"/>
                </a:solidFill>
              </a:rPr>
              <a:t>Wahono, 2007</a:t>
            </a:r>
            <a:r>
              <a:rPr lang="en-US" sz="2200" dirty="0"/>
              <a:t>) </a:t>
            </a:r>
            <a:r>
              <a:rPr lang="en-US" sz="2400" dirty="0">
                <a:solidFill>
                  <a:srgbClr val="0070C0"/>
                </a:solidFill>
              </a:rPr>
              <a:t>(</a:t>
            </a:r>
            <a:r>
              <a:rPr lang="en-US" sz="2400" dirty="0" err="1">
                <a:solidFill>
                  <a:srgbClr val="0070C0"/>
                </a:solidFill>
              </a:rPr>
              <a:t>satu</a:t>
            </a:r>
            <a:r>
              <a:rPr lang="en-US" sz="2400" dirty="0">
                <a:solidFill>
                  <a:srgbClr val="0070C0"/>
                </a:solidFill>
              </a:rPr>
              <a:t> </a:t>
            </a:r>
            <a:r>
              <a:rPr lang="en-US" sz="2400" dirty="0" err="1">
                <a:solidFill>
                  <a:srgbClr val="0070C0"/>
                </a:solidFill>
              </a:rPr>
              <a:t>penulis</a:t>
            </a:r>
            <a:r>
              <a:rPr lang="en-US" sz="2400" dirty="0">
                <a:solidFill>
                  <a:srgbClr val="0070C0"/>
                </a:solidFill>
              </a:rPr>
              <a:t>)</a:t>
            </a:r>
            <a:endParaRPr lang="en-US" sz="2200" dirty="0"/>
          </a:p>
          <a:p>
            <a:pPr lvl="1"/>
            <a:r>
              <a:rPr lang="en-US" sz="2200" dirty="0"/>
              <a:t>Model </a:t>
            </a:r>
            <a:r>
              <a:rPr lang="en-US" sz="2200" dirty="0" err="1"/>
              <a:t>komunikasi</a:t>
            </a:r>
            <a:r>
              <a:rPr lang="en-US" sz="2200" dirty="0"/>
              <a:t> </a:t>
            </a:r>
            <a:r>
              <a:rPr lang="en-US" sz="2200" dirty="0" err="1"/>
              <a:t>multiagent</a:t>
            </a:r>
            <a:r>
              <a:rPr lang="en-US" sz="2200" dirty="0"/>
              <a:t> system </a:t>
            </a:r>
            <a:r>
              <a:rPr lang="en-US" sz="2200" dirty="0" err="1"/>
              <a:t>mengacu</a:t>
            </a:r>
            <a:r>
              <a:rPr lang="en-US" sz="2200" dirty="0"/>
              <a:t> </a:t>
            </a:r>
            <a:r>
              <a:rPr lang="en-US" sz="2200" dirty="0" err="1"/>
              <a:t>pada</a:t>
            </a:r>
            <a:r>
              <a:rPr lang="en-US" sz="2200" dirty="0"/>
              <a:t> </a:t>
            </a:r>
            <a:r>
              <a:rPr lang="en-US" sz="2200" dirty="0" err="1"/>
              <a:t>konsep</a:t>
            </a:r>
            <a:r>
              <a:rPr lang="en-US" sz="2200" dirty="0"/>
              <a:t> game theory (</a:t>
            </a:r>
            <a:r>
              <a:rPr lang="en-US" sz="2200" dirty="0">
                <a:solidFill>
                  <a:srgbClr val="C00000"/>
                </a:solidFill>
              </a:rPr>
              <a:t>Wahono &amp; Far, 2003</a:t>
            </a:r>
            <a:r>
              <a:rPr lang="en-US" sz="2200" dirty="0"/>
              <a:t>) </a:t>
            </a:r>
            <a:r>
              <a:rPr lang="en-US" sz="2400" dirty="0">
                <a:solidFill>
                  <a:srgbClr val="0070C0"/>
                </a:solidFill>
              </a:rPr>
              <a:t>(</a:t>
            </a:r>
            <a:r>
              <a:rPr lang="en-US" sz="2400" dirty="0" err="1">
                <a:solidFill>
                  <a:srgbClr val="0070C0"/>
                </a:solidFill>
              </a:rPr>
              <a:t>dua</a:t>
            </a:r>
            <a:r>
              <a:rPr lang="en-US" sz="2400" dirty="0">
                <a:solidFill>
                  <a:srgbClr val="0070C0"/>
                </a:solidFill>
              </a:rPr>
              <a:t> </a:t>
            </a:r>
            <a:r>
              <a:rPr lang="en-US" sz="2400" dirty="0" err="1">
                <a:solidFill>
                  <a:srgbClr val="0070C0"/>
                </a:solidFill>
              </a:rPr>
              <a:t>penulis</a:t>
            </a:r>
            <a:r>
              <a:rPr lang="en-US" sz="2400" dirty="0">
                <a:solidFill>
                  <a:srgbClr val="0070C0"/>
                </a:solidFill>
              </a:rPr>
              <a:t>)</a:t>
            </a:r>
            <a:endParaRPr lang="en-US" sz="2200" dirty="0"/>
          </a:p>
          <a:p>
            <a:pPr lvl="1"/>
            <a:r>
              <a:rPr lang="en-US" sz="2200" dirty="0"/>
              <a:t>Model </a:t>
            </a:r>
            <a:r>
              <a:rPr lang="en-US" sz="2200" dirty="0" err="1"/>
              <a:t>komunikasi</a:t>
            </a:r>
            <a:r>
              <a:rPr lang="en-US" sz="2200" dirty="0"/>
              <a:t> </a:t>
            </a:r>
            <a:r>
              <a:rPr lang="en-US" sz="2200" dirty="0" err="1"/>
              <a:t>multiagent</a:t>
            </a:r>
            <a:r>
              <a:rPr lang="en-US" sz="2200" dirty="0"/>
              <a:t> system </a:t>
            </a:r>
            <a:r>
              <a:rPr lang="en-US" sz="2200" dirty="0" err="1"/>
              <a:t>mengacu</a:t>
            </a:r>
            <a:r>
              <a:rPr lang="en-US" sz="2200" dirty="0"/>
              <a:t> </a:t>
            </a:r>
            <a:r>
              <a:rPr lang="en-US" sz="2200" dirty="0" err="1"/>
              <a:t>pada</a:t>
            </a:r>
            <a:r>
              <a:rPr lang="en-US" sz="2200" dirty="0"/>
              <a:t> </a:t>
            </a:r>
            <a:r>
              <a:rPr lang="en-US" sz="2200" dirty="0" err="1"/>
              <a:t>konsep</a:t>
            </a:r>
            <a:r>
              <a:rPr lang="en-US" sz="2200" dirty="0"/>
              <a:t> game theory (</a:t>
            </a:r>
            <a:r>
              <a:rPr lang="en-US" sz="2200" dirty="0">
                <a:solidFill>
                  <a:srgbClr val="C00000"/>
                </a:solidFill>
              </a:rPr>
              <a:t>Wahono et al., 2003</a:t>
            </a:r>
            <a:r>
              <a:rPr lang="en-US" sz="2200" dirty="0"/>
              <a:t>) </a:t>
            </a:r>
            <a:r>
              <a:rPr lang="en-US" sz="2400" dirty="0">
                <a:solidFill>
                  <a:srgbClr val="0070C0"/>
                </a:solidFill>
              </a:rPr>
              <a:t>(</a:t>
            </a:r>
            <a:r>
              <a:rPr lang="en-US" sz="2400" dirty="0" err="1">
                <a:solidFill>
                  <a:srgbClr val="0070C0"/>
                </a:solidFill>
              </a:rPr>
              <a:t>lebih</a:t>
            </a:r>
            <a:r>
              <a:rPr lang="en-US" sz="2400" dirty="0">
                <a:solidFill>
                  <a:srgbClr val="0070C0"/>
                </a:solidFill>
              </a:rPr>
              <a:t> </a:t>
            </a:r>
            <a:r>
              <a:rPr lang="en-US" sz="2400" dirty="0" err="1">
                <a:solidFill>
                  <a:srgbClr val="0070C0"/>
                </a:solidFill>
              </a:rPr>
              <a:t>dari</a:t>
            </a:r>
            <a:r>
              <a:rPr lang="en-US" sz="2400" dirty="0">
                <a:solidFill>
                  <a:srgbClr val="0070C0"/>
                </a:solidFill>
              </a:rPr>
              <a:t> 6 </a:t>
            </a:r>
            <a:r>
              <a:rPr lang="en-US" sz="2400" dirty="0" err="1">
                <a:solidFill>
                  <a:srgbClr val="0070C0"/>
                </a:solidFill>
              </a:rPr>
              <a:t>penulis</a:t>
            </a:r>
            <a:r>
              <a:rPr lang="en-US" sz="2400" dirty="0">
                <a:solidFill>
                  <a:srgbClr val="0070C0"/>
                </a:solidFill>
              </a:rPr>
              <a:t>)</a:t>
            </a:r>
            <a:endParaRPr lang="en-US" sz="2200" dirty="0"/>
          </a:p>
          <a:p>
            <a:r>
              <a:rPr lang="en-US" sz="2800" dirty="0" err="1"/>
              <a:t>Teks</a:t>
            </a:r>
            <a:r>
              <a:rPr lang="en-US" sz="2800" dirty="0"/>
              <a:t> (</a:t>
            </a:r>
            <a:r>
              <a:rPr lang="en-US" sz="2800" dirty="0" err="1"/>
              <a:t>Tahun</a:t>
            </a:r>
            <a:r>
              <a:rPr lang="en-US" sz="2800" dirty="0"/>
              <a:t> </a:t>
            </a:r>
            <a:r>
              <a:rPr lang="en-US" sz="2800" dirty="0" err="1"/>
              <a:t>Terbit</a:t>
            </a:r>
            <a:r>
              <a:rPr lang="en-US" sz="2800" dirty="0"/>
              <a:t>)</a:t>
            </a:r>
          </a:p>
          <a:p>
            <a:pPr lvl="1"/>
            <a:r>
              <a:rPr lang="en-US" sz="2200" dirty="0" err="1"/>
              <a:t>Penelitian</a:t>
            </a:r>
            <a:r>
              <a:rPr lang="en-US" sz="2200" dirty="0"/>
              <a:t> yang </a:t>
            </a:r>
            <a:r>
              <a:rPr lang="en-US" sz="2200" dirty="0" err="1"/>
              <a:t>dilakukan</a:t>
            </a:r>
            <a:r>
              <a:rPr lang="en-US" sz="2200" dirty="0"/>
              <a:t> </a:t>
            </a:r>
            <a:r>
              <a:rPr lang="en-US" sz="2200" dirty="0">
                <a:solidFill>
                  <a:srgbClr val="C00000"/>
                </a:solidFill>
              </a:rPr>
              <a:t>Wahono</a:t>
            </a:r>
            <a:r>
              <a:rPr lang="en-US" sz="2200" dirty="0"/>
              <a:t> </a:t>
            </a:r>
            <a:r>
              <a:rPr lang="en-US" sz="2200" dirty="0" err="1"/>
              <a:t>menunjukkan</a:t>
            </a:r>
            <a:r>
              <a:rPr lang="en-US" sz="2200" dirty="0"/>
              <a:t> </a:t>
            </a:r>
            <a:r>
              <a:rPr lang="en-US" sz="2200" dirty="0" err="1"/>
              <a:t>bahwa</a:t>
            </a:r>
            <a:r>
              <a:rPr lang="en-US" sz="2200" dirty="0"/>
              <a:t> model </a:t>
            </a:r>
            <a:r>
              <a:rPr lang="en-US" sz="2200" dirty="0" err="1"/>
              <a:t>motivasi</a:t>
            </a:r>
            <a:r>
              <a:rPr lang="en-US" sz="2200" dirty="0"/>
              <a:t> </a:t>
            </a:r>
            <a:r>
              <a:rPr lang="en-US" sz="2200" dirty="0" err="1"/>
              <a:t>komunitas</a:t>
            </a:r>
            <a:r>
              <a:rPr lang="en-US" sz="2200" dirty="0"/>
              <a:t> </a:t>
            </a:r>
            <a:r>
              <a:rPr lang="en-US" sz="2200" dirty="0" err="1"/>
              <a:t>efektif</a:t>
            </a:r>
            <a:r>
              <a:rPr lang="en-US" sz="2200" dirty="0"/>
              <a:t> </a:t>
            </a:r>
            <a:r>
              <a:rPr lang="en-US" sz="2200" dirty="0" err="1"/>
              <a:t>diterapkan</a:t>
            </a:r>
            <a:r>
              <a:rPr lang="en-US" sz="2200" dirty="0"/>
              <a:t> </a:t>
            </a:r>
            <a:r>
              <a:rPr lang="en-US" sz="2200" dirty="0" err="1"/>
              <a:t>pada</a:t>
            </a:r>
            <a:r>
              <a:rPr lang="en-US" sz="2200" dirty="0"/>
              <a:t> </a:t>
            </a:r>
            <a:r>
              <a:rPr lang="en-US" sz="2200" dirty="0" err="1"/>
              <a:t>implementasi</a:t>
            </a:r>
            <a:r>
              <a:rPr lang="en-US" sz="2200" dirty="0"/>
              <a:t> eLearning </a:t>
            </a:r>
            <a:r>
              <a:rPr lang="en-US" sz="2200" dirty="0" err="1"/>
              <a:t>publik</a:t>
            </a:r>
            <a:r>
              <a:rPr lang="en-US" sz="2200" dirty="0"/>
              <a:t> </a:t>
            </a:r>
            <a:r>
              <a:rPr lang="en-US" sz="2200" dirty="0">
                <a:solidFill>
                  <a:srgbClr val="C00000"/>
                </a:solidFill>
              </a:rPr>
              <a:t>(2007)</a:t>
            </a:r>
          </a:p>
          <a:p>
            <a:pPr lvl="1"/>
            <a:r>
              <a:rPr lang="en-US" sz="2200" dirty="0" err="1"/>
              <a:t>Penelitian</a:t>
            </a:r>
            <a:r>
              <a:rPr lang="en-US" sz="2200" dirty="0"/>
              <a:t> yang </a:t>
            </a:r>
            <a:r>
              <a:rPr lang="en-US" sz="2200" dirty="0" err="1"/>
              <a:t>dilakukan</a:t>
            </a:r>
            <a:r>
              <a:rPr lang="en-US" sz="2200" dirty="0"/>
              <a:t> </a:t>
            </a:r>
            <a:r>
              <a:rPr lang="en-US" sz="2200" dirty="0">
                <a:solidFill>
                  <a:srgbClr val="C00000"/>
                </a:solidFill>
              </a:rPr>
              <a:t>Wahono </a:t>
            </a:r>
            <a:r>
              <a:rPr lang="en-US" sz="2200" dirty="0" err="1">
                <a:solidFill>
                  <a:srgbClr val="C00000"/>
                </a:solidFill>
              </a:rPr>
              <a:t>dan</a:t>
            </a:r>
            <a:r>
              <a:rPr lang="en-US" sz="2200" dirty="0">
                <a:solidFill>
                  <a:srgbClr val="C00000"/>
                </a:solidFill>
              </a:rPr>
              <a:t> Far </a:t>
            </a:r>
            <a:r>
              <a:rPr lang="en-US" sz="2200" dirty="0" err="1"/>
              <a:t>menunjukkan</a:t>
            </a:r>
            <a:r>
              <a:rPr lang="en-US" sz="2200" dirty="0"/>
              <a:t> </a:t>
            </a:r>
            <a:r>
              <a:rPr lang="en-US" sz="2200" dirty="0" err="1"/>
              <a:t>bahwa</a:t>
            </a:r>
            <a:r>
              <a:rPr lang="en-US" sz="2200" dirty="0"/>
              <a:t> model </a:t>
            </a:r>
            <a:r>
              <a:rPr lang="en-US" sz="2200" dirty="0" err="1"/>
              <a:t>komunikasi</a:t>
            </a:r>
            <a:r>
              <a:rPr lang="en-US" sz="2200" dirty="0"/>
              <a:t> </a:t>
            </a:r>
            <a:r>
              <a:rPr lang="en-US" sz="2200" dirty="0" err="1"/>
              <a:t>multiagent</a:t>
            </a:r>
            <a:r>
              <a:rPr lang="en-US" sz="2200" dirty="0"/>
              <a:t> system </a:t>
            </a:r>
            <a:r>
              <a:rPr lang="en-US" sz="2200" dirty="0" err="1"/>
              <a:t>mengacu</a:t>
            </a:r>
            <a:r>
              <a:rPr lang="en-US" sz="2200" dirty="0"/>
              <a:t> </a:t>
            </a:r>
            <a:r>
              <a:rPr lang="en-US" sz="2200" dirty="0" err="1"/>
              <a:t>pada</a:t>
            </a:r>
            <a:r>
              <a:rPr lang="en-US" sz="2200" dirty="0"/>
              <a:t> </a:t>
            </a:r>
            <a:r>
              <a:rPr lang="en-US" sz="2200" dirty="0" err="1"/>
              <a:t>konsep</a:t>
            </a:r>
            <a:r>
              <a:rPr lang="en-US" sz="2200" dirty="0"/>
              <a:t> game theory</a:t>
            </a:r>
            <a:r>
              <a:rPr lang="en-US" sz="2200" dirty="0">
                <a:solidFill>
                  <a:srgbClr val="C00000"/>
                </a:solidFill>
              </a:rPr>
              <a:t> (2003) </a:t>
            </a:r>
          </a:p>
          <a:p>
            <a:pPr>
              <a:buNone/>
            </a:pPr>
            <a:endParaRPr lang="en-US" sz="2000" dirty="0"/>
          </a:p>
          <a:p>
            <a:pPr algn="r">
              <a:buNone/>
            </a:pPr>
            <a:r>
              <a:rPr lang="en-US" sz="2000" dirty="0"/>
              <a:t>				</a:t>
            </a:r>
            <a:endParaRPr lang="en-US" sz="2000" i="1" dirty="0"/>
          </a:p>
        </p:txBody>
      </p:sp>
      <p:sp>
        <p:nvSpPr>
          <p:cNvPr id="5" name="Slide Number Placeholder 4"/>
          <p:cNvSpPr>
            <a:spLocks noGrp="1"/>
          </p:cNvSpPr>
          <p:nvPr>
            <p:ph type="sldNum" sz="quarter" idx="12"/>
          </p:nvPr>
        </p:nvSpPr>
        <p:spPr/>
        <p:txBody>
          <a:bodyPr/>
          <a:lstStyle/>
          <a:p>
            <a:fld id="{C546E0E4-908A-4724-B308-E4F6AE4FA0DD}"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1597604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457200"/>
            <a:ext cx="9966960" cy="609600"/>
          </a:xfrm>
        </p:spPr>
        <p:txBody>
          <a:bodyPr>
            <a:normAutofit fontScale="90000"/>
          </a:bodyPr>
          <a:lstStyle/>
          <a:p>
            <a:r>
              <a:rPr lang="en-US" dirty="0" err="1" smtClean="0"/>
              <a:t>Penulisan</a:t>
            </a:r>
            <a:r>
              <a:rPr lang="en-US" dirty="0" smtClean="0"/>
              <a:t> </a:t>
            </a:r>
            <a:r>
              <a:rPr lang="en-US" dirty="0" err="1" smtClean="0"/>
              <a:t>Referensi</a:t>
            </a:r>
            <a:r>
              <a:rPr lang="en-US" dirty="0" smtClean="0"/>
              <a:t> (APA)   -1-</a:t>
            </a:r>
            <a:endParaRPr lang="en-US" dirty="0"/>
          </a:p>
        </p:txBody>
      </p:sp>
      <p:sp>
        <p:nvSpPr>
          <p:cNvPr id="3" name="Content Placeholder 2"/>
          <p:cNvSpPr>
            <a:spLocks noGrp="1"/>
          </p:cNvSpPr>
          <p:nvPr>
            <p:ph idx="1"/>
          </p:nvPr>
        </p:nvSpPr>
        <p:spPr>
          <a:xfrm>
            <a:off x="548640" y="1219201"/>
            <a:ext cx="9585960" cy="5021263"/>
          </a:xfrm>
        </p:spPr>
        <p:txBody>
          <a:bodyPr>
            <a:normAutofit/>
          </a:bodyPr>
          <a:lstStyle/>
          <a:p>
            <a:pPr>
              <a:buNone/>
            </a:pPr>
            <a:r>
              <a:rPr lang="en-US" sz="2800" dirty="0">
                <a:solidFill>
                  <a:srgbClr val="C00000"/>
                </a:solidFill>
              </a:rPr>
              <a:t>JURNAL DAN KARYA ILMIAH</a:t>
            </a:r>
          </a:p>
          <a:p>
            <a:r>
              <a:rPr lang="en-US" sz="2600" dirty="0"/>
              <a:t>Wahono, R.S. (2007, </a:t>
            </a:r>
            <a:r>
              <a:rPr lang="en-US" sz="2600" dirty="0" err="1"/>
              <a:t>Agustus</a:t>
            </a:r>
            <a:r>
              <a:rPr lang="en-US" sz="2600" dirty="0"/>
              <a:t>). </a:t>
            </a:r>
            <a:r>
              <a:rPr lang="en-US" sz="2600" dirty="0" err="1"/>
              <a:t>Sistem</a:t>
            </a:r>
            <a:r>
              <a:rPr lang="en-US" sz="2600" dirty="0"/>
              <a:t> eLearning </a:t>
            </a:r>
            <a:r>
              <a:rPr lang="en-US" sz="2600" dirty="0" err="1"/>
              <a:t>Berbasis</a:t>
            </a:r>
            <a:r>
              <a:rPr lang="en-US" sz="2600" dirty="0"/>
              <a:t> Model </a:t>
            </a:r>
            <a:r>
              <a:rPr lang="en-US" sz="2600" dirty="0" err="1"/>
              <a:t>Motivasi</a:t>
            </a:r>
            <a:r>
              <a:rPr lang="en-US" sz="2600" dirty="0"/>
              <a:t> </a:t>
            </a:r>
            <a:r>
              <a:rPr lang="en-US" sz="2600" dirty="0" err="1"/>
              <a:t>Komunitas</a:t>
            </a:r>
            <a:r>
              <a:rPr lang="en-US" sz="2600" dirty="0"/>
              <a:t>, </a:t>
            </a:r>
            <a:r>
              <a:rPr lang="en-US" sz="2600" dirty="0" err="1"/>
              <a:t>Jurnal</a:t>
            </a:r>
            <a:r>
              <a:rPr lang="en-US" sz="2600" dirty="0"/>
              <a:t> </a:t>
            </a:r>
            <a:r>
              <a:rPr lang="en-US" sz="2600" dirty="0" err="1"/>
              <a:t>Teknodik</a:t>
            </a:r>
            <a:r>
              <a:rPr lang="en-US" sz="2600" dirty="0"/>
              <a:t> , No. 21 Vol. XI, pp. 60-80. </a:t>
            </a:r>
            <a:r>
              <a:rPr lang="en-US" sz="2600" dirty="0">
                <a:solidFill>
                  <a:srgbClr val="0070C0"/>
                </a:solidFill>
              </a:rPr>
              <a:t>(</a:t>
            </a:r>
            <a:r>
              <a:rPr lang="en-US" sz="2600" dirty="0" err="1">
                <a:solidFill>
                  <a:srgbClr val="0070C0"/>
                </a:solidFill>
              </a:rPr>
              <a:t>satu</a:t>
            </a:r>
            <a:r>
              <a:rPr lang="en-US" sz="2600" dirty="0">
                <a:solidFill>
                  <a:srgbClr val="0070C0"/>
                </a:solidFill>
              </a:rPr>
              <a:t> </a:t>
            </a:r>
            <a:r>
              <a:rPr lang="en-US" sz="2600" dirty="0" err="1">
                <a:solidFill>
                  <a:srgbClr val="0070C0"/>
                </a:solidFill>
              </a:rPr>
              <a:t>penulis</a:t>
            </a:r>
            <a:r>
              <a:rPr lang="en-US" sz="2600" dirty="0">
                <a:solidFill>
                  <a:srgbClr val="0070C0"/>
                </a:solidFill>
              </a:rPr>
              <a:t>)</a:t>
            </a:r>
          </a:p>
          <a:p>
            <a:r>
              <a:rPr lang="en-US" sz="2600" dirty="0"/>
              <a:t>Wahono, R.S. &amp; Far, B.H (2003, August). Cognitive-Decision-Making Issues for Software Agents, Kluwer journal of Brain and Mind , Vol. 4 </a:t>
            </a:r>
            <a:r>
              <a:rPr lang="pt-BR" sz="2600" dirty="0"/>
              <a:t>No. 2, pp.239-252</a:t>
            </a:r>
            <a:r>
              <a:rPr lang="id-ID" sz="2600" dirty="0"/>
              <a:t>.</a:t>
            </a:r>
            <a:r>
              <a:rPr lang="pt-BR" sz="2600" dirty="0"/>
              <a:t> </a:t>
            </a:r>
            <a:r>
              <a:rPr lang="pt-BR" sz="2600" dirty="0">
                <a:solidFill>
                  <a:srgbClr val="0070C0"/>
                </a:solidFill>
              </a:rPr>
              <a:t>(dua penulis)</a:t>
            </a:r>
          </a:p>
          <a:p>
            <a:r>
              <a:rPr lang="en-US" sz="2600" dirty="0"/>
              <a:t>Wahono, R.S. et al. (2002, March). A Framework for Object Identification and Refinement Process, IEEE Transaction on Software Engineering, Vol. 12 </a:t>
            </a:r>
            <a:r>
              <a:rPr lang="it-IT" sz="2600" dirty="0"/>
              <a:t>No 4, pp. 125-143. </a:t>
            </a:r>
            <a:r>
              <a:rPr lang="it-IT" sz="2600" dirty="0">
                <a:solidFill>
                  <a:srgbClr val="0070C0"/>
                </a:solidFill>
              </a:rPr>
              <a:t>(lebih dari enam penulis)</a:t>
            </a:r>
            <a:endParaRPr lang="en-US" sz="2600" dirty="0">
              <a:solidFill>
                <a:srgbClr val="0070C0"/>
              </a:solidFill>
            </a:endParaRPr>
          </a:p>
        </p:txBody>
      </p:sp>
      <p:sp>
        <p:nvSpPr>
          <p:cNvPr id="5" name="Slide Number Placeholder 4"/>
          <p:cNvSpPr>
            <a:spLocks noGrp="1"/>
          </p:cNvSpPr>
          <p:nvPr>
            <p:ph type="sldNum" sz="quarter" idx="12"/>
          </p:nvPr>
        </p:nvSpPr>
        <p:spPr/>
        <p:txBody>
          <a:bodyPr/>
          <a:lstStyle/>
          <a:p>
            <a:fld id="{C546E0E4-908A-4724-B308-E4F6AE4FA0DD}"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253183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331" y="376989"/>
            <a:ext cx="9823269" cy="685800"/>
          </a:xfrm>
        </p:spPr>
        <p:txBody>
          <a:bodyPr>
            <a:normAutofit/>
          </a:bodyPr>
          <a:lstStyle/>
          <a:p>
            <a:r>
              <a:rPr lang="en-US" dirty="0" err="1" smtClean="0"/>
              <a:t>Penulisan</a:t>
            </a:r>
            <a:r>
              <a:rPr lang="en-US" dirty="0" smtClean="0"/>
              <a:t> </a:t>
            </a:r>
            <a:r>
              <a:rPr lang="en-US" dirty="0" err="1" smtClean="0"/>
              <a:t>Referensi</a:t>
            </a:r>
            <a:r>
              <a:rPr lang="en-US" dirty="0" smtClean="0"/>
              <a:t> (APA)   -2-</a:t>
            </a:r>
            <a:endParaRPr lang="en-US" dirty="0"/>
          </a:p>
        </p:txBody>
      </p:sp>
      <p:sp>
        <p:nvSpPr>
          <p:cNvPr id="3" name="Content Placeholder 2"/>
          <p:cNvSpPr>
            <a:spLocks noGrp="1"/>
          </p:cNvSpPr>
          <p:nvPr>
            <p:ph idx="1"/>
          </p:nvPr>
        </p:nvSpPr>
        <p:spPr>
          <a:xfrm>
            <a:off x="692331" y="1447801"/>
            <a:ext cx="9670869" cy="4792663"/>
          </a:xfrm>
        </p:spPr>
        <p:txBody>
          <a:bodyPr>
            <a:normAutofit/>
          </a:bodyPr>
          <a:lstStyle/>
          <a:p>
            <a:pPr>
              <a:buNone/>
            </a:pPr>
            <a:r>
              <a:rPr lang="en-US" sz="2800" dirty="0">
                <a:solidFill>
                  <a:srgbClr val="C00000"/>
                </a:solidFill>
              </a:rPr>
              <a:t>BUKU</a:t>
            </a:r>
          </a:p>
          <a:p>
            <a:r>
              <a:rPr lang="en-US" sz="2800" dirty="0"/>
              <a:t>Wahono, R.S. (2004). </a:t>
            </a:r>
            <a:r>
              <a:rPr lang="en-US" sz="2800" dirty="0" err="1"/>
              <a:t>Cepat</a:t>
            </a:r>
            <a:r>
              <a:rPr lang="en-US" sz="2800" dirty="0"/>
              <a:t> </a:t>
            </a:r>
            <a:r>
              <a:rPr lang="en-US" sz="2800" dirty="0" err="1"/>
              <a:t>Mahir</a:t>
            </a:r>
            <a:r>
              <a:rPr lang="en-US" sz="2800" dirty="0"/>
              <a:t> </a:t>
            </a:r>
            <a:r>
              <a:rPr lang="en-US" sz="2800" dirty="0" err="1"/>
              <a:t>Bahasa</a:t>
            </a:r>
            <a:r>
              <a:rPr lang="en-US" sz="2800" dirty="0"/>
              <a:t> C, Jakarta: </a:t>
            </a:r>
            <a:r>
              <a:rPr lang="en-US" sz="2800" dirty="0" err="1"/>
              <a:t>Elex</a:t>
            </a:r>
            <a:r>
              <a:rPr lang="en-US" sz="2800" dirty="0"/>
              <a:t> Media </a:t>
            </a:r>
            <a:r>
              <a:rPr lang="en-US" sz="2800" dirty="0" err="1"/>
              <a:t>Komputindo</a:t>
            </a:r>
            <a:r>
              <a:rPr lang="en-US" sz="2800" dirty="0"/>
              <a:t>. </a:t>
            </a:r>
            <a:r>
              <a:rPr lang="en-US" sz="2800" dirty="0">
                <a:solidFill>
                  <a:srgbClr val="0070C0"/>
                </a:solidFill>
              </a:rPr>
              <a:t>(</a:t>
            </a:r>
            <a:r>
              <a:rPr lang="en-US" sz="2800" dirty="0" err="1">
                <a:solidFill>
                  <a:srgbClr val="0070C0"/>
                </a:solidFill>
              </a:rPr>
              <a:t>Satu</a:t>
            </a:r>
            <a:r>
              <a:rPr lang="en-US" sz="2800" dirty="0">
                <a:solidFill>
                  <a:srgbClr val="0070C0"/>
                </a:solidFill>
              </a:rPr>
              <a:t> </a:t>
            </a:r>
            <a:r>
              <a:rPr lang="en-US" sz="2800" dirty="0" err="1">
                <a:solidFill>
                  <a:srgbClr val="0070C0"/>
                </a:solidFill>
              </a:rPr>
              <a:t>penulis</a:t>
            </a:r>
            <a:r>
              <a:rPr lang="en-US" sz="2800" dirty="0">
                <a:solidFill>
                  <a:srgbClr val="0070C0"/>
                </a:solidFill>
              </a:rPr>
              <a:t>)</a:t>
            </a:r>
          </a:p>
          <a:p>
            <a:r>
              <a:rPr lang="en-US" sz="2800" dirty="0"/>
              <a:t>Wahono, R.S. &amp; </a:t>
            </a:r>
            <a:r>
              <a:rPr lang="en-US" sz="2800" dirty="0" err="1"/>
              <a:t>Amri</a:t>
            </a:r>
            <a:r>
              <a:rPr lang="en-US" sz="2800" dirty="0"/>
              <a:t>, M.C (2006). </a:t>
            </a:r>
            <a:r>
              <a:rPr lang="en-US" sz="2800" dirty="0" err="1"/>
              <a:t>Migrasi</a:t>
            </a:r>
            <a:r>
              <a:rPr lang="en-US" sz="2800" dirty="0"/>
              <a:t> Windows-Linux, </a:t>
            </a:r>
            <a:r>
              <a:rPr lang="en-US" sz="2800" dirty="0" err="1"/>
              <a:t>Jakarta:IlmuKomputer.Com</a:t>
            </a:r>
            <a:r>
              <a:rPr lang="en-US" sz="2800" dirty="0"/>
              <a:t>. </a:t>
            </a:r>
            <a:r>
              <a:rPr lang="en-US" sz="2800" dirty="0">
                <a:solidFill>
                  <a:srgbClr val="0070C0"/>
                </a:solidFill>
              </a:rPr>
              <a:t>(</a:t>
            </a:r>
            <a:r>
              <a:rPr lang="en-US" sz="2800" dirty="0" err="1">
                <a:solidFill>
                  <a:srgbClr val="0070C0"/>
                </a:solidFill>
              </a:rPr>
              <a:t>dua</a:t>
            </a:r>
            <a:r>
              <a:rPr lang="en-US" sz="2800" dirty="0">
                <a:solidFill>
                  <a:srgbClr val="0070C0"/>
                </a:solidFill>
              </a:rPr>
              <a:t> </a:t>
            </a:r>
            <a:r>
              <a:rPr lang="en-US" sz="2800" dirty="0" err="1">
                <a:solidFill>
                  <a:srgbClr val="0070C0"/>
                </a:solidFill>
              </a:rPr>
              <a:t>penulis</a:t>
            </a:r>
            <a:r>
              <a:rPr lang="en-US" sz="2800" dirty="0">
                <a:solidFill>
                  <a:srgbClr val="0070C0"/>
                </a:solidFill>
              </a:rPr>
              <a:t>)</a:t>
            </a:r>
          </a:p>
          <a:p>
            <a:r>
              <a:rPr lang="en-US" sz="2800" dirty="0"/>
              <a:t>Wahono, R.S. et al. (2007). </a:t>
            </a:r>
            <a:r>
              <a:rPr lang="en-US" sz="2800" dirty="0" err="1"/>
              <a:t>Panduan</a:t>
            </a:r>
            <a:r>
              <a:rPr lang="en-US" sz="2800" dirty="0"/>
              <a:t> </a:t>
            </a:r>
            <a:r>
              <a:rPr lang="en-US" sz="2800" dirty="0" err="1"/>
              <a:t>Pengembangan</a:t>
            </a:r>
            <a:r>
              <a:rPr lang="en-US" sz="2800" dirty="0"/>
              <a:t> Multimedia </a:t>
            </a:r>
            <a:r>
              <a:rPr lang="en-US" sz="2800" dirty="0" err="1"/>
              <a:t>Pembelajaran</a:t>
            </a:r>
            <a:r>
              <a:rPr lang="en-US" sz="2800" dirty="0"/>
              <a:t>, Jakarta: </a:t>
            </a:r>
            <a:r>
              <a:rPr lang="en-US" sz="2800" dirty="0" err="1"/>
              <a:t>Direktorat</a:t>
            </a:r>
            <a:r>
              <a:rPr lang="en-US" sz="2800" dirty="0"/>
              <a:t> </a:t>
            </a:r>
            <a:r>
              <a:rPr lang="en-US" sz="2800" dirty="0" err="1"/>
              <a:t>Pembinaan</a:t>
            </a:r>
            <a:r>
              <a:rPr lang="en-US" sz="2800" dirty="0"/>
              <a:t> SMA, </a:t>
            </a:r>
            <a:r>
              <a:rPr lang="en-US" sz="2800" dirty="0" err="1"/>
              <a:t>Ditjen</a:t>
            </a:r>
            <a:r>
              <a:rPr lang="en-US" sz="2800" dirty="0"/>
              <a:t> </a:t>
            </a:r>
            <a:r>
              <a:rPr lang="en-US" sz="2800" dirty="0" err="1"/>
              <a:t>Manajemen</a:t>
            </a:r>
            <a:r>
              <a:rPr lang="en-US" sz="2800" dirty="0"/>
              <a:t> </a:t>
            </a:r>
            <a:r>
              <a:rPr lang="en-US" sz="2800" dirty="0" err="1"/>
              <a:t>Pendidikan</a:t>
            </a:r>
            <a:r>
              <a:rPr lang="en-US" sz="2800" dirty="0"/>
              <a:t> </a:t>
            </a:r>
            <a:r>
              <a:rPr lang="en-US" sz="2800" dirty="0" err="1"/>
              <a:t>Dasar</a:t>
            </a:r>
            <a:r>
              <a:rPr lang="en-US" sz="2800" dirty="0"/>
              <a:t> </a:t>
            </a:r>
            <a:r>
              <a:rPr lang="en-US" sz="2800" dirty="0" err="1"/>
              <a:t>dan</a:t>
            </a:r>
            <a:r>
              <a:rPr lang="en-US" sz="2800" dirty="0"/>
              <a:t> </a:t>
            </a:r>
            <a:r>
              <a:rPr lang="en-US" sz="2800" dirty="0" err="1"/>
              <a:t>Menengah</a:t>
            </a:r>
            <a:r>
              <a:rPr lang="en-US" sz="2800" dirty="0"/>
              <a:t>, </a:t>
            </a:r>
            <a:r>
              <a:rPr lang="en-US" sz="2800" dirty="0" err="1"/>
              <a:t>Depdiknas</a:t>
            </a:r>
            <a:r>
              <a:rPr lang="en-US" sz="2800" dirty="0"/>
              <a:t>. </a:t>
            </a:r>
            <a:r>
              <a:rPr lang="en-US" sz="2800" dirty="0">
                <a:solidFill>
                  <a:srgbClr val="0070C0"/>
                </a:solidFill>
              </a:rPr>
              <a:t>(</a:t>
            </a:r>
            <a:r>
              <a:rPr lang="en-US" sz="2800" dirty="0" err="1">
                <a:solidFill>
                  <a:srgbClr val="0070C0"/>
                </a:solidFill>
              </a:rPr>
              <a:t>lebih</a:t>
            </a:r>
            <a:r>
              <a:rPr lang="en-US" sz="2800" dirty="0">
                <a:solidFill>
                  <a:srgbClr val="0070C0"/>
                </a:solidFill>
              </a:rPr>
              <a:t> </a:t>
            </a:r>
            <a:r>
              <a:rPr lang="en-US" sz="2800" dirty="0" err="1">
                <a:solidFill>
                  <a:srgbClr val="0070C0"/>
                </a:solidFill>
              </a:rPr>
              <a:t>dari</a:t>
            </a:r>
            <a:r>
              <a:rPr lang="en-US" sz="2800" dirty="0">
                <a:solidFill>
                  <a:srgbClr val="0070C0"/>
                </a:solidFill>
              </a:rPr>
              <a:t> </a:t>
            </a:r>
            <a:r>
              <a:rPr lang="en-US" sz="2800" dirty="0" err="1">
                <a:solidFill>
                  <a:srgbClr val="0070C0"/>
                </a:solidFill>
              </a:rPr>
              <a:t>enam</a:t>
            </a:r>
            <a:r>
              <a:rPr lang="en-US" sz="2800" dirty="0">
                <a:solidFill>
                  <a:srgbClr val="0070C0"/>
                </a:solidFill>
              </a:rPr>
              <a:t> </a:t>
            </a:r>
            <a:r>
              <a:rPr lang="en-US" sz="2800" dirty="0" err="1">
                <a:solidFill>
                  <a:srgbClr val="0070C0"/>
                </a:solidFill>
              </a:rPr>
              <a:t>penulis</a:t>
            </a:r>
            <a:r>
              <a:rPr lang="en-US" sz="2800" dirty="0">
                <a:solidFill>
                  <a:srgbClr val="0070C0"/>
                </a:solidFill>
              </a:rPr>
              <a:t>)</a:t>
            </a:r>
          </a:p>
        </p:txBody>
      </p:sp>
      <p:sp>
        <p:nvSpPr>
          <p:cNvPr id="5" name="Slide Number Placeholder 4"/>
          <p:cNvSpPr>
            <a:spLocks noGrp="1"/>
          </p:cNvSpPr>
          <p:nvPr>
            <p:ph type="sldNum" sz="quarter" idx="12"/>
          </p:nvPr>
        </p:nvSpPr>
        <p:spPr/>
        <p:txBody>
          <a:bodyPr/>
          <a:lstStyle/>
          <a:p>
            <a:fld id="{C546E0E4-908A-4724-B308-E4F6AE4FA0DD}"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1910398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3" y="691398"/>
            <a:ext cx="8229600" cy="720080"/>
          </a:xfrm>
        </p:spPr>
        <p:txBody>
          <a:bodyPr>
            <a:normAutofit/>
          </a:bodyPr>
          <a:lstStyle/>
          <a:p>
            <a:r>
              <a:rPr lang="id-ID" b="1" dirty="0" smtClean="0"/>
              <a:t>SITASI ATAU PENYITIRAN</a:t>
            </a:r>
            <a:endParaRPr lang="id-ID" b="1" dirty="0"/>
          </a:p>
        </p:txBody>
      </p:sp>
      <p:sp>
        <p:nvSpPr>
          <p:cNvPr id="3" name="Content Placeholder 2"/>
          <p:cNvSpPr>
            <a:spLocks noGrp="1"/>
          </p:cNvSpPr>
          <p:nvPr>
            <p:ph idx="1"/>
          </p:nvPr>
        </p:nvSpPr>
        <p:spPr>
          <a:xfrm>
            <a:off x="888273" y="1802673"/>
            <a:ext cx="10711543" cy="3317967"/>
          </a:xfrm>
        </p:spPr>
        <p:txBody>
          <a:bodyPr>
            <a:normAutofit lnSpcReduction="10000"/>
          </a:bodyPr>
          <a:lstStyle/>
          <a:p>
            <a:pPr algn="just"/>
            <a:r>
              <a:rPr lang="id-ID" dirty="0"/>
              <a:t>Sitasi (citation)  di dalam penulisan ilmiah sangat penting. Dalam penulisan ilmiah </a:t>
            </a:r>
            <a:r>
              <a:rPr lang="id-ID" dirty="0" smtClean="0"/>
              <a:t>penulis </a:t>
            </a:r>
            <a:r>
              <a:rPr lang="id-ID" dirty="0"/>
              <a:t>memerlukan bahan pustaka (literatur review) untuk mendukung hasil </a:t>
            </a:r>
            <a:r>
              <a:rPr lang="id-ID" dirty="0" smtClean="0"/>
              <a:t>tulisannya</a:t>
            </a:r>
            <a:r>
              <a:rPr lang="id-ID" dirty="0"/>
              <a:t>. Kegunaan bahan pustaka pendukung antara lain </a:t>
            </a:r>
            <a:r>
              <a:rPr lang="id-ID" b="1" dirty="0"/>
              <a:t>untuk menunjukkan adanya </a:t>
            </a:r>
            <a:r>
              <a:rPr lang="id-ID" b="1" dirty="0" smtClean="0"/>
              <a:t>kebijakan </a:t>
            </a:r>
            <a:r>
              <a:rPr lang="id-ID" b="1" dirty="0"/>
              <a:t>di bidang kajiannya, menerangkan suatu teori, pengertian atau definisi, untuk </a:t>
            </a:r>
            <a:r>
              <a:rPr lang="id-ID" b="1" dirty="0" smtClean="0"/>
              <a:t>memperlihatkan </a:t>
            </a:r>
            <a:r>
              <a:rPr lang="id-ID" b="1" dirty="0"/>
              <a:t>adanya temuan dari ilmuwan lain, untuk memperkuat temuannya, </a:t>
            </a:r>
            <a:r>
              <a:rPr lang="id-ID" b="1" dirty="0" smtClean="0"/>
              <a:t>untuk </a:t>
            </a:r>
            <a:r>
              <a:rPr lang="id-ID" b="1" dirty="0"/>
              <a:t>memanfaatkan metode, sebagai pembanding dimana bahan pustaka yang </a:t>
            </a:r>
            <a:r>
              <a:rPr lang="id-ID" b="1" dirty="0" smtClean="0"/>
              <a:t>direview </a:t>
            </a:r>
            <a:r>
              <a:rPr lang="id-ID" b="1" dirty="0"/>
              <a:t>memperlihatkan adanya perbedaan atau persamaan pendapat dengan ilmuwan </a:t>
            </a:r>
            <a:r>
              <a:rPr lang="id-ID" b="1" dirty="0" smtClean="0"/>
              <a:t>lain</a:t>
            </a:r>
            <a:r>
              <a:rPr lang="id-ID" b="1" dirty="0"/>
              <a:t>, dan juga untuk memperkuat kesahihan penelitian yang dilakukan</a:t>
            </a:r>
            <a:r>
              <a:rPr lang="id-ID" dirty="0"/>
              <a:t>. </a:t>
            </a:r>
          </a:p>
          <a:p>
            <a:pPr algn="just"/>
            <a:r>
              <a:rPr lang="id-ID" b="1" dirty="0" smtClean="0"/>
              <a:t>Sitasi </a:t>
            </a:r>
            <a:r>
              <a:rPr lang="id-ID" b="1" dirty="0"/>
              <a:t>menunjukkan asal-usul atau sumber  suatu kutipan, mengutip pernyataan, atau </a:t>
            </a:r>
            <a:r>
              <a:rPr lang="id-ID" b="1" dirty="0" smtClean="0"/>
              <a:t>menyalin/mengulang </a:t>
            </a:r>
            <a:r>
              <a:rPr lang="id-ID" b="1" dirty="0"/>
              <a:t>pernyataan seseorang  dan mencantumkannya di dalam suatu </a:t>
            </a:r>
            <a:r>
              <a:rPr lang="id-ID" b="1" dirty="0" smtClean="0"/>
              <a:t>karya </a:t>
            </a:r>
            <a:r>
              <a:rPr lang="id-ID" b="1" dirty="0"/>
              <a:t>tulis yang dibuat, namun tetap mengindikasikan bahwa kutipan tersebut itu </a:t>
            </a:r>
            <a:r>
              <a:rPr lang="id-ID" b="1" dirty="0" smtClean="0"/>
              <a:t>adalah </a:t>
            </a:r>
            <a:r>
              <a:rPr lang="id-ID" b="1" dirty="0"/>
              <a:t>pernyataan orang lain</a:t>
            </a:r>
            <a:r>
              <a:rPr lang="id-ID" dirty="0" smtClean="0"/>
              <a:t>.</a:t>
            </a:r>
            <a:endParaRPr lang="id-ID" dirty="0"/>
          </a:p>
        </p:txBody>
      </p:sp>
    </p:spTree>
    <p:extLst>
      <p:ext uri="{BB962C8B-B14F-4D97-AF65-F5344CB8AC3E}">
        <p14:creationId xmlns:p14="http://schemas.microsoft.com/office/powerpoint/2010/main" val="20277594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52926"/>
            <a:ext cx="9966960" cy="685800"/>
          </a:xfrm>
        </p:spPr>
        <p:txBody>
          <a:bodyPr>
            <a:normAutofit/>
          </a:bodyPr>
          <a:lstStyle/>
          <a:p>
            <a:r>
              <a:rPr lang="en-US" dirty="0" err="1" smtClean="0"/>
              <a:t>Penulisan</a:t>
            </a:r>
            <a:r>
              <a:rPr lang="en-US" dirty="0" smtClean="0"/>
              <a:t> </a:t>
            </a:r>
            <a:r>
              <a:rPr lang="en-US" dirty="0" err="1" smtClean="0"/>
              <a:t>Referensi</a:t>
            </a:r>
            <a:r>
              <a:rPr lang="en-US" dirty="0" smtClean="0"/>
              <a:t> (APA)   -3-</a:t>
            </a:r>
            <a:endParaRPr lang="en-US" dirty="0"/>
          </a:p>
        </p:txBody>
      </p:sp>
      <p:sp>
        <p:nvSpPr>
          <p:cNvPr id="3" name="Content Placeholder 2"/>
          <p:cNvSpPr>
            <a:spLocks noGrp="1"/>
          </p:cNvSpPr>
          <p:nvPr>
            <p:ph idx="1"/>
          </p:nvPr>
        </p:nvSpPr>
        <p:spPr>
          <a:xfrm>
            <a:off x="548640" y="1295401"/>
            <a:ext cx="9814560" cy="4792663"/>
          </a:xfrm>
        </p:spPr>
        <p:txBody>
          <a:bodyPr>
            <a:normAutofit fontScale="92500"/>
          </a:bodyPr>
          <a:lstStyle/>
          <a:p>
            <a:pPr>
              <a:buNone/>
            </a:pPr>
            <a:r>
              <a:rPr lang="en-US" sz="2800" dirty="0">
                <a:solidFill>
                  <a:srgbClr val="C00000"/>
                </a:solidFill>
              </a:rPr>
              <a:t>TESIS DAN DISERTASI</a:t>
            </a:r>
          </a:p>
          <a:p>
            <a:r>
              <a:rPr lang="en-US" sz="2800" dirty="0"/>
              <a:t>Wahono, R.S. (1999). Distributed Knowledge Based System for Automatic Object-Oriented Software Design Development. </a:t>
            </a:r>
            <a:r>
              <a:rPr lang="en-US" sz="2800" dirty="0" err="1"/>
              <a:t>B.Eng</a:t>
            </a:r>
            <a:r>
              <a:rPr lang="en-US" sz="2800" dirty="0"/>
              <a:t> Dissertation, Saitama University, Saitama- Japan.</a:t>
            </a:r>
          </a:p>
          <a:p>
            <a:endParaRPr lang="en-US" sz="2800" dirty="0"/>
          </a:p>
          <a:p>
            <a:pPr>
              <a:buNone/>
            </a:pPr>
            <a:r>
              <a:rPr lang="en-US" sz="2800" dirty="0">
                <a:solidFill>
                  <a:srgbClr val="C00000"/>
                </a:solidFill>
              </a:rPr>
              <a:t>ARTIKEL DI INTERNET</a:t>
            </a:r>
          </a:p>
          <a:p>
            <a:r>
              <a:rPr lang="en-US" sz="2800" dirty="0"/>
              <a:t>Wahono, R.S. (2008). </a:t>
            </a:r>
            <a:r>
              <a:rPr lang="en-US" sz="2800" dirty="0" err="1"/>
              <a:t>Pengembangan</a:t>
            </a:r>
            <a:r>
              <a:rPr lang="en-US" sz="2800" dirty="0"/>
              <a:t> </a:t>
            </a:r>
            <a:r>
              <a:rPr lang="en-US" sz="2800" dirty="0" err="1"/>
              <a:t>Konten</a:t>
            </a:r>
            <a:r>
              <a:rPr lang="en-US" sz="2800" dirty="0"/>
              <a:t> di </a:t>
            </a:r>
            <a:r>
              <a:rPr lang="it-IT" sz="2800" dirty="0"/>
              <a:t>Era Web 2.0. Diambil 5 Mei 2008, dari </a:t>
            </a:r>
            <a:r>
              <a:rPr lang="en-US" sz="2800" dirty="0"/>
              <a:t>http://romisatriawahono.net/2008/04/21/pengem bangan-konten-di-era-web-20/</a:t>
            </a:r>
          </a:p>
          <a:p>
            <a:pPr>
              <a:buNone/>
            </a:pPr>
            <a:endParaRPr lang="en-US" sz="2800" dirty="0"/>
          </a:p>
        </p:txBody>
      </p:sp>
      <p:sp>
        <p:nvSpPr>
          <p:cNvPr id="5" name="Slide Number Placeholder 4"/>
          <p:cNvSpPr>
            <a:spLocks noGrp="1"/>
          </p:cNvSpPr>
          <p:nvPr>
            <p:ph type="sldNum" sz="quarter" idx="12"/>
          </p:nvPr>
        </p:nvSpPr>
        <p:spPr/>
        <p:txBody>
          <a:bodyPr/>
          <a:lstStyle/>
          <a:p>
            <a:fld id="{C546E0E4-908A-4724-B308-E4F6AE4FA0DD}"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1096492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363" y="609601"/>
            <a:ext cx="8596668" cy="827314"/>
          </a:xfrm>
        </p:spPr>
        <p:txBody>
          <a:bodyPr/>
          <a:lstStyle/>
          <a:p>
            <a:pPr algn="ctr"/>
            <a:r>
              <a:rPr lang="en-US" dirty="0" err="1" smtClean="0"/>
              <a:t>Tugas</a:t>
            </a:r>
            <a:endParaRPr lang="en-US" dirty="0"/>
          </a:p>
        </p:txBody>
      </p:sp>
      <p:sp>
        <p:nvSpPr>
          <p:cNvPr id="3" name="Content Placeholder 2"/>
          <p:cNvSpPr>
            <a:spLocks noGrp="1"/>
          </p:cNvSpPr>
          <p:nvPr>
            <p:ph idx="1"/>
          </p:nvPr>
        </p:nvSpPr>
        <p:spPr>
          <a:xfrm>
            <a:off x="677334" y="1436915"/>
            <a:ext cx="10961672" cy="1175656"/>
          </a:xfrm>
        </p:spPr>
        <p:txBody>
          <a:bodyPr/>
          <a:lstStyle/>
          <a:p>
            <a:pPr marL="0" indent="0">
              <a:buNone/>
            </a:pPr>
            <a:r>
              <a:rPr lang="en-US" dirty="0" err="1" smtClean="0"/>
              <a:t>Buatlah</a:t>
            </a:r>
            <a:r>
              <a:rPr lang="en-US" dirty="0" smtClean="0"/>
              <a:t> </a:t>
            </a:r>
            <a:r>
              <a:rPr lang="en-US" dirty="0" err="1" smtClean="0"/>
              <a:t>judul</a:t>
            </a:r>
            <a:r>
              <a:rPr lang="en-US" dirty="0" smtClean="0"/>
              <a:t> </a:t>
            </a:r>
            <a:r>
              <a:rPr lang="en-US" dirty="0" err="1" smtClean="0"/>
              <a:t>penelitian</a:t>
            </a:r>
            <a:r>
              <a:rPr lang="en-US" dirty="0" smtClean="0"/>
              <a:t>, </a:t>
            </a:r>
            <a:r>
              <a:rPr lang="en-US" dirty="0" err="1" smtClean="0"/>
              <a:t>tambahkan</a:t>
            </a:r>
            <a:r>
              <a:rPr lang="en-US" dirty="0" smtClean="0"/>
              <a:t> tori-</a:t>
            </a:r>
            <a:r>
              <a:rPr lang="en-US" dirty="0" err="1" smtClean="0"/>
              <a:t>teori</a:t>
            </a:r>
            <a:r>
              <a:rPr lang="en-US" dirty="0" smtClean="0"/>
              <a:t> </a:t>
            </a:r>
            <a:r>
              <a:rPr lang="en-US" dirty="0" err="1" smtClean="0"/>
              <a:t>pendukungnya</a:t>
            </a:r>
            <a:r>
              <a:rPr lang="en-US" dirty="0" smtClean="0"/>
              <a:t> </a:t>
            </a:r>
            <a:r>
              <a:rPr lang="en-US" dirty="0" err="1" smtClean="0"/>
              <a:t>serta</a:t>
            </a:r>
            <a:r>
              <a:rPr lang="en-US" dirty="0" smtClean="0"/>
              <a:t> </a:t>
            </a:r>
            <a:r>
              <a:rPr lang="en-US" dirty="0" err="1" smtClean="0"/>
              <a:t>sebutkan</a:t>
            </a:r>
            <a:r>
              <a:rPr lang="en-US" dirty="0" smtClean="0"/>
              <a:t> </a:t>
            </a:r>
            <a:r>
              <a:rPr lang="en-US" dirty="0" err="1" smtClean="0"/>
              <a:t>sitasi</a:t>
            </a:r>
            <a:r>
              <a:rPr lang="en-US" dirty="0" smtClean="0"/>
              <a:t> yang </a:t>
            </a:r>
            <a:r>
              <a:rPr lang="en-US" dirty="0" err="1" smtClean="0"/>
              <a:t>anda</a:t>
            </a:r>
            <a:r>
              <a:rPr lang="en-US" dirty="0" smtClean="0"/>
              <a:t> </a:t>
            </a:r>
            <a:r>
              <a:rPr lang="en-US" dirty="0" err="1" smtClean="0"/>
              <a:t>pakai</a:t>
            </a:r>
            <a:r>
              <a:rPr lang="en-US" dirty="0" smtClean="0"/>
              <a:t> !</a:t>
            </a:r>
            <a:endParaRPr lang="en-US" dirty="0"/>
          </a:p>
        </p:txBody>
      </p:sp>
    </p:spTree>
    <p:extLst>
      <p:ext uri="{BB962C8B-B14F-4D97-AF65-F5344CB8AC3E}">
        <p14:creationId xmlns:p14="http://schemas.microsoft.com/office/powerpoint/2010/main" val="299407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071154"/>
            <a:ext cx="11521440" cy="5382182"/>
          </a:xfrm>
        </p:spPr>
        <p:txBody>
          <a:bodyPr>
            <a:normAutofit/>
          </a:bodyPr>
          <a:lstStyle/>
          <a:p>
            <a:pPr algn="just"/>
            <a:r>
              <a:rPr lang="id-ID" b="1" dirty="0"/>
              <a:t>Suatu dokumen akan disitir oleh penulis </a:t>
            </a:r>
            <a:r>
              <a:rPr lang="id-ID" b="1" dirty="0" smtClean="0"/>
              <a:t>apabila </a:t>
            </a:r>
            <a:r>
              <a:rPr lang="id-ID" b="1" dirty="0"/>
              <a:t>dokumen tersebut relevan dengan </a:t>
            </a:r>
            <a:r>
              <a:rPr lang="id-ID" b="1" dirty="0" smtClean="0"/>
              <a:t>kegiatan </a:t>
            </a:r>
            <a:r>
              <a:rPr lang="id-ID" b="1" dirty="0"/>
              <a:t>penulisan karya ilmiah yang dilakukannya</a:t>
            </a:r>
            <a:r>
              <a:rPr lang="id-ID" dirty="0"/>
              <a:t>. Penyitiran dokemen ini dilakukan </a:t>
            </a:r>
            <a:r>
              <a:rPr lang="id-ID" dirty="0" smtClean="0"/>
              <a:t>dengan </a:t>
            </a:r>
            <a:r>
              <a:rPr lang="id-ID" dirty="0"/>
              <a:t>maksud </a:t>
            </a:r>
            <a:r>
              <a:rPr lang="id-ID" b="1" dirty="0"/>
              <a:t>untuk membantu pengarang dalam mendapatkan informasi tambahan </a:t>
            </a:r>
            <a:r>
              <a:rPr lang="id-ID" b="1" dirty="0" smtClean="0"/>
              <a:t>guna </a:t>
            </a:r>
            <a:r>
              <a:rPr lang="id-ID" b="1" dirty="0"/>
              <a:t>pemacahan masalah yang diteliti</a:t>
            </a:r>
            <a:r>
              <a:rPr lang="id-ID" dirty="0"/>
              <a:t>. Dokumen yang disitir </a:t>
            </a:r>
            <a:r>
              <a:rPr lang="id-ID" b="1" dirty="0"/>
              <a:t>sebaiknya berasal dari </a:t>
            </a:r>
            <a:r>
              <a:rPr lang="id-ID" b="1" dirty="0" smtClean="0"/>
              <a:t>topik </a:t>
            </a:r>
            <a:r>
              <a:rPr lang="id-ID" b="1" dirty="0"/>
              <a:t>penelitian yang sama atau yang berhubungan dengan subjek penelitian</a:t>
            </a:r>
            <a:r>
              <a:rPr lang="id-ID" dirty="0"/>
              <a:t>. Pada </a:t>
            </a:r>
            <a:r>
              <a:rPr lang="id-ID" dirty="0" smtClean="0"/>
              <a:t>dasarnya</a:t>
            </a:r>
            <a:r>
              <a:rPr lang="id-ID" dirty="0"/>
              <a:t>, semua kalimat, ide atau hasil karya yang </a:t>
            </a:r>
            <a:r>
              <a:rPr lang="id-ID" b="1" dirty="0"/>
              <a:t>bukan karya sendiri harus </a:t>
            </a:r>
            <a:r>
              <a:rPr lang="id-ID" b="1" dirty="0" smtClean="0"/>
              <a:t>disebutkan sumbernya </a:t>
            </a:r>
            <a:r>
              <a:rPr lang="id-ID" dirty="0" smtClean="0"/>
              <a:t>Salah </a:t>
            </a:r>
            <a:r>
              <a:rPr lang="id-ID" dirty="0"/>
              <a:t>satu pemilihan dokumen yang akan disitir adalah </a:t>
            </a:r>
            <a:r>
              <a:rPr lang="id-ID" b="1" dirty="0"/>
              <a:t>kesesuaian topik dengan </a:t>
            </a:r>
            <a:r>
              <a:rPr lang="id-ID" b="1" dirty="0" smtClean="0"/>
              <a:t>penelitian</a:t>
            </a:r>
            <a:r>
              <a:rPr lang="id-ID" b="1" dirty="0"/>
              <a:t>, namun ada juga yang menyitir  dari dokumen yang berbeda dengan topik </a:t>
            </a:r>
            <a:r>
              <a:rPr lang="id-ID" b="1" dirty="0" smtClean="0"/>
              <a:t>penelitian </a:t>
            </a:r>
            <a:r>
              <a:rPr lang="id-ID" b="1" dirty="0"/>
              <a:t>misalnya untuk melihat analisa  statistik maupun analisa data lainnya yang </a:t>
            </a:r>
            <a:r>
              <a:rPr lang="id-ID" b="1" dirty="0" smtClean="0"/>
              <a:t>mungkin </a:t>
            </a:r>
            <a:r>
              <a:rPr lang="id-ID" b="1" dirty="0"/>
              <a:t>bisa digunakan pada penelitian  yang sedang dilakukan karena dokumen </a:t>
            </a:r>
            <a:r>
              <a:rPr lang="id-ID" b="1" dirty="0" smtClean="0"/>
              <a:t>tersebut </a:t>
            </a:r>
            <a:r>
              <a:rPr lang="id-ID" b="1" dirty="0"/>
              <a:t>memberikan informasi yang cukup dalam dan spesifik mengenai topik yang </a:t>
            </a:r>
            <a:r>
              <a:rPr lang="id-ID" b="1" dirty="0" smtClean="0"/>
              <a:t>akan </a:t>
            </a:r>
            <a:r>
              <a:rPr lang="id-ID" b="1" dirty="0"/>
              <a:t>diteliti</a:t>
            </a:r>
            <a:r>
              <a:rPr lang="id-ID" dirty="0"/>
              <a:t>. Peneliti atau penulis akan menyitir suatu dokumen apabila dokumen </a:t>
            </a:r>
            <a:r>
              <a:rPr lang="id-ID" dirty="0" smtClean="0"/>
              <a:t>tersebut </a:t>
            </a:r>
            <a:r>
              <a:rPr lang="id-ID" dirty="0"/>
              <a:t>memberikan informasi atau pengetahuan baru yang bisa bermanfaat bagi </a:t>
            </a:r>
            <a:r>
              <a:rPr lang="id-ID" dirty="0" smtClean="0"/>
              <a:t>penelitiannya</a:t>
            </a:r>
            <a:r>
              <a:rPr lang="id-ID" dirty="0"/>
              <a:t>. </a:t>
            </a:r>
            <a:endParaRPr lang="id-ID" dirty="0" smtClean="0"/>
          </a:p>
          <a:p>
            <a:pPr algn="just"/>
            <a:r>
              <a:rPr lang="id-ID" b="1" dirty="0"/>
              <a:t>Waktu dan tahun penerbitan dokumen yang  akan direview juga menjadi bahan </a:t>
            </a:r>
            <a:r>
              <a:rPr lang="id-ID" b="1" dirty="0" smtClean="0"/>
              <a:t>pertimbangan </a:t>
            </a:r>
            <a:r>
              <a:rPr lang="id-ID" b="1" dirty="0"/>
              <a:t>dalam menyitir suatu dokumen</a:t>
            </a:r>
            <a:r>
              <a:rPr lang="id-ID" dirty="0"/>
              <a:t>. Tahun penerbitan suatu dokumen </a:t>
            </a:r>
            <a:r>
              <a:rPr lang="id-ID" dirty="0" smtClean="0"/>
              <a:t>merupakan </a:t>
            </a:r>
            <a:r>
              <a:rPr lang="id-ID" dirty="0"/>
              <a:t>hal yang penting karena </a:t>
            </a:r>
            <a:r>
              <a:rPr lang="id-ID" b="1" dirty="0"/>
              <a:t>dokumen yang terbitannya lebih terbaru atau </a:t>
            </a:r>
            <a:r>
              <a:rPr lang="id-ID" b="1" dirty="0" smtClean="0"/>
              <a:t>mutakhir </a:t>
            </a:r>
            <a:r>
              <a:rPr lang="id-ID" b="1" dirty="0"/>
              <a:t>memuat informasi dan pengetahuan baru yang sedang berkembang pada saat </a:t>
            </a:r>
            <a:r>
              <a:rPr lang="id-ID" b="1" dirty="0" smtClean="0"/>
              <a:t>itu</a:t>
            </a:r>
            <a:r>
              <a:rPr lang="id-ID" dirty="0"/>
              <a:t>. </a:t>
            </a:r>
          </a:p>
        </p:txBody>
      </p:sp>
    </p:spTree>
    <p:extLst>
      <p:ext uri="{BB962C8B-B14F-4D97-AF65-F5344CB8AC3E}">
        <p14:creationId xmlns:p14="http://schemas.microsoft.com/office/powerpoint/2010/main" val="283633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577" y="940526"/>
            <a:ext cx="11038114" cy="3997234"/>
          </a:xfrm>
        </p:spPr>
        <p:txBody>
          <a:bodyPr>
            <a:normAutofit/>
          </a:bodyPr>
          <a:lstStyle/>
          <a:p>
            <a:pPr algn="just"/>
            <a:r>
              <a:rPr lang="id-ID" dirty="0"/>
              <a:t>Kemudahan dalam mendapatkan dokumen yang  akan direview juga menjadi </a:t>
            </a:r>
            <a:r>
              <a:rPr lang="id-ID" dirty="0" smtClean="0"/>
              <a:t>faktor penting </a:t>
            </a:r>
            <a:r>
              <a:rPr lang="id-ID" dirty="0"/>
              <a:t>dalam menentukan sebuah dokumen menjadi sitiran. Hal ini bisa dilihat dari </a:t>
            </a:r>
            <a:r>
              <a:rPr lang="id-ID" dirty="0" smtClean="0"/>
              <a:t>kemudahan </a:t>
            </a:r>
            <a:r>
              <a:rPr lang="id-ID" dirty="0"/>
              <a:t>untuk mendapatkan dokumen  secara kontinue maupun </a:t>
            </a:r>
            <a:r>
              <a:rPr lang="id-ID" b="1" dirty="0"/>
              <a:t>kemudahan </a:t>
            </a:r>
            <a:r>
              <a:rPr lang="id-ID" b="1" dirty="0" smtClean="0"/>
              <a:t>mengakses </a:t>
            </a:r>
            <a:r>
              <a:rPr lang="id-ID" b="1" dirty="0"/>
              <a:t>bila dilakukan melalui internet</a:t>
            </a:r>
            <a:r>
              <a:rPr lang="id-ID" dirty="0"/>
              <a:t>. Sebagai contoh, </a:t>
            </a:r>
            <a:r>
              <a:rPr lang="id-ID" b="1" dirty="0"/>
              <a:t>makalah atau jurnal ilmiah </a:t>
            </a:r>
            <a:r>
              <a:rPr lang="id-ID" b="1" dirty="0" smtClean="0"/>
              <a:t>bisa </a:t>
            </a:r>
            <a:r>
              <a:rPr lang="id-ID" b="1" dirty="0"/>
              <a:t>dijadikan sebagai sumber sitiran karena makalah atau jurnal ilmiah tersebut </a:t>
            </a:r>
            <a:r>
              <a:rPr lang="id-ID" b="1" dirty="0" smtClean="0"/>
              <a:t>frekuensi </a:t>
            </a:r>
            <a:r>
              <a:rPr lang="id-ID" b="1" dirty="0"/>
              <a:t>terbitnya teratur sehingga bisa dijadikan sebagai acuan dalam menyitir</a:t>
            </a:r>
            <a:r>
              <a:rPr lang="id-ID" dirty="0"/>
              <a:t>. </a:t>
            </a:r>
          </a:p>
          <a:p>
            <a:pPr algn="just"/>
            <a:r>
              <a:rPr lang="id-ID" dirty="0" smtClean="0"/>
              <a:t>Ada </a:t>
            </a:r>
            <a:r>
              <a:rPr lang="id-ID" dirty="0"/>
              <a:t>beberapa referensi dalam mengacu sumber informasi, antara lain adalah cara </a:t>
            </a:r>
            <a:r>
              <a:rPr lang="id-ID" dirty="0" smtClean="0"/>
              <a:t>mengacu </a:t>
            </a:r>
            <a:r>
              <a:rPr lang="id-ID" dirty="0"/>
              <a:t>yang ditentukan oleh IEEE </a:t>
            </a:r>
            <a:r>
              <a:rPr lang="id-ID" dirty="0" smtClean="0"/>
              <a:t>(</a:t>
            </a:r>
            <a:r>
              <a:rPr lang="id-ID" b="1" dirty="0"/>
              <a:t>Institute of Electrical and Electronics </a:t>
            </a:r>
            <a:r>
              <a:rPr lang="id-ID" b="1" dirty="0" smtClean="0"/>
              <a:t>Engineers</a:t>
            </a:r>
            <a:r>
              <a:rPr lang="id-ID" dirty="0"/>
              <a:t>) Citation Style dan Chicago Citation </a:t>
            </a:r>
            <a:r>
              <a:rPr lang="id-ID" dirty="0" smtClean="0"/>
              <a:t>Style. </a:t>
            </a:r>
          </a:p>
          <a:p>
            <a:pPr algn="just"/>
            <a:r>
              <a:rPr lang="id-ID" dirty="0" smtClean="0"/>
              <a:t>Pada </a:t>
            </a:r>
            <a:r>
              <a:rPr lang="id-ID" dirty="0"/>
              <a:t>cara pengacuan menurut </a:t>
            </a:r>
            <a:r>
              <a:rPr lang="id-ID" dirty="0" smtClean="0"/>
              <a:t>IEEE</a:t>
            </a:r>
            <a:r>
              <a:rPr lang="id-ID" dirty="0"/>
              <a:t>, </a:t>
            </a:r>
            <a:r>
              <a:rPr lang="id-ID" b="1" dirty="0"/>
              <a:t>setiap referensi diberi nomor berdasarkan urutan kemunculannya pada dokumen. </a:t>
            </a:r>
            <a:r>
              <a:rPr lang="id-ID" b="1" dirty="0" smtClean="0"/>
              <a:t>Ketika </a:t>
            </a:r>
            <a:r>
              <a:rPr lang="id-ID" b="1" dirty="0"/>
              <a:t>mengacu suatu referensi dalam tulisan, digunakan nomor referensi yang diapit </a:t>
            </a:r>
            <a:r>
              <a:rPr lang="id-ID" b="1" dirty="0" smtClean="0"/>
              <a:t>oleh </a:t>
            </a:r>
            <a:r>
              <a:rPr lang="id-ID" b="1" dirty="0"/>
              <a:t>kurung siku</a:t>
            </a:r>
            <a:r>
              <a:rPr lang="id-ID" dirty="0"/>
              <a:t>.</a:t>
            </a:r>
          </a:p>
        </p:txBody>
      </p:sp>
    </p:spTree>
    <p:extLst>
      <p:ext uri="{BB962C8B-B14F-4D97-AF65-F5344CB8AC3E}">
        <p14:creationId xmlns:p14="http://schemas.microsoft.com/office/powerpoint/2010/main" val="755185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953" y="116632"/>
            <a:ext cx="11038115" cy="6575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623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206" y="3892730"/>
            <a:ext cx="10737668" cy="2246813"/>
          </a:xfrm>
        </p:spPr>
        <p:txBody>
          <a:bodyPr>
            <a:normAutofit/>
          </a:bodyPr>
          <a:lstStyle/>
          <a:p>
            <a:pPr marL="0" indent="0" algn="just">
              <a:buNone/>
            </a:pPr>
            <a:r>
              <a:rPr lang="id-ID" dirty="0"/>
              <a:t>Selain dua metode di atas, metode sitasi yang digunakan dapat juga berasal dari bahan </a:t>
            </a:r>
            <a:r>
              <a:rPr lang="id-ID" dirty="0" smtClean="0"/>
              <a:t>pustaka </a:t>
            </a:r>
            <a:r>
              <a:rPr lang="id-ID" dirty="0"/>
              <a:t>elektronik seperti: </a:t>
            </a:r>
          </a:p>
          <a:p>
            <a:pPr algn="just"/>
            <a:r>
              <a:rPr lang="id-ID" dirty="0" smtClean="0"/>
              <a:t>APA </a:t>
            </a:r>
            <a:r>
              <a:rPr lang="id-ID" dirty="0"/>
              <a:t>Style : Psikologi, pendidikan, dan ilmu-ilmu sosial </a:t>
            </a:r>
          </a:p>
          <a:p>
            <a:pPr algn="just"/>
            <a:r>
              <a:rPr lang="id-ID" dirty="0" smtClean="0"/>
              <a:t>MLA </a:t>
            </a:r>
            <a:r>
              <a:rPr lang="id-ID" dirty="0"/>
              <a:t>Style : Literatur, seni, dan humanities </a:t>
            </a:r>
          </a:p>
          <a:p>
            <a:pPr algn="just"/>
            <a:r>
              <a:rPr lang="id-ID" dirty="0" smtClean="0"/>
              <a:t>AMA </a:t>
            </a:r>
            <a:r>
              <a:rPr lang="id-ID" dirty="0"/>
              <a:t>Style : Keperawatan, kesehatan, dan ilmu biologi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073" y="188640"/>
            <a:ext cx="11312435" cy="352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9289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3" y="548680"/>
            <a:ext cx="11194869" cy="5721491"/>
          </a:xfrm>
        </p:spPr>
        <p:txBody>
          <a:bodyPr>
            <a:noAutofit/>
          </a:bodyPr>
          <a:lstStyle/>
          <a:p>
            <a:pPr algn="just"/>
            <a:r>
              <a:rPr lang="id-ID" sz="2000" dirty="0"/>
              <a:t>Dalam melakukan penyitiran seorang peneliti atau penulis ilmiah </a:t>
            </a:r>
            <a:r>
              <a:rPr lang="id-ID" sz="2000" b="1" dirty="0"/>
              <a:t>wajib mencantumkan nama pengarang yang pernyataannya  dikutip atau disitir di dalam artikel/makalah/laporan hasil penelitian</a:t>
            </a:r>
            <a:r>
              <a:rPr lang="id-ID" sz="2000" dirty="0"/>
              <a:t>. </a:t>
            </a:r>
            <a:r>
              <a:rPr lang="id-ID" sz="2000" b="1" dirty="0"/>
              <a:t>Kewajiban tersebut untuk memperlihatkan bahwa sesungguhnya peneliti tersebut telah  menelaah terlebih dahulu, penelitian-penelitian setopik yang pernah dilakukan  oleh orang lain, dan secara jujur mencantumkan bahan pustaka yang dikutipnya</a:t>
            </a:r>
            <a:r>
              <a:rPr lang="id-ID" sz="2000" dirty="0"/>
              <a:t>. Cara mencantumkan nama pengarang buku, artikel, atau pun sumber informasi lain yang tercetak sudah ada aturannya tersendiri, yang tentunya sudah biasa dilakukan oleh peneliti.  </a:t>
            </a:r>
          </a:p>
          <a:p>
            <a:pPr algn="just"/>
            <a:r>
              <a:rPr lang="id-ID" sz="2000" b="1" dirty="0"/>
              <a:t>Menulis daftar pustaka (bibliografi) bertujuan untuk menguraikan dengan jelas semua sumber rujukan dan bacaan yang telah dicantumkan di dalam tulisan, baik berupa buku, jurnal dan majalah, tesis dan disertasi, dan  lain sebagainya</a:t>
            </a:r>
            <a:r>
              <a:rPr lang="id-ID" sz="2000" dirty="0"/>
              <a:t>. Daftar pustaka ini dapat membantu pembaca untuk mengetahui sumber-sumber yang digunakan dalam penulisan ilmiah. </a:t>
            </a:r>
          </a:p>
          <a:p>
            <a:pPr algn="just"/>
            <a:r>
              <a:rPr lang="id-ID" sz="2000" b="1" dirty="0"/>
              <a:t>Ada beberapa hal yang perlu diperhatikan dalam penyusunan daftar pustaka, yaitu daftar pustaka tidak diberi nomor, urutan nama penulis mengikut urutan huruf, gelar penulis tidak dimasukkan, bibliografi diletakkan pada bagian terakhir tulisan, nama pengarang ditulis penuh dalam susunan asal</a:t>
            </a:r>
            <a:r>
              <a:rPr lang="id-ID" sz="2000" dirty="0"/>
              <a:t>. </a:t>
            </a:r>
          </a:p>
        </p:txBody>
      </p:sp>
    </p:spTree>
    <p:extLst>
      <p:ext uri="{BB962C8B-B14F-4D97-AF65-F5344CB8AC3E}">
        <p14:creationId xmlns:p14="http://schemas.microsoft.com/office/powerpoint/2010/main" val="106844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512" y="620690"/>
            <a:ext cx="2952328" cy="5616623"/>
          </a:xfrm>
        </p:spPr>
        <p:txBody>
          <a:bodyPr>
            <a:normAutofit lnSpcReduction="10000"/>
          </a:bodyPr>
          <a:lstStyle/>
          <a:p>
            <a:r>
              <a:rPr lang="id-ID" dirty="0"/>
              <a:t>Urutan unsur-unsur yang ditulis dalam bibliografi ialah: Nama penulis, </a:t>
            </a:r>
            <a:r>
              <a:rPr lang="id-ID" dirty="0" smtClean="0"/>
              <a:t>Tahun penerbitan</a:t>
            </a:r>
            <a:r>
              <a:rPr lang="id-ID" dirty="0"/>
              <a:t>, Judul – digaris atau </a:t>
            </a:r>
            <a:r>
              <a:rPr lang="id-ID" dirty="0" smtClean="0"/>
              <a:t>icetak </a:t>
            </a:r>
            <a:r>
              <a:rPr lang="id-ID" dirty="0"/>
              <a:t>miring, </a:t>
            </a:r>
            <a:r>
              <a:rPr lang="id-ID" dirty="0" smtClean="0"/>
              <a:t>Tempat </a:t>
            </a:r>
            <a:r>
              <a:rPr lang="id-ID" dirty="0"/>
              <a:t>penerbitan, dan Nama penerbit. </a:t>
            </a:r>
            <a:endParaRPr lang="id-ID" dirty="0" smtClean="0"/>
          </a:p>
          <a:p>
            <a:r>
              <a:rPr lang="id-ID" dirty="0" smtClean="0"/>
              <a:t>Berikut </a:t>
            </a:r>
            <a:r>
              <a:rPr lang="id-ID" dirty="0"/>
              <a:t>ini diberikan beberapa contoh penulisan daftar pustaka (bibliografi) </a:t>
            </a:r>
            <a:r>
              <a:rPr lang="id-ID" dirty="0" smtClean="0"/>
              <a:t>beradasarkan </a:t>
            </a:r>
            <a:r>
              <a:rPr lang="id-ID" dirty="0"/>
              <a:t>standar APA, MLA dan </a:t>
            </a:r>
            <a:r>
              <a:rPr lang="id-ID" dirty="0" smtClean="0"/>
              <a:t>AMA.</a:t>
            </a:r>
            <a:endParaRPr lang="id-ID" dirty="0"/>
          </a:p>
          <a:p>
            <a:r>
              <a:rPr lang="id-ID" dirty="0" smtClean="0"/>
              <a:t>Berikut </a:t>
            </a:r>
            <a:r>
              <a:rPr lang="id-ID" dirty="0"/>
              <a:t>ini contoh rumusan sitasi untuk APA Style (American Psychological </a:t>
            </a:r>
            <a:r>
              <a:rPr lang="id-ID" dirty="0" smtClean="0"/>
              <a:t>Association</a:t>
            </a:r>
            <a:r>
              <a:rPr lang="id-ID" dirty="0"/>
              <a: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5379" y="116632"/>
            <a:ext cx="5391079"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4444241" y="476672"/>
            <a:ext cx="643554" cy="5832648"/>
          </a:xfrm>
          <a:prstGeom prst="rightArrow">
            <a:avLst>
              <a:gd name="adj1" fmla="val 39967"/>
              <a:gd name="adj2" fmla="val 50000"/>
            </a:avLst>
          </a:prstGeom>
          <a:effectLst>
            <a:outerShdw blurRad="50800" dist="38100" dir="10800000" algn="r"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647674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2024" y="25144"/>
            <a:ext cx="4321688" cy="677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a:spLocks noGrp="1"/>
          </p:cNvSpPr>
          <p:nvPr>
            <p:ph idx="1"/>
          </p:nvPr>
        </p:nvSpPr>
        <p:spPr>
          <a:xfrm>
            <a:off x="1703512" y="620690"/>
            <a:ext cx="2952328" cy="5616623"/>
          </a:xfrm>
        </p:spPr>
        <p:txBody>
          <a:bodyPr>
            <a:normAutofit lnSpcReduction="10000"/>
          </a:bodyPr>
          <a:lstStyle/>
          <a:p>
            <a:r>
              <a:rPr lang="id-ID" dirty="0"/>
              <a:t>Urutan unsur-unsur yang ditulis dalam bibliografi ialah: Nama penulis, </a:t>
            </a:r>
            <a:r>
              <a:rPr lang="id-ID" dirty="0" smtClean="0"/>
              <a:t>Tahun penerbitan</a:t>
            </a:r>
            <a:r>
              <a:rPr lang="id-ID" dirty="0"/>
              <a:t>, Judul – digaris atau </a:t>
            </a:r>
            <a:r>
              <a:rPr lang="id-ID" dirty="0" smtClean="0"/>
              <a:t>icetak </a:t>
            </a:r>
            <a:r>
              <a:rPr lang="id-ID" dirty="0"/>
              <a:t>miring, </a:t>
            </a:r>
            <a:r>
              <a:rPr lang="id-ID" dirty="0" smtClean="0"/>
              <a:t>Tempat </a:t>
            </a:r>
            <a:r>
              <a:rPr lang="id-ID" dirty="0"/>
              <a:t>penerbitan, dan Nama penerbit. </a:t>
            </a:r>
            <a:endParaRPr lang="id-ID" dirty="0" smtClean="0"/>
          </a:p>
          <a:p>
            <a:r>
              <a:rPr lang="id-ID" dirty="0" smtClean="0"/>
              <a:t>Berikut </a:t>
            </a:r>
            <a:r>
              <a:rPr lang="id-ID" dirty="0"/>
              <a:t>ini diberikan beberapa contoh penulisan daftar pustaka (bibliografi) </a:t>
            </a:r>
            <a:r>
              <a:rPr lang="id-ID" dirty="0" smtClean="0"/>
              <a:t>beradasarkan </a:t>
            </a:r>
            <a:r>
              <a:rPr lang="id-ID" dirty="0"/>
              <a:t>standar APA, MLA dan </a:t>
            </a:r>
            <a:r>
              <a:rPr lang="id-ID" dirty="0" smtClean="0"/>
              <a:t>AMA.</a:t>
            </a:r>
            <a:endParaRPr lang="id-ID" dirty="0"/>
          </a:p>
          <a:p>
            <a:r>
              <a:rPr lang="id-ID" dirty="0" smtClean="0"/>
              <a:t>Berikut </a:t>
            </a:r>
            <a:r>
              <a:rPr lang="id-ID" dirty="0"/>
              <a:t>ini contoh rumusan sitasi untuk APA Style (American Psychological </a:t>
            </a:r>
            <a:r>
              <a:rPr lang="id-ID" dirty="0" smtClean="0"/>
              <a:t>Association</a:t>
            </a:r>
            <a:r>
              <a:rPr lang="id-ID" dirty="0"/>
              <a:t>) :</a:t>
            </a:r>
          </a:p>
        </p:txBody>
      </p:sp>
      <p:sp>
        <p:nvSpPr>
          <p:cNvPr id="6" name="Right Arrow 5"/>
          <p:cNvSpPr/>
          <p:nvPr/>
        </p:nvSpPr>
        <p:spPr>
          <a:xfrm>
            <a:off x="4444241" y="476672"/>
            <a:ext cx="643554" cy="5832648"/>
          </a:xfrm>
          <a:prstGeom prst="rightArrow">
            <a:avLst>
              <a:gd name="adj1" fmla="val 39967"/>
              <a:gd name="adj2" fmla="val 50000"/>
            </a:avLst>
          </a:prstGeom>
          <a:effectLst>
            <a:outerShdw blurRad="50800" dist="38100" dir="10800000" algn="r"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677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148</TotalTime>
  <Words>1694</Words>
  <Application>Microsoft Office PowerPoint</Application>
  <PresentationFormat>Widescreen</PresentationFormat>
  <Paragraphs>102</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PERTEMUAN  6</vt:lpstr>
      <vt:lpstr>SITASI ATAU PENYITIRAN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SITIRAN BUKU</vt:lpstr>
      <vt:lpstr>PUBLIKASI PEMERINTAH</vt:lpstr>
      <vt:lpstr>DISERTASI</vt:lpstr>
      <vt:lpstr>SITIRAN DARI CDROM</vt:lpstr>
      <vt:lpstr>Standard Penulisan Referensi Penelitian</vt:lpstr>
      <vt:lpstr>Standard Penulisan Referensi</vt:lpstr>
      <vt:lpstr>Penulisan Citation (APA)</vt:lpstr>
      <vt:lpstr>Penulisan Referensi (APA)   -1-</vt:lpstr>
      <vt:lpstr>Penulisan Referensi (APA)   -2-</vt:lpstr>
      <vt:lpstr>Penulisan Referensi (APA)   -3-</vt:lpstr>
      <vt:lpstr>Tugas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pada Bidang Ilmu Komputer dan Teknologi Informasi (2)</dc:title>
  <dc:creator>admin</dc:creator>
  <cp:lastModifiedBy>admin</cp:lastModifiedBy>
  <cp:revision>25</cp:revision>
  <dcterms:created xsi:type="dcterms:W3CDTF">2019-04-08T20:48:29Z</dcterms:created>
  <dcterms:modified xsi:type="dcterms:W3CDTF">2019-04-22T08:01:43Z</dcterms:modified>
</cp:coreProperties>
</file>