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437" r:id="rId8"/>
    <p:sldId id="401" r:id="rId9"/>
    <p:sldId id="402" r:id="rId10"/>
    <p:sldId id="438" r:id="rId11"/>
    <p:sldId id="403" r:id="rId12"/>
    <p:sldId id="404" r:id="rId13"/>
    <p:sldId id="43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33553-32A6-487A-A962-670F08199FCB}" type="datetimeFigureOut">
              <a:rPr lang="en-ID" smtClean="0"/>
              <a:t>14/05/2019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C716F-31EF-4381-A4FE-9F643149B22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621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7C88E6-7B7E-4996-9C56-10EA214BEB25}" type="slidenum">
              <a:rPr kumimoji="0" lang="en-US" smtClean="0"/>
              <a:pPr>
                <a:spcBef>
                  <a:spcPct val="0"/>
                </a:spcBef>
              </a:pPr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686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5CB2C8-6C49-469C-AF47-EC7B7D6C3FC3}" type="slidenum">
              <a:rPr kumimoji="0" lang="en-US" smtClean="0"/>
              <a:pPr>
                <a:spcBef>
                  <a:spcPct val="0"/>
                </a:spcBef>
              </a:pPr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53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7B9C84-DF4A-4E31-A35E-C456FB7CEFBF}" type="slidenum">
              <a:rPr kumimoji="0" lang="en-US" smtClean="0"/>
              <a:pPr>
                <a:spcBef>
                  <a:spcPct val="0"/>
                </a:spcBef>
              </a:pPr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11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17805F-0861-47DA-BA41-CE77A001B401}" type="slidenum">
              <a:rPr kumimoji="0" lang="en-US" smtClean="0"/>
              <a:pPr>
                <a:spcBef>
                  <a:spcPct val="0"/>
                </a:spcBef>
              </a:pPr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756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8287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2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57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46601" y="365700"/>
            <a:ext cx="11498833" cy="612660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 lim="8000"/>
            <a:headEnd type="none" w="lg" len="lg"/>
            <a:tailEnd type="none" w="lg" len="lg"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322200" y="122088"/>
            <a:ext cx="3547600" cy="978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222200" y="1267800"/>
            <a:ext cx="9747600" cy="432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777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0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00779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8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414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9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9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BE4249-C0D0-4B06-8692-E8BB871AF643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834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2B0DB6-F5C7-45FB-8CF3-31B45F9C2DA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535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685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49586-8342-4C3E-A129-664A4E83C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099" y="1653731"/>
            <a:ext cx="8110584" cy="3935906"/>
          </a:xfrm>
        </p:spPr>
        <p:txBody>
          <a:bodyPr anchor="t">
            <a:normAutofit/>
          </a:bodyPr>
          <a:lstStyle/>
          <a:p>
            <a:pPr algn="l"/>
            <a:r>
              <a:rPr lang="en-US" sz="8800"/>
              <a:t>Kalkulus predikat</a:t>
            </a:r>
            <a:endParaRPr lang="en-ID" sz="8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0BA71-ECA2-4EA5-A397-FDB0B867A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099" y="5589638"/>
            <a:ext cx="9790030" cy="64147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/>
              <a:t>Kuantor Bersarang</a:t>
            </a:r>
            <a:endParaRPr lang="en-ID" sz="2000"/>
          </a:p>
        </p:txBody>
      </p:sp>
    </p:spTree>
    <p:extLst>
      <p:ext uri="{BB962C8B-B14F-4D97-AF65-F5344CB8AC3E}">
        <p14:creationId xmlns:p14="http://schemas.microsoft.com/office/powerpoint/2010/main" val="2460323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Arti Kalimat</a:t>
            </a: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1841" y="1194179"/>
            <a:ext cx="7222064" cy="5020353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Contoh :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AutoNum type="arabicPeriod"/>
              <a:defRPr/>
            </a:pPr>
            <a:r>
              <a:rPr lang="en-US"/>
              <a:t>Diberikan interpretasi I dengan Domain D adalah himpunan bilangan integer positif, dimana :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	a = 0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	p = relasi “lebih besar” yaitu : p(d1, d2) = (d1 &gt; d2)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	f  = fungsi suksesor yaitu f(d) = d + 1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	berdasarkan interpretasi I, kalimat tersebut dapat diartikan sebagai :</a:t>
            </a:r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/>
          </a:p>
          <a:p>
            <a:pPr marL="22860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i="1"/>
              <a:t>IF untuk setiap integer x Ada integer y sedemikian sehingga  x &gt; y  THEN 0 &gt; 0 + 1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99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2" name="Rectangle 201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Arti Kalimat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1840" y="1182638"/>
            <a:ext cx="7112006" cy="50203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/>
              <a:t>2. Misalkan interpretasi J dengan domain bilangan integer positif, yang akan memberi nilai :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/>
              <a:t>a = 0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/>
              <a:t>p = relasi “ketidaksamaan” yaitu : p(d1, d2) = (d1 </a:t>
            </a:r>
            <a:r>
              <a:rPr lang="en-US" sz="2200">
                <a:sym typeface="Symbol" panose="05050102010706020507" pitchFamily="18" charset="2"/>
              </a:rPr>
              <a:t></a:t>
            </a:r>
            <a:r>
              <a:rPr lang="en-US" sz="2200"/>
              <a:t> d2)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/>
              <a:t>f  = fungsi predesesor yaitu f(d) = d - 1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endParaRPr lang="en-US" sz="2200"/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/>
              <a:t>Berdasarkan interpretasi J, kalimat tersebut dapat diartikan sebagai :</a:t>
            </a:r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endParaRPr lang="en-US" sz="2200"/>
          </a:p>
          <a:p>
            <a:pPr marL="382588" indent="-19050">
              <a:buFont typeface="Franklin Gothic Book" panose="020B0503020102020204" pitchFamily="34" charset="0"/>
              <a:buNone/>
              <a:tabLst>
                <a:tab pos="342900" algn="l"/>
              </a:tabLst>
            </a:pPr>
            <a:r>
              <a:rPr lang="en-US" sz="2200" i="1"/>
              <a:t>IF untuk setiap integer x Ada integer y sedemikian sehingga  x </a:t>
            </a:r>
            <a:r>
              <a:rPr lang="en-US" sz="2200" i="1">
                <a:sym typeface="Symbol" panose="05050102010706020507" pitchFamily="18" charset="2"/>
              </a:rPr>
              <a:t></a:t>
            </a:r>
            <a:r>
              <a:rPr lang="en-US" sz="2200" i="1"/>
              <a:t> y  THEN 0 </a:t>
            </a:r>
            <a:r>
              <a:rPr lang="en-US" sz="2200" i="1">
                <a:sym typeface="Symbol" panose="05050102010706020507" pitchFamily="18" charset="2"/>
              </a:rPr>
              <a:t></a:t>
            </a:r>
            <a:r>
              <a:rPr lang="en-US" sz="2200" i="1"/>
              <a:t> 0 – 1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72736" y="6453386"/>
            <a:ext cx="1596292" cy="4046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38678F02-1F72-43A6-AA68-BC567010D856}" type="slidenum">
              <a:rPr lang="en-US" altLang="en-US" sz="12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altLang="en-US" sz="1200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61950"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Arti Kalimat</a:t>
            </a:r>
            <a:br>
              <a:rPr lang="en-US" b="1"/>
            </a:br>
            <a:r>
              <a:rPr lang="en-US" b="1"/>
              <a:t>Latihan 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6541" y="1194179"/>
            <a:ext cx="6114847" cy="5020353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/>
              <a:t>Diberikan Ekspresi :</a:t>
            </a:r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 sz="2200"/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 i="1"/>
              <a:t>E = IF p(x, f(x)) THEN (FOR SOME y) p(a, y)</a:t>
            </a:r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 sz="2200"/>
          </a:p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AutoNum type="arabicPeriod"/>
              <a:defRPr/>
            </a:pPr>
            <a:r>
              <a:rPr lang="en-US" sz="2200"/>
              <a:t>Misalkan I adalah interpretasi untuk E dengan Domain bilangan real; dimana </a:t>
            </a:r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/>
              <a:t>a = </a:t>
            </a:r>
            <a:r>
              <a:rPr lang="en-US" sz="2200">
                <a:sym typeface="Symbol" panose="05050102010706020507" pitchFamily="18" charset="2"/>
              </a:rPr>
              <a:t></a:t>
            </a:r>
            <a:r>
              <a:rPr lang="en-US" sz="2200"/>
              <a:t>2</a:t>
            </a:r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/>
              <a:t>x = </a:t>
            </a:r>
            <a:r>
              <a:rPr lang="en-US" sz="2200">
                <a:sym typeface="Symbol" panose="05050102010706020507" pitchFamily="18" charset="2"/>
              </a:rPr>
              <a:t></a:t>
            </a:r>
            <a:endParaRPr lang="en-US" sz="2200"/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/>
              <a:t>f = fungsi “dibagi 2” yaitu : f1(d1) = d1/2</a:t>
            </a:r>
          </a:p>
          <a:p>
            <a:pPr marL="1160463" lvl="3" indent="-382588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 sz="2200"/>
              <a:t>p  = relasi “lebih besar atau sama dengan” yaitu p(d1, d2) = (d1 </a:t>
            </a:r>
            <a:r>
              <a:rPr lang="en-US" sz="2200">
                <a:sym typeface="Symbol" panose="05050102010706020507" pitchFamily="18" charset="2"/>
              </a:rPr>
              <a:t></a:t>
            </a:r>
            <a:r>
              <a:rPr lang="en-US" sz="2200"/>
              <a:t> d2)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72736" y="6453386"/>
            <a:ext cx="1596292" cy="4046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0404DA3B-47F4-41BE-928E-4D61FC6A3477}" type="slidenum">
              <a:rPr lang="en-US" altLang="en-US" sz="12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altLang="en-US" sz="1200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Arti Kalimat</a:t>
            </a:r>
            <a:endParaRPr lang="en-US" sz="3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541" y="1194179"/>
            <a:ext cx="6114847" cy="5020353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AutoNum type="arabicPeriod" startAt="2"/>
              <a:defRPr/>
            </a:pPr>
            <a:r>
              <a:rPr lang="en-US"/>
              <a:t>Misalkan J adalah interpretasi untuk E dengan Domain semua orang; dimana 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a = Soeharto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x = Soekarno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f = fungsi “Ibu dari” yaitu : f1(d1) = ibu dari d1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p  = relasi “anak dari” yaitu p(d1, d2) = d1 adalah anak dari d2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endParaRPr lang="en-US"/>
          </a:p>
          <a:p>
            <a:pPr lvl="1">
              <a:buClr>
                <a:schemeClr val="tx1">
                  <a:lumMod val="85000"/>
                  <a:lumOff val="15000"/>
                </a:schemeClr>
              </a:buClr>
              <a:buFont typeface="Franklin Gothic Book" panose="020B0503020102020204" pitchFamily="34" charset="0"/>
              <a:buNone/>
              <a:defRPr/>
            </a:pPr>
            <a:r>
              <a:rPr lang="en-US"/>
              <a:t>Apakah arti ekspresi E berdasarkan interpretasi I dan interpretasi J 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1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C3CB10-E670-46A0-83A8-CE5C278E4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</a:rPr>
              <a:t>Penulisan </a:t>
            </a:r>
            <a:endParaRPr lang="en-ID" sz="5400">
              <a:solidFill>
                <a:schemeClr val="bg2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E8BBF92-92CE-4AB4-A25F-5DFFD7F907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76720" y="791570"/>
                <a:ext cx="4892308" cy="526239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ID" sz="2400"/>
                  <a:t>Misalkan P adalah suatu predikat terner dengan semesta pembicaraan</a:t>
                </a:r>
              </a:p>
              <a:p>
                <a:pPr marL="0" indent="0">
                  <a:buNone/>
                </a:pPr>
                <a:r>
                  <a:rPr lang="en-ID" sz="2400"/>
                  <a:t>D1 x D2 x D3. Ketika domain D1, D2, dan D3 sudah jelas, maka formula dengan bentuk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sz="2400"/>
                  <a:t> </a:t>
                </a:r>
              </a:p>
              <a:p>
                <a:pPr marL="0" indent="0">
                  <a:buNone/>
                </a:pPr>
                <a:r>
                  <a:rPr lang="en-ID" sz="2400"/>
                  <a:t>cukup ditulis sebagai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2400"/>
                  <a:t>P(x; y; z)</a:t>
                </a:r>
              </a:p>
              <a:p>
                <a:pPr marL="0" indent="0">
                  <a:buNone/>
                </a:pPr>
                <a:r>
                  <a:rPr lang="en-ID" sz="2400"/>
                  <a:t>Aturan serupa berlaku untuk bentuk formula lain pada setiap predikat dengan ariti n &gt; 1.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E8BBF92-92CE-4AB4-A25F-5DFFD7F907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76720" y="791570"/>
                <a:ext cx="4892308" cy="5262390"/>
              </a:xfrm>
              <a:blipFill>
                <a:blip r:embed="rId2"/>
                <a:stretch>
                  <a:fillRect l="-1868" r="-21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43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4D8D92-2F52-49D5-A54D-90791CB35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19201" y="554183"/>
                <a:ext cx="9639868" cy="515389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ID"/>
                  <a:t>Urutan kemunculan kuantor dapat berpengaruh terhadap makna kalimat logika yang ditulis.</a:t>
                </a:r>
              </a:p>
              <a:p>
                <a:pPr marL="0" indent="0">
                  <a:buNone/>
                </a:pPr>
                <a:r>
                  <a:rPr lang="en-ID" b="1"/>
                  <a:t>Contoh:</a:t>
                </a:r>
              </a:p>
              <a:p>
                <a:pPr marL="0" indent="0">
                  <a:buNone/>
                </a:pPr>
                <a:r>
                  <a:rPr lang="en-ID"/>
                  <a:t>Misalnya M(x,y) menyatakan “Dosen x mengajar matakuliah y” dengan D adalah himpunan semua dosen IF Unikom dan y adalah himpunan semua matakuliah di IF Unikom, maka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/>
                  <a:t> M(x,y) dan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/>
                  <a:t>M(x,y) memiliki makna yang berbeda</a:t>
                </a:r>
              </a:p>
              <a:p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/>
                  <a:t> M (x; y) berarti untuk setiap dosen x ada mata kuliah y yang </a:t>
                </a:r>
                <a:r>
                  <a:rPr lang="en-ID"/>
                  <a:t>diajarkannya. atau dalam perkataan lain setiap dosen di IF Unikom setidaknya mengajar satu mata kuliah.</a:t>
                </a:r>
              </a:p>
              <a:p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/>
                  <a:t> M (x; y) berarti terdapat mata kuliah y yang diajarkan oleh semua dosen x atau dalam perkataan lain ada kuliah yang dapat diajarkan semua dosen di IF Unikom.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4D8D92-2F52-49D5-A54D-90791CB35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1" y="554183"/>
                <a:ext cx="9639868" cy="5153890"/>
              </a:xfrm>
              <a:blipFill>
                <a:blip r:embed="rId2"/>
                <a:stretch>
                  <a:fillRect l="-6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5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4BB1650-B616-4EFB-9FB7-5D93104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13EDA5-F2B2-4FF1-8C59-9061D91E3B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6691" y="1188720"/>
                <a:ext cx="5671059" cy="4480560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ID"/>
                  <a:t>Dalam ekspresi logika predikat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ES"/>
                  <a:t> </a:t>
                </a:r>
                <a:r>
                  <a:rPr lang="en-ID"/>
                  <a:t>M (x; y) terdapat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/>
                  <a:t> M (x; y) </a:t>
                </a:r>
              </a:p>
              <a:p>
                <a:pPr marL="0" indent="0" algn="ctr">
                  <a:buNone/>
                </a:pPr>
                <a:endParaRPr lang="en-ID"/>
              </a:p>
              <a:p>
                <a:pPr marL="0" indent="0">
                  <a:buNone/>
                </a:pPr>
                <a:endParaRPr lang="en-ID"/>
              </a:p>
              <a:p>
                <a:pPr marL="0" indent="0">
                  <a:buNone/>
                </a:pPr>
                <a:endParaRPr lang="en-ID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/>
                  <a:t> mencakup M (x; y), pada subformula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/>
                  <a:t> M (x; y) variabel x berupa variabel bebas.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/>
                  <a:t> mencakup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/>
                  <a:t> M (x; y), pada subformula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/>
                  <a:t> M (x; y) variabel x berupa variabel terikat.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13EDA5-F2B2-4FF1-8C59-9061D91E3B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6691" y="1188720"/>
                <a:ext cx="5671059" cy="4480560"/>
              </a:xfrm>
              <a:blipFill>
                <a:blip r:embed="rId2"/>
                <a:stretch>
                  <a:fillRect l="-1074" r="-139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BB47C962-A905-4168-832D-BF622B381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527850" y="0"/>
            <a:ext cx="46641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B0CAA55C-9F48-4F94-95AA-563539497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6284E-D0F3-42F3-B50B-F728014D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3027" y="1252181"/>
            <a:ext cx="3132162" cy="430245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Scope</a:t>
            </a:r>
            <a:endParaRPr lang="en-ID" sz="4000">
              <a:solidFill>
                <a:schemeClr val="bg2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8A068E3A-12E0-4A9B-9353-CA0AE393C8D7}"/>
              </a:ext>
            </a:extLst>
          </p:cNvPr>
          <p:cNvSpPr/>
          <p:nvPr/>
        </p:nvSpPr>
        <p:spPr>
          <a:xfrm rot="5400000">
            <a:off x="3927693" y="2071283"/>
            <a:ext cx="246614" cy="11528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134DD0-379F-4492-8B27-8CDDA87D2FE0}"/>
                  </a:ext>
                </a:extLst>
              </p:cNvPr>
              <p:cNvSpPr txBox="1"/>
              <p:nvPr/>
            </p:nvSpPr>
            <p:spPr>
              <a:xfrm>
                <a:off x="3565717" y="2724098"/>
                <a:ext cx="9705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Cakupan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D" sz="120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134DD0-379F-4492-8B27-8CDDA87D2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717" y="2724098"/>
                <a:ext cx="970565" cy="276999"/>
              </a:xfrm>
              <a:prstGeom prst="rect">
                <a:avLst/>
              </a:prstGeom>
              <a:blipFill>
                <a:blip r:embed="rId3"/>
                <a:stretch>
                  <a:fillRect l="-629" t="-4444" b="-155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>
            <a:extLst>
              <a:ext uri="{FF2B5EF4-FFF2-40B4-BE49-F238E27FC236}">
                <a16:creationId xmlns:a16="http://schemas.microsoft.com/office/drawing/2014/main" id="{07C17421-4FB8-4FDD-B3EC-C2EEAA170630}"/>
              </a:ext>
            </a:extLst>
          </p:cNvPr>
          <p:cNvSpPr/>
          <p:nvPr/>
        </p:nvSpPr>
        <p:spPr>
          <a:xfrm rot="5400000">
            <a:off x="3742022" y="2315413"/>
            <a:ext cx="218811" cy="15519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6F3155-4B6B-49F0-AB99-7C9045D4DC3D}"/>
                  </a:ext>
                </a:extLst>
              </p:cNvPr>
              <p:cNvSpPr txBox="1"/>
              <p:nvPr/>
            </p:nvSpPr>
            <p:spPr>
              <a:xfrm>
                <a:off x="3474584" y="3179958"/>
                <a:ext cx="114827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Cakupan </a:t>
                </a:r>
                <a14:m>
                  <m:oMath xmlns:m="http://schemas.openxmlformats.org/officeDocument/2006/math">
                    <m:r>
                      <a:rPr lang="en-ID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ID" sz="12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6F3155-4B6B-49F0-AB99-7C9045D4D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584" y="3179958"/>
                <a:ext cx="1148270" cy="276999"/>
              </a:xfrm>
              <a:prstGeom prst="rect">
                <a:avLst/>
              </a:prstGeom>
              <a:blipFill>
                <a:blip r:embed="rId4"/>
                <a:stretch>
                  <a:fillRect l="-532" t="-4444" b="-155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66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92EA4F6-564D-47A5-A069-C56EB81E0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4241B-3910-44BF-A801-6FB74E05A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367" y="685800"/>
            <a:ext cx="3742662" cy="5181601"/>
          </a:xfrm>
        </p:spPr>
        <p:txBody>
          <a:bodyPr>
            <a:normAutofit/>
          </a:bodyPr>
          <a:lstStyle/>
          <a:p>
            <a:r>
              <a:rPr lang="en-ID"/>
              <a:t>Presedens Kuantor dan Operator Logika Lain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0A43F-80F9-4E63-8E45-5EC9DC6EB9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3563" y="1329267"/>
                <a:ext cx="4461934" cy="4538134"/>
              </a:xfrm>
            </p:spPr>
            <p:txBody>
              <a:bodyPr anchor="b">
                <a:normAutofit/>
              </a:bodyPr>
              <a:lstStyle/>
              <a:p>
                <a:pPr marL="0" indent="0">
                  <a:buNone/>
                </a:pPr>
                <a:r>
                  <a:rPr lang="en-ID" sz="1800"/>
                  <a:t>Diberikan ekspresi </a:t>
                </a: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1800"/>
                  <a:t>, manakah bentuk yang dimaksud:</a:t>
                </a:r>
              </a:p>
              <a:p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D" sz="1800"/>
              </a:p>
              <a:p>
                <a:r>
                  <a:rPr lang="en-ID" sz="1800"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D" sz="1800"/>
              </a:p>
              <a:p>
                <a:pPr marL="0" indent="0">
                  <a:buNone/>
                </a:pPr>
                <a:r>
                  <a:rPr lang="en-ID" sz="1800"/>
                  <a:t>Pada logika predikat, kuantor </a:t>
                </a:r>
                <a14:m>
                  <m:oMath xmlns:m="http://schemas.openxmlformats.org/officeDocument/2006/math">
                    <m:r>
                      <a:rPr lang="en-ID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D" sz="1800"/>
                  <a:t> dan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ID" sz="1800"/>
                  <a:t> memiliki presedens lebih tinggi daripada operator-operator logika lain dalam logika proposisi.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0A43F-80F9-4E63-8E45-5EC9DC6EB9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3563" y="1329267"/>
                <a:ext cx="4461934" cy="4538134"/>
              </a:xfrm>
              <a:blipFill>
                <a:blip r:embed="rId2"/>
                <a:stretch>
                  <a:fillRect l="-1230" b="-214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6">
            <a:extLst>
              <a:ext uri="{FF2B5EF4-FFF2-40B4-BE49-F238E27FC236}">
                <a16:creationId xmlns:a16="http://schemas.microsoft.com/office/drawing/2014/main" id="{11A8EAE1-305E-4C3A-BEFC-FA6E5DFF0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5201754" y="392335"/>
            <a:ext cx="1802878" cy="2426365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2524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CB71-F045-4DB1-9436-8D003E5C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44236"/>
          </a:xfrm>
        </p:spPr>
        <p:txBody>
          <a:bodyPr>
            <a:noAutofit/>
          </a:bodyPr>
          <a:lstStyle/>
          <a:p>
            <a:r>
              <a:rPr lang="en-ID" sz="2000"/>
              <a:t>Tabel urutan pengerjaan (presedens) kuantor dan operator logika dalam logika predikat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F869F865-BC01-4AE1-B650-F049ACADB80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5410347"/>
                  </p:ext>
                </p:extLst>
              </p:nvPr>
            </p:nvGraphicFramePr>
            <p:xfrm>
              <a:off x="1763857" y="1330036"/>
              <a:ext cx="382905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260774849"/>
                        </a:ext>
                      </a:extLst>
                    </a:gridCol>
                    <a:gridCol w="2000250">
                      <a:extLst>
                        <a:ext uri="{9D8B030D-6E8A-4147-A177-3AD203B41FA5}">
                          <a16:colId xmlns:a16="http://schemas.microsoft.com/office/drawing/2014/main" val="28321919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Operator </a:t>
                          </a:r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Urutan 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3683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D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1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179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∃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2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94869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∼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3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82900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4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22694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5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94366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⊕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6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892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←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7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1535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↔</m:t>
                                </m:r>
                              </m:oMath>
                            </m:oMathPara>
                          </a14:m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8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469288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F869F865-BC01-4AE1-B650-F049ACADB80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5410347"/>
                  </p:ext>
                </p:extLst>
              </p:nvPr>
            </p:nvGraphicFramePr>
            <p:xfrm>
              <a:off x="1763857" y="1330036"/>
              <a:ext cx="3829050" cy="3337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3260774849"/>
                        </a:ext>
                      </a:extLst>
                    </a:gridCol>
                    <a:gridCol w="2000250">
                      <a:extLst>
                        <a:ext uri="{9D8B030D-6E8A-4147-A177-3AD203B41FA5}">
                          <a16:colId xmlns:a16="http://schemas.microsoft.com/office/drawing/2014/main" val="28321919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Operator </a:t>
                          </a:r>
                          <a:endParaRPr lang="en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Urutan 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636837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108197" r="-111000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1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179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208197" r="-111000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2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94869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308197" r="-111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3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82900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415000" r="-111000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4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422694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506557" r="-111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5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94366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606557" r="-111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6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892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706557" r="-111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7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1535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33" t="-806557" r="-111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/>
                            <a:t>8</a:t>
                          </a:r>
                          <a:endParaRPr lang="en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46928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A3629928-636C-4878-AFE3-1F1D2CEA6B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5400" y="5311832"/>
                <a:ext cx="9601200" cy="64423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l" defTabSz="914400" rtl="0" eaLnBrk="1" latinLnBrk="0" hangingPunct="1">
                  <a:lnSpc>
                    <a:spcPct val="89000"/>
                  </a:lnSpc>
                  <a:spcBef>
                    <a:spcPct val="0"/>
                  </a:spcBef>
                  <a:buNone/>
                  <a:defRPr sz="4400" kern="12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ID" sz="2000"/>
                  <a:t>Jadi </a:t>
                </a:r>
                <a14:m>
                  <m:oMath xmlns:m="http://schemas.openxmlformats.org/officeDocument/2006/math">
                    <m:r>
                      <a:rPr lang="en-ID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2000"/>
                  <a:t> berarti ekspresi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ID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D" sz="2000"/>
                  <a:t> </a:t>
                </a:r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A3629928-636C-4878-AFE3-1F1D2CEA6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311832"/>
                <a:ext cx="9601200" cy="644236"/>
              </a:xfrm>
              <a:prstGeom prst="rect">
                <a:avLst/>
              </a:prstGeom>
              <a:blipFill>
                <a:blip r:embed="rId3"/>
                <a:stretch>
                  <a:fillRect l="-698" t="-943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09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1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1" name="Rectangle 23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400050"/>
            <a:ext cx="7705164" cy="895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/>
              <a:t>Aturan interpretasi</a:t>
            </a: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363864" y="1509485"/>
                <a:ext cx="7705164" cy="4752769"/>
              </a:xfrm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/>
                  <a:t>Untuk setiap konstanta a, yaitu elemen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/>
                  <a:t> dari D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/>
                  <a:t>Untuk setiap variabel x, yaitu elemen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/>
                  <a:t> dari D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/>
                  <a:t>Untuk setiap simbol fungsi f dengan arity = n , yaitu :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None/>
                  <a:defRPr/>
                </a:pPr>
                <a:r>
                  <a:rPr lang="en-US" sz="1900"/>
                  <a:t>	Fungsi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/>
                  <a:t> dimana argumen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90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900"/>
                  <a:t> merupakan elemen dari D, dan nilai fungsi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/>
                  <a:t> merupakan anggota D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r>
                  <a:rPr lang="en-US" sz="1900"/>
                  <a:t>Untuk setiap simbol predikat p dengan arity = n, yaitu relasi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/>
                  <a:t> dimana argumen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00"/>
                  <a:t>merupakan elemen dari D dan nilai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0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900"/>
                  <a:t> adalah TRUE atau FALSE</a:t>
                </a:r>
              </a:p>
              <a:p>
                <a:pPr marL="3651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defRPr/>
                </a:pPr>
                <a:endParaRPr lang="en-US" sz="1900"/>
              </a:p>
              <a:p>
                <a:pPr marL="17463" indent="-34925">
                  <a:lnSpc>
                    <a:spcPct val="150000"/>
                  </a:lnSpc>
                  <a:buClr>
                    <a:schemeClr val="tx1">
                      <a:lumMod val="85000"/>
                      <a:lumOff val="15000"/>
                    </a:schemeClr>
                  </a:buClr>
                  <a:buFont typeface="Franklin Gothic Book" panose="020B0503020102020204" pitchFamily="34" charset="0"/>
                  <a:buNone/>
                  <a:defRPr/>
                </a:pPr>
                <a:r>
                  <a:rPr lang="en-US" sz="1900"/>
                  <a:t>Jadi untuk suatu ekspresi A, sebuah interpretasi I dikatakan interpretasi untuk A, jika I memberikan nilai kepada setiap simbol bebas dari A.</a:t>
                </a: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63864" y="1509485"/>
                <a:ext cx="7705164" cy="4752769"/>
              </a:xfrm>
              <a:blipFill>
                <a:blip r:embed="rId2"/>
                <a:stretch>
                  <a:fillRect l="-791" r="-79" b="-25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69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5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 Kalimat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6720" y="791570"/>
            <a:ext cx="4892308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>
              <a:lnSpc>
                <a:spcPct val="150000"/>
              </a:lnSpc>
            </a:pPr>
            <a:r>
              <a:rPr lang="en-US" sz="1800"/>
              <a:t>Arti kalimat ditentukan oleh interpretasi yang diberikan. Tetapi karena dalam kalkulus predikat mengandung pengertian objek, maka interpretasi dalam kalimat predikat harus juga mendefinisikan suatu </a:t>
            </a:r>
            <a:r>
              <a:rPr lang="en-US" sz="1800" b="1" u="sng"/>
              <a:t>domain yaitu himpunan objek yang memberi arti pada term</a:t>
            </a:r>
            <a:r>
              <a:rPr lang="en-US" sz="1800"/>
              <a:t>.</a:t>
            </a:r>
          </a:p>
          <a:p>
            <a:pPr marL="342900">
              <a:lnSpc>
                <a:spcPct val="150000"/>
              </a:lnSpc>
            </a:pPr>
            <a:r>
              <a:rPr lang="en-US" sz="1800"/>
              <a:t>Suatu interpretasi harus memberi nilai pada setiap simbol bebas pada kalimat tersebut.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72736" y="6453386"/>
            <a:ext cx="1596292" cy="4046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07C0BEF5-F2D8-4101-A9F0-F1E95E43785C}" type="slidenum">
              <a:rPr lang="en-US" altLang="en-US" sz="12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altLang="en-US" sz="1200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sz="280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 Kalimat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71625"/>
            <a:ext cx="9601200" cy="4295775"/>
          </a:xfrm>
        </p:spPr>
        <p:txBody>
          <a:bodyPr rtlCol="0">
            <a:noAutofit/>
          </a:bodyPr>
          <a:lstStyle/>
          <a:p>
            <a:pPr marL="228600" indent="-228600">
              <a:spcAft>
                <a:spcPts val="120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sz="2800"/>
              <a:t>Misalkan ada kalimat tertutup :</a:t>
            </a:r>
          </a:p>
          <a:p>
            <a:pPr marL="228600" indent="-228600" algn="ctr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sz="2800" i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: IF (FOR ALL x) (FOR SOME y) p(x, y) THEN p(a, f(a))</a:t>
            </a:r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endParaRPr lang="en-US" sz="2800"/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sz="2800"/>
              <a:t>Interpretasi untuk kalimat A harus </a:t>
            </a:r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US" sz="2800"/>
              <a:t>Mendefinisikan Domain</a:t>
            </a:r>
            <a:endParaRPr lang="sv-SE" sz="2800"/>
          </a:p>
          <a:p>
            <a:pPr marL="228600" indent="-228600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sv-SE" sz="2800"/>
              <a:t>Memberikan nilai untuk simbol bebas dalam hal ini : </a:t>
            </a:r>
            <a:r>
              <a:rPr lang="en-US" sz="2800"/>
              <a:t>Konstanta a, Simbol fungsi f, Simbol  p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DAAC05-B30A-4451-A445-A3302370ECB8}" type="slidenum">
              <a:rPr lang="en-US" altLang="en-US" sz="1400">
                <a:solidFill>
                  <a:srgbClr val="FFFFFF"/>
                </a:solidFill>
                <a:latin typeface="Franklin Gothic Book" panose="020B0503020102020204" pitchFamily="34" charset="0"/>
              </a:rPr>
              <a:pPr/>
              <a:t>9</a:t>
            </a:fld>
            <a:endParaRPr lang="en-US" altLang="en-US" sz="14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834</Words>
  <Application>Microsoft Office PowerPoint</Application>
  <PresentationFormat>Widescreen</PresentationFormat>
  <Paragraphs>111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Arabic Typesetting</vt:lpstr>
      <vt:lpstr>Calibri</vt:lpstr>
      <vt:lpstr>Cambria Math</vt:lpstr>
      <vt:lpstr>Franklin Gothic Book</vt:lpstr>
      <vt:lpstr>Times New Roman</vt:lpstr>
      <vt:lpstr>Crop</vt:lpstr>
      <vt:lpstr>Kalkulus predikat</vt:lpstr>
      <vt:lpstr>Penulisan </vt:lpstr>
      <vt:lpstr>PowerPoint Presentation</vt:lpstr>
      <vt:lpstr>Scope</vt:lpstr>
      <vt:lpstr>Presedens Kuantor dan Operator Logika Lain</vt:lpstr>
      <vt:lpstr>Tabel urutan pengerjaan (presedens) kuantor dan operator logika dalam logika predikat</vt:lpstr>
      <vt:lpstr>Aturan interpretasi</vt:lpstr>
      <vt:lpstr>Arti Kalimat</vt:lpstr>
      <vt:lpstr>Arti Kalimat</vt:lpstr>
      <vt:lpstr>Arti Kalimat</vt:lpstr>
      <vt:lpstr>Arti Kalimat</vt:lpstr>
      <vt:lpstr>Arti Kalimat Latihan </vt:lpstr>
      <vt:lpstr>Arti Kalimat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predikat</dc:title>
  <dc:creator>Kaprodi_If_Unikom</dc:creator>
  <cp:lastModifiedBy>Kaprodi_If_Unikom</cp:lastModifiedBy>
  <cp:revision>7</cp:revision>
  <dcterms:created xsi:type="dcterms:W3CDTF">2019-05-10T04:34:22Z</dcterms:created>
  <dcterms:modified xsi:type="dcterms:W3CDTF">2019-05-14T07:34:49Z</dcterms:modified>
</cp:coreProperties>
</file>