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44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0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814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4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8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7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4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1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3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2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9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9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BB26-118E-40A1-A539-9BF8E29383A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5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219200"/>
          </a:xfrm>
        </p:spPr>
        <p:txBody>
          <a:bodyPr>
            <a:normAutofit/>
          </a:bodyPr>
          <a:lstStyle/>
          <a:p>
            <a:r>
              <a:rPr lang="id-ID" sz="7200" b="1" dirty="0" smtClean="0"/>
              <a:t>DESAIN PENELITIAN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/>
          </a:bodyPr>
          <a:lstStyle/>
          <a:p>
            <a:pPr algn="just"/>
            <a:r>
              <a:rPr lang="id-ID" b="1" dirty="0"/>
              <a:t>Di bidang ilmu komputer banyak digunakan eksperimental riset baik berupa simulasi </a:t>
            </a:r>
            <a:r>
              <a:rPr lang="id-ID" b="1" dirty="0" smtClean="0"/>
              <a:t>(</a:t>
            </a:r>
            <a:r>
              <a:rPr lang="id-ID" b="1" dirty="0"/>
              <a:t>diatur jumlahnya) ada pembanding dan hasilnya berupa grafik</a:t>
            </a:r>
            <a:r>
              <a:rPr lang="id-ID" dirty="0"/>
              <a:t>. </a:t>
            </a:r>
            <a:endParaRPr lang="id-ID" dirty="0" smtClean="0"/>
          </a:p>
          <a:p>
            <a:pPr algn="just"/>
            <a:r>
              <a:rPr lang="id-ID" dirty="0" smtClean="0"/>
              <a:t>Misalnya </a:t>
            </a:r>
            <a:r>
              <a:rPr lang="id-ID" dirty="0"/>
              <a:t>grafik </a:t>
            </a:r>
            <a:r>
              <a:rPr lang="id-ID" dirty="0" smtClean="0"/>
              <a:t>produksi </a:t>
            </a:r>
            <a:r>
              <a:rPr lang="id-ID" dirty="0"/>
              <a:t>dari beberapa kali panen dengan beberapa varietas yang berbeda. Metode </a:t>
            </a:r>
            <a:r>
              <a:rPr lang="id-ID" dirty="0" smtClean="0"/>
              <a:t>yang </a:t>
            </a:r>
            <a:r>
              <a:rPr lang="id-ID" dirty="0"/>
              <a:t>didapatkan dengan eksperimental riset. Grafik produksi dari beberapa kali panen </a:t>
            </a:r>
            <a:r>
              <a:rPr lang="id-ID" dirty="0" smtClean="0"/>
              <a:t>disebut </a:t>
            </a:r>
            <a:r>
              <a:rPr lang="id-ID" dirty="0"/>
              <a:t>dengan hasil penelitian. </a:t>
            </a:r>
            <a:r>
              <a:rPr lang="id-ID" b="1" dirty="0" smtClean="0"/>
              <a:t>Metode  </a:t>
            </a:r>
            <a:r>
              <a:rPr lang="id-ID" b="1" dirty="0"/>
              <a:t>dengan mendapatkan ini disebut dengan </a:t>
            </a:r>
            <a:r>
              <a:rPr lang="id-ID" b="1" dirty="0" smtClean="0"/>
              <a:t>metode </a:t>
            </a:r>
            <a:r>
              <a:rPr lang="id-ID" b="1" dirty="0"/>
              <a:t>eksperimental</a:t>
            </a:r>
            <a:r>
              <a:rPr lang="id-ID" dirty="0"/>
              <a:t>. </a:t>
            </a:r>
            <a:endParaRPr lang="id-ID" dirty="0" smtClean="0"/>
          </a:p>
          <a:p>
            <a:pPr algn="just"/>
            <a:r>
              <a:rPr lang="id-ID" b="1" dirty="0" smtClean="0"/>
              <a:t>Sedangkan </a:t>
            </a:r>
            <a:r>
              <a:rPr lang="id-ID" b="1" dirty="0"/>
              <a:t>pada penelitian di bidang teknologi informasi juga </a:t>
            </a:r>
            <a:r>
              <a:rPr lang="id-ID" b="1" dirty="0" smtClean="0"/>
              <a:t>sering </a:t>
            </a:r>
            <a:r>
              <a:rPr lang="id-ID" b="1" dirty="0"/>
              <a:t>digunakan penelitian eksperimental baik berupa  case study maupun penelitian </a:t>
            </a:r>
            <a:r>
              <a:rPr lang="id-ID" b="1" dirty="0" smtClean="0"/>
              <a:t>survey</a:t>
            </a:r>
            <a:r>
              <a:rPr lang="id-ID" b="1" dirty="0"/>
              <a:t>. </a:t>
            </a:r>
          </a:p>
          <a:p>
            <a:pPr marL="0" indent="0" algn="just">
              <a:buNone/>
            </a:pPr>
            <a:r>
              <a:rPr lang="id-ID" dirty="0"/>
              <a:t> </a:t>
            </a:r>
          </a:p>
          <a:p>
            <a:pPr algn="just"/>
            <a:r>
              <a:rPr lang="id-ID" dirty="0"/>
              <a:t>Dalam desain eksperimental juga terdapat hubungan sebab akibat. Hubungan sebab </a:t>
            </a:r>
            <a:r>
              <a:rPr lang="id-ID" dirty="0" smtClean="0"/>
              <a:t>akibat </a:t>
            </a:r>
            <a:r>
              <a:rPr lang="id-ID" dirty="0"/>
              <a:t>ini terjadi jika dampaknya merupakan efek dari korelasi, dampaknya </a:t>
            </a:r>
            <a:r>
              <a:rPr lang="id-ID" dirty="0" smtClean="0"/>
              <a:t>menimbulkan </a:t>
            </a:r>
            <a:r>
              <a:rPr lang="id-ID" dirty="0"/>
              <a:t>efek dan juga kita bisa mencari penjelasan dari hubungan sebab akibat. </a:t>
            </a:r>
            <a:r>
              <a:rPr lang="id-ID" dirty="0" smtClean="0"/>
              <a:t>Misalnya </a:t>
            </a:r>
            <a:r>
              <a:rPr lang="id-ID" dirty="0"/>
              <a:t>untuk melihat hubungan sebab akibat antara sistem pembelajaran yang </a:t>
            </a:r>
            <a:r>
              <a:rPr lang="id-ID" dirty="0" smtClean="0"/>
              <a:t>menggunakan </a:t>
            </a:r>
            <a:r>
              <a:rPr lang="id-ID" dirty="0"/>
              <a:t>e-learning dengan yang tidak menggunakan e-learning. </a:t>
            </a:r>
          </a:p>
        </p:txBody>
      </p:sp>
    </p:spTree>
    <p:extLst>
      <p:ext uri="{BB962C8B-B14F-4D97-AF65-F5344CB8AC3E}">
        <p14:creationId xmlns:p14="http://schemas.microsoft.com/office/powerpoint/2010/main" val="19679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Dalam penelitian eksperimental ada yang disebut </a:t>
            </a:r>
            <a:r>
              <a:rPr lang="id-ID" b="1" dirty="0" smtClean="0"/>
              <a:t>indipendent </a:t>
            </a:r>
            <a:r>
              <a:rPr lang="id-ID" b="1" dirty="0"/>
              <a:t>variable (faktor yang </a:t>
            </a:r>
            <a:r>
              <a:rPr lang="id-ID" b="1" dirty="0" smtClean="0"/>
              <a:t>dimanipulasi</a:t>
            </a:r>
            <a:r>
              <a:rPr lang="id-ID" b="1" dirty="0"/>
              <a:t>) dan dependent variable (faktor yang diukur)</a:t>
            </a:r>
            <a:r>
              <a:rPr lang="id-ID" dirty="0"/>
              <a:t>. </a:t>
            </a:r>
            <a:endParaRPr lang="id-ID" dirty="0" smtClean="0"/>
          </a:p>
          <a:p>
            <a:pPr algn="just"/>
            <a:r>
              <a:rPr lang="id-ID" dirty="0" smtClean="0"/>
              <a:t>Misalnya </a:t>
            </a:r>
            <a:r>
              <a:rPr lang="id-ID" dirty="0"/>
              <a:t>dua petak jagung, </a:t>
            </a:r>
            <a:r>
              <a:rPr lang="id-ID" dirty="0" smtClean="0"/>
              <a:t>dimana </a:t>
            </a:r>
            <a:r>
              <a:rPr lang="id-ID" dirty="0"/>
              <a:t>perlakuan yang diberikan berupa pemupukan sedangkan yang ingin diukur </a:t>
            </a:r>
            <a:r>
              <a:rPr lang="id-ID" dirty="0" smtClean="0"/>
              <a:t>adalah </a:t>
            </a:r>
            <a:r>
              <a:rPr lang="id-ID" dirty="0"/>
              <a:t>produksi jagung setelah panen. Pada faktor yang dimanipulasi (pemupukan) </a:t>
            </a:r>
            <a:r>
              <a:rPr lang="id-ID" dirty="0" smtClean="0"/>
              <a:t>yang </a:t>
            </a:r>
            <a:r>
              <a:rPr lang="id-ID" dirty="0"/>
              <a:t>kita berikan  4 macam perlakuan misalnya tanpa pemupukan (0); pemupukan </a:t>
            </a:r>
            <a:r>
              <a:rPr lang="id-ID" dirty="0" smtClean="0"/>
              <a:t>dengan </a:t>
            </a:r>
            <a:r>
              <a:rPr lang="id-ID" dirty="0"/>
              <a:t>0.5 kg/ha; pemupukan dengan 1.0 kg/ha; dan pemupukan 1.5 kg/ha kg. Kita </a:t>
            </a:r>
            <a:r>
              <a:rPr lang="id-ID" dirty="0" smtClean="0"/>
              <a:t>dapatkan </a:t>
            </a:r>
            <a:r>
              <a:rPr lang="id-ID" dirty="0"/>
              <a:t>hasil yang berbeda-beda. Pada  saat kita melakukan pemupukan hingga 1.5 </a:t>
            </a:r>
            <a:r>
              <a:rPr lang="id-ID" dirty="0" smtClean="0"/>
              <a:t>kg/ha </a:t>
            </a:r>
            <a:r>
              <a:rPr lang="id-ID" dirty="0"/>
              <a:t>ternyata hasil produksinya menurun. Ini berarti dalam grafik yang kita buat </a:t>
            </a:r>
            <a:r>
              <a:rPr lang="id-ID" dirty="0" smtClean="0"/>
              <a:t>terdapat </a:t>
            </a:r>
            <a:r>
              <a:rPr lang="id-ID" dirty="0"/>
              <a:t>satu titik yang kita sebut dengan titik optimalisasi (titik maksimum).  </a:t>
            </a:r>
          </a:p>
          <a:p>
            <a:pPr marL="0" indent="0" algn="just">
              <a:buNone/>
            </a:pPr>
            <a:r>
              <a:rPr lang="id-ID" dirty="0"/>
              <a:t> </a:t>
            </a:r>
          </a:p>
          <a:p>
            <a:pPr algn="just"/>
            <a:r>
              <a:rPr lang="id-ID" dirty="0"/>
              <a:t>Berdasarkan data yang kita dapatkan dapat digambarkan grafik yang berbeda-beda </a:t>
            </a:r>
            <a:r>
              <a:rPr lang="id-ID" dirty="0" smtClean="0"/>
              <a:t>dimana </a:t>
            </a:r>
            <a:r>
              <a:rPr lang="id-ID" dirty="0"/>
              <a:t>setiap pertambahan satu satuan indipendent variable akan menghasilkan grafik </a:t>
            </a:r>
            <a:r>
              <a:rPr lang="id-ID" dirty="0" smtClean="0"/>
              <a:t>yang </a:t>
            </a:r>
            <a:r>
              <a:rPr lang="id-ID" dirty="0"/>
              <a:t>berbeda. Pada grafik ini yang menjadi indipendent variablenya adalah pemupukan </a:t>
            </a:r>
            <a:r>
              <a:rPr lang="id-ID" dirty="0" smtClean="0"/>
              <a:t>dan  </a:t>
            </a:r>
            <a:r>
              <a:rPr lang="id-ID" dirty="0"/>
              <a:t>dependent variablenya adalah tingkat produksi yang dihasilkan. Karena pupuk </a:t>
            </a:r>
            <a:r>
              <a:rPr lang="id-ID" dirty="0" smtClean="0"/>
              <a:t>yang </a:t>
            </a:r>
            <a:r>
              <a:rPr lang="id-ID" dirty="0"/>
              <a:t>diberikan berbeda-beda maka akan didapatkan hasil yang berbeda juga. </a:t>
            </a:r>
            <a:endParaRPr lang="id-ID" dirty="0" smtClean="0"/>
          </a:p>
          <a:p>
            <a:pPr algn="just"/>
            <a:r>
              <a:rPr lang="id-ID" b="1" dirty="0" smtClean="0"/>
              <a:t>Kondisi penelitian </a:t>
            </a:r>
            <a:r>
              <a:rPr lang="id-ID" b="1" dirty="0"/>
              <a:t>eksperimental yang diberikan perlakuan inilah yang kita sebut sebagai </a:t>
            </a:r>
            <a:r>
              <a:rPr lang="id-ID" b="1" dirty="0" smtClean="0"/>
              <a:t>batasan </a:t>
            </a:r>
            <a:r>
              <a:rPr lang="id-ID" b="1" dirty="0"/>
              <a:t>dari penelitian.</a:t>
            </a:r>
          </a:p>
        </p:txBody>
      </p:sp>
    </p:spTree>
    <p:extLst>
      <p:ext uri="{BB962C8B-B14F-4D97-AF65-F5344CB8AC3E}">
        <p14:creationId xmlns:p14="http://schemas.microsoft.com/office/powerpoint/2010/main" val="6039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id-ID" b="1" dirty="0" smtClean="0"/>
              <a:t>QUASI EKSPERIMENTAL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b="1" dirty="0"/>
              <a:t>Quasi Eksperimental juga termasuk dalam eksperimental riset namun tidak punya </a:t>
            </a:r>
            <a:r>
              <a:rPr lang="id-ID" b="1" dirty="0" smtClean="0"/>
              <a:t>kontrol</a:t>
            </a:r>
            <a:r>
              <a:rPr lang="id-ID" b="1" dirty="0"/>
              <a:t>. Quasi eksperimental dapat  diukur setelah adanya perlakuan (treatment). </a:t>
            </a:r>
          </a:p>
          <a:p>
            <a:pPr algn="just"/>
            <a:r>
              <a:rPr lang="id-ID" dirty="0"/>
              <a:t>Misalnya pemasaran (marketing). Kita tidak bisa mengukur bahwa penjualan </a:t>
            </a:r>
            <a:r>
              <a:rPr lang="id-ID" dirty="0" smtClean="0"/>
              <a:t>meningkat </a:t>
            </a:r>
            <a:r>
              <a:rPr lang="id-ID" dirty="0"/>
              <a:t>karena adanya </a:t>
            </a:r>
            <a:r>
              <a:rPr lang="id-ID" dirty="0" smtClean="0"/>
              <a:t>marketing </a:t>
            </a:r>
            <a:r>
              <a:rPr lang="id-ID" dirty="0"/>
              <a:t>karena sejak dulupun  orang sudah melakukan </a:t>
            </a:r>
            <a:r>
              <a:rPr lang="id-ID" dirty="0" smtClean="0"/>
              <a:t>marketing</a:t>
            </a:r>
            <a:r>
              <a:rPr lang="id-ID" dirty="0"/>
              <a:t>. Jadi sebelum adanya marketing walaupun kita punya data penjualan yang </a:t>
            </a:r>
            <a:r>
              <a:rPr lang="id-ID" dirty="0" smtClean="0"/>
              <a:t>meningkat </a:t>
            </a:r>
            <a:r>
              <a:rPr lang="id-ID" dirty="0"/>
              <a:t>pada saat itu belum peningkatan itu terjadi  karena adanya  marketing. </a:t>
            </a:r>
            <a:r>
              <a:rPr lang="id-ID" dirty="0" smtClean="0"/>
              <a:t>Artinya </a:t>
            </a:r>
            <a:r>
              <a:rPr lang="id-ID" dirty="0"/>
              <a:t>branch marknya tidak bisa di claim pada saat ada marketing. </a:t>
            </a:r>
          </a:p>
          <a:p>
            <a:pPr marL="0" indent="0" algn="just">
              <a:buNone/>
            </a:pPr>
            <a:r>
              <a:rPr lang="id-ID" dirty="0"/>
              <a:t> </a:t>
            </a:r>
          </a:p>
          <a:p>
            <a:pPr algn="just"/>
            <a:r>
              <a:rPr lang="id-ID" dirty="0"/>
              <a:t>Contoh lain pada investasi </a:t>
            </a:r>
            <a:r>
              <a:rPr lang="id-ID" dirty="0" smtClean="0"/>
              <a:t>Information </a:t>
            </a:r>
            <a:r>
              <a:rPr lang="id-ID" dirty="0"/>
              <a:t>Technology (IT), untuk membandingkan </a:t>
            </a:r>
            <a:r>
              <a:rPr lang="id-ID" dirty="0" smtClean="0"/>
              <a:t>bagaimana </a:t>
            </a:r>
            <a:r>
              <a:rPr lang="id-ID" dirty="0"/>
              <a:t>tingkat produktivitas sebelum adanya IT dengan sesudah adanya IT. </a:t>
            </a:r>
            <a:r>
              <a:rPr lang="id-ID" dirty="0" smtClean="0"/>
              <a:t>Berdasarkan </a:t>
            </a:r>
            <a:r>
              <a:rPr lang="id-ID" dirty="0"/>
              <a:t>data yang dikumpulkan dilihat bagaimana tingkat produktivitasnya, </a:t>
            </a:r>
            <a:r>
              <a:rPr lang="id-ID" dirty="0" smtClean="0"/>
              <a:t>apakah </a:t>
            </a:r>
            <a:r>
              <a:rPr lang="id-ID" dirty="0"/>
              <a:t>sebelum ada IT tingkat produktivitasnya pernah mencapai titik maksimal atau </a:t>
            </a:r>
            <a:r>
              <a:rPr lang="id-ID" dirty="0" smtClean="0"/>
              <a:t>tidak</a:t>
            </a:r>
            <a:r>
              <a:rPr lang="id-ID" dirty="0"/>
              <a:t>, kemudian juga dilihat bagaimana proses bisnisnya, dan lain sebagainya. </a:t>
            </a:r>
            <a:endParaRPr lang="id-ID" dirty="0" smtClean="0"/>
          </a:p>
          <a:p>
            <a:pPr algn="just"/>
            <a:r>
              <a:rPr lang="id-ID" b="1" dirty="0" smtClean="0"/>
              <a:t>Biasanya data </a:t>
            </a:r>
            <a:r>
              <a:rPr lang="id-ID" b="1" dirty="0"/>
              <a:t>yang digunakan dalam penelitian ini adalah data kualitatif atau disebut One-shot </a:t>
            </a:r>
            <a:r>
              <a:rPr lang="id-ID" b="1" dirty="0" smtClean="0"/>
              <a:t>posttest</a:t>
            </a:r>
            <a:r>
              <a:rPr lang="id-ID" b="1" dirty="0"/>
              <a:t>, no control group Tidak ada control grup biasanya data-datanya kualitatif. </a:t>
            </a:r>
          </a:p>
        </p:txBody>
      </p:sp>
    </p:spTree>
    <p:extLst>
      <p:ext uri="{BB962C8B-B14F-4D97-AF65-F5344CB8AC3E}">
        <p14:creationId xmlns:p14="http://schemas.microsoft.com/office/powerpoint/2010/main" val="107551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id-ID" b="1" dirty="0" smtClean="0"/>
              <a:t>CAUSAL – COMPARATIVE RESEARCH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b="1" dirty="0"/>
              <a:t>Causal – Comparative Research  disebut juga dengan  penelitian sebab akibat </a:t>
            </a:r>
            <a:r>
              <a:rPr lang="id-ID" b="1" dirty="0" smtClean="0"/>
              <a:t>merupakan </a:t>
            </a:r>
            <a:r>
              <a:rPr lang="id-ID" b="1" dirty="0"/>
              <a:t>salah satu ide berpikir ilmiah untuk menyusun suatu riset metodologi. </a:t>
            </a:r>
            <a:r>
              <a:rPr lang="id-ID" dirty="0" smtClean="0"/>
              <a:t>Penelitian </a:t>
            </a:r>
            <a:r>
              <a:rPr lang="id-ID" dirty="0"/>
              <a:t>kausal bisa dimasukkan dalam   penelitian </a:t>
            </a:r>
            <a:r>
              <a:rPr lang="id-ID" dirty="0" smtClean="0"/>
              <a:t>eksperimen </a:t>
            </a:r>
            <a:r>
              <a:rPr lang="id-ID" dirty="0"/>
              <a:t>namun bisa juga </a:t>
            </a:r>
            <a:r>
              <a:rPr lang="id-ID" dirty="0" smtClean="0"/>
              <a:t>dimasukkan </a:t>
            </a:r>
            <a:r>
              <a:rPr lang="id-ID" dirty="0"/>
              <a:t>dalam bentuk lain misalnya dalam bentuk komperatif riset.  Indipendent </a:t>
            </a:r>
            <a:r>
              <a:rPr lang="id-ID" dirty="0" smtClean="0"/>
              <a:t>variable </a:t>
            </a:r>
            <a:r>
              <a:rPr lang="id-ID" dirty="0"/>
              <a:t>pada penelitian komperatif tidak bisa dimanipulasi dan tidak bisa diberikan </a:t>
            </a:r>
            <a:r>
              <a:rPr lang="id-ID" dirty="0" smtClean="0"/>
              <a:t>perlakuan </a:t>
            </a:r>
            <a:r>
              <a:rPr lang="id-ID" dirty="0"/>
              <a:t>(treatment). </a:t>
            </a:r>
            <a:r>
              <a:rPr lang="id-ID" b="1" dirty="0"/>
              <a:t>Penelitian komperatif lebih terfokus pada dampak atau </a:t>
            </a:r>
            <a:r>
              <a:rPr lang="id-ID" b="1" dirty="0" smtClean="0"/>
              <a:t>efek yang </a:t>
            </a:r>
            <a:r>
              <a:rPr lang="id-ID" b="1" dirty="0"/>
              <a:t>terjadi dengan cara mencari apa yang menjadi penyebab dari dampak tersebut </a:t>
            </a:r>
            <a:r>
              <a:rPr lang="id-ID" b="1" dirty="0" smtClean="0"/>
              <a:t>serta </a:t>
            </a:r>
            <a:r>
              <a:rPr lang="id-ID" b="1" dirty="0"/>
              <a:t>melihat perbedaan yang yang terjadi diantara dua grup atau lebih dan berikan </a:t>
            </a:r>
            <a:r>
              <a:rPr lang="id-ID" b="1" dirty="0" smtClean="0"/>
              <a:t>penjelasan </a:t>
            </a:r>
            <a:r>
              <a:rPr lang="id-ID" b="1" dirty="0"/>
              <a:t>terhadap perbedaan diantara kedua kelompok/grup</a:t>
            </a:r>
            <a:r>
              <a:rPr lang="id-ID" dirty="0"/>
              <a:t>. Misalnya kenapa </a:t>
            </a:r>
            <a:r>
              <a:rPr lang="id-ID" dirty="0" smtClean="0"/>
              <a:t>perusahaan </a:t>
            </a:r>
            <a:r>
              <a:rPr lang="id-ID" dirty="0"/>
              <a:t>IT multinasional lebih inovatif daripada perusahaan IT lokal? </a:t>
            </a:r>
          </a:p>
          <a:p>
            <a:pPr algn="just"/>
            <a:r>
              <a:rPr lang="id-ID" dirty="0" smtClean="0"/>
              <a:t>Untuk </a:t>
            </a:r>
            <a:r>
              <a:rPr lang="id-ID" dirty="0"/>
              <a:t>memanipulasi data bisa </a:t>
            </a:r>
            <a:r>
              <a:rPr lang="id-ID" b="1" dirty="0"/>
              <a:t>digunakan berbagai macam cara penghitungan atau uji </a:t>
            </a:r>
            <a:r>
              <a:rPr lang="id-ID" b="1" dirty="0" smtClean="0"/>
              <a:t>statistik</a:t>
            </a:r>
            <a:r>
              <a:rPr lang="id-ID" dirty="0"/>
              <a:t>. Bila  interest ingin melihat apakah pada grafik yang didapatkan </a:t>
            </a:r>
            <a:r>
              <a:rPr lang="id-ID" dirty="0" smtClean="0"/>
              <a:t>terdapat perbedaan </a:t>
            </a:r>
            <a:r>
              <a:rPr lang="id-ID" dirty="0"/>
              <a:t>atau tidak  biasanya dilakukan uji  powerfull dengan </a:t>
            </a:r>
            <a:r>
              <a:rPr lang="id-ID" b="1" dirty="0"/>
              <a:t>menggunakan uji </a:t>
            </a:r>
            <a:r>
              <a:rPr lang="id-ID" b="1" dirty="0" smtClean="0"/>
              <a:t>statistik </a:t>
            </a:r>
            <a:r>
              <a:rPr lang="id-ID" b="1" dirty="0"/>
              <a:t>seperti uji t, uji z maupun uji covariance.</a:t>
            </a:r>
            <a:r>
              <a:rPr lang="id-ID" dirty="0"/>
              <a:t> </a:t>
            </a:r>
          </a:p>
          <a:p>
            <a:pPr algn="just"/>
            <a:r>
              <a:rPr lang="id-ID" b="1" dirty="0" smtClean="0"/>
              <a:t>Bila </a:t>
            </a:r>
            <a:r>
              <a:rPr lang="id-ID" b="1" dirty="0"/>
              <a:t>penelitian yang dilakukan lebih ke arah penelitian deskriptif, maka hasil yang </a:t>
            </a:r>
            <a:r>
              <a:rPr lang="id-ID" b="1" dirty="0" smtClean="0"/>
              <a:t>didapatkan </a:t>
            </a:r>
            <a:r>
              <a:rPr lang="id-ID" b="1" dirty="0"/>
              <a:t>berupa grafik sudah cukup untuk memberikan gambaran penelitian, namun </a:t>
            </a:r>
            <a:r>
              <a:rPr lang="id-ID" b="1" dirty="0" smtClean="0"/>
              <a:t>apabila </a:t>
            </a:r>
            <a:r>
              <a:rPr lang="id-ID" b="1" dirty="0"/>
              <a:t>kita ingin mengetahui secara lebih jauh apakah grafik tersebut signifikan atau </a:t>
            </a:r>
            <a:r>
              <a:rPr lang="id-ID" b="1" dirty="0" smtClean="0"/>
              <a:t>tidak</a:t>
            </a:r>
            <a:r>
              <a:rPr lang="id-ID" b="1" dirty="0"/>
              <a:t>, maka harus diuji dengan statistik. </a:t>
            </a:r>
          </a:p>
        </p:txBody>
      </p:sp>
    </p:spTree>
    <p:extLst>
      <p:ext uri="{BB962C8B-B14F-4D97-AF65-F5344CB8AC3E}">
        <p14:creationId xmlns:p14="http://schemas.microsoft.com/office/powerpoint/2010/main" val="10520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/>
              <a:t>Contohnya untuk melihat hubungan antara faktor produksi (indipendent variable) </a:t>
            </a:r>
            <a:r>
              <a:rPr lang="id-ID" dirty="0" smtClean="0"/>
              <a:t>dengan </a:t>
            </a:r>
            <a:r>
              <a:rPr lang="id-ID" dirty="0"/>
              <a:t>tingkat produksi yang dihasilkan (dipendent variable). Dari hasil data yang </a:t>
            </a:r>
            <a:r>
              <a:rPr lang="id-ID" dirty="0" smtClean="0"/>
              <a:t>dikumpulkan </a:t>
            </a:r>
            <a:r>
              <a:rPr lang="id-ID" dirty="0"/>
              <a:t>dapat terlihat adanya penambahan bagi setiap satu satuan </a:t>
            </a:r>
            <a:r>
              <a:rPr lang="id-ID" dirty="0" smtClean="0"/>
              <a:t>indipendent variable </a:t>
            </a:r>
            <a:r>
              <a:rPr lang="id-ID" dirty="0"/>
              <a:t>berapa pertambahan </a:t>
            </a:r>
            <a:r>
              <a:rPr lang="id-ID" dirty="0" smtClean="0"/>
              <a:t>dependent </a:t>
            </a:r>
            <a:r>
              <a:rPr lang="id-ID" dirty="0"/>
              <a:t>variablel-nya. Berdasarkan grafik yang </a:t>
            </a:r>
            <a:r>
              <a:rPr lang="id-ID" dirty="0" smtClean="0"/>
              <a:t>didapatkan </a:t>
            </a:r>
            <a:r>
              <a:rPr lang="id-ID" dirty="0"/>
              <a:t>cari rata-ratanya </a:t>
            </a:r>
            <a:r>
              <a:rPr lang="id-ID" dirty="0" smtClean="0"/>
              <a:t>dan </a:t>
            </a:r>
            <a:r>
              <a:rPr lang="id-ID" dirty="0"/>
              <a:t>lihat hasilnya. Bila berbeda namun tidak signifikan, </a:t>
            </a:r>
            <a:r>
              <a:rPr lang="id-ID" dirty="0" smtClean="0"/>
              <a:t>mungkin </a:t>
            </a:r>
            <a:r>
              <a:rPr lang="id-ID" dirty="0"/>
              <a:t>perbedaan itu hanya bersifat kebetulan.  </a:t>
            </a:r>
          </a:p>
          <a:p>
            <a:pPr algn="just"/>
            <a:r>
              <a:rPr lang="id-ID" b="1" dirty="0" smtClean="0"/>
              <a:t>Dalam </a:t>
            </a:r>
            <a:r>
              <a:rPr lang="id-ID" b="1" dirty="0"/>
              <a:t>menganalisa penelitian  kita tidak harus selalu menggunakan analisa statistik, </a:t>
            </a:r>
            <a:r>
              <a:rPr lang="id-ID" b="1" dirty="0" smtClean="0"/>
              <a:t>namun </a:t>
            </a:r>
            <a:r>
              <a:rPr lang="id-ID" b="1" dirty="0"/>
              <a:t>juga bisa menggunakan analisa lainnya seperti analisa statistik deskriptif </a:t>
            </a:r>
            <a:r>
              <a:rPr lang="id-ID" b="1" dirty="0" smtClean="0"/>
              <a:t>maupun </a:t>
            </a:r>
            <a:r>
              <a:rPr lang="id-ID" b="1" dirty="0"/>
              <a:t>analisa kualitatif dengan menggunakan data-data berupa tabel, grafik, dan </a:t>
            </a:r>
            <a:r>
              <a:rPr lang="id-ID" b="1" dirty="0" smtClean="0"/>
              <a:t>model-model</a:t>
            </a:r>
            <a:r>
              <a:rPr lang="id-ID" dirty="0"/>
              <a:t>. Analisa statistik dan analisa secara kualitatif, keduanya saling </a:t>
            </a:r>
            <a:r>
              <a:rPr lang="id-ID" dirty="0" smtClean="0"/>
              <a:t>melengkapi</a:t>
            </a:r>
            <a:r>
              <a:rPr lang="id-ID" dirty="0"/>
              <a:t>, dimana ada kaedah-kaedah ilmiah yang harus dipenuhi baik metode, </a:t>
            </a:r>
            <a:r>
              <a:rPr lang="id-ID" dirty="0" smtClean="0"/>
              <a:t>teknik</a:t>
            </a:r>
            <a:r>
              <a:rPr lang="id-ID" dirty="0"/>
              <a:t>, maupun tools. </a:t>
            </a:r>
          </a:p>
          <a:p>
            <a:pPr algn="just"/>
            <a:r>
              <a:rPr lang="id-ID" dirty="0" smtClean="0"/>
              <a:t>Misalnya </a:t>
            </a:r>
            <a:r>
              <a:rPr lang="id-ID" dirty="0"/>
              <a:t>kita tidak bisa mengatakan bahwa perusahaan IT international lebih inovatif </a:t>
            </a:r>
            <a:r>
              <a:rPr lang="id-ID" dirty="0" smtClean="0"/>
              <a:t>daripada </a:t>
            </a:r>
            <a:r>
              <a:rPr lang="id-ID" dirty="0"/>
              <a:t>perusahaan IT nasional tanpa  didukung oleh data hasil penelitian. </a:t>
            </a:r>
            <a:r>
              <a:rPr lang="id-ID" b="1" dirty="0"/>
              <a:t>Untuk </a:t>
            </a:r>
            <a:r>
              <a:rPr lang="id-ID" b="1" dirty="0" smtClean="0"/>
              <a:t>mengungkapkan </a:t>
            </a:r>
            <a:r>
              <a:rPr lang="id-ID" b="1" dirty="0"/>
              <a:t>sesuatu yang bernilai ilmiah harus didukung dengan data-data dan </a:t>
            </a:r>
            <a:r>
              <a:rPr lang="id-ID" b="1" dirty="0" smtClean="0"/>
              <a:t>juga </a:t>
            </a:r>
            <a:r>
              <a:rPr lang="id-ID" b="1" dirty="0"/>
              <a:t>teori-teori yang mendukung</a:t>
            </a:r>
            <a:r>
              <a:rPr lang="id-ID" dirty="0"/>
              <a:t>.  </a:t>
            </a:r>
          </a:p>
          <a:p>
            <a:pPr algn="just"/>
            <a:r>
              <a:rPr lang="id-ID" b="1" dirty="0" smtClean="0"/>
              <a:t>Penelitian </a:t>
            </a:r>
            <a:r>
              <a:rPr lang="id-ID" b="1" dirty="0"/>
              <a:t>yang dilakukan dengan pendekatan kualitatif biasanya memiliki sampel yang </a:t>
            </a:r>
            <a:r>
              <a:rPr lang="id-ID" b="1" dirty="0" smtClean="0"/>
              <a:t>terbatas</a:t>
            </a:r>
            <a:r>
              <a:rPr lang="id-ID" b="1" dirty="0"/>
              <a:t>, sedangkan untuk penelitian kuantitatif sampelnya cukup besar</a:t>
            </a:r>
            <a:r>
              <a:rPr lang="id-ID" dirty="0"/>
              <a:t>. Kombinasi dari </a:t>
            </a:r>
            <a:r>
              <a:rPr lang="id-ID" dirty="0" smtClean="0"/>
              <a:t>kedua </a:t>
            </a:r>
            <a:r>
              <a:rPr lang="id-ID" dirty="0"/>
              <a:t>penelitian tersebut bersifat saling menguatkan. </a:t>
            </a:r>
            <a:r>
              <a:rPr lang="id-ID" b="1" dirty="0"/>
              <a:t>Penelitian yang bersifat kualitatif </a:t>
            </a:r>
            <a:r>
              <a:rPr lang="id-ID" b="1" dirty="0" smtClean="0"/>
              <a:t>kualitas </a:t>
            </a:r>
            <a:r>
              <a:rPr lang="id-ID" b="1" dirty="0"/>
              <a:t>datanya harus reliable, valid, dan designnya harus benar. Kualitatif bukan </a:t>
            </a:r>
            <a:r>
              <a:rPr lang="id-ID" b="1" dirty="0" smtClean="0"/>
              <a:t>berarti </a:t>
            </a:r>
            <a:r>
              <a:rPr lang="id-ID" b="1" dirty="0"/>
              <a:t>berkualitas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53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Misalnya kita ingin melihat bagaimana tingkat penjualan IT </a:t>
            </a:r>
            <a:r>
              <a:rPr lang="id-ID" dirty="0" smtClean="0"/>
              <a:t>multinasional </a:t>
            </a:r>
            <a:r>
              <a:rPr lang="id-ID" dirty="0"/>
              <a:t>dalam tiga </a:t>
            </a:r>
            <a:r>
              <a:rPr lang="id-ID" dirty="0" smtClean="0"/>
              <a:t>tahun </a:t>
            </a:r>
            <a:r>
              <a:rPr lang="id-ID" dirty="0"/>
              <a:t>terakhir. Bila rata-ratanya menunjukkan hasil yang tidak signifikan maka perlu </a:t>
            </a:r>
            <a:r>
              <a:rPr lang="id-ID" dirty="0" smtClean="0"/>
              <a:t>diuji </a:t>
            </a:r>
            <a:r>
              <a:rPr lang="id-ID" dirty="0"/>
              <a:t>lanjut dengan menggunakan statistik, dimana uji z lebih powerull daripada uji t. </a:t>
            </a:r>
            <a:r>
              <a:rPr lang="id-ID" b="1" dirty="0" smtClean="0"/>
              <a:t>Uji </a:t>
            </a:r>
            <a:r>
              <a:rPr lang="id-ID" b="1" dirty="0"/>
              <a:t>statistik ini dilakukan untuk mencari penyebab perbedaan berdasarkan  indipenden </a:t>
            </a:r>
            <a:r>
              <a:rPr lang="id-ID" b="1" dirty="0" smtClean="0"/>
              <a:t>dan </a:t>
            </a:r>
            <a:r>
              <a:rPr lang="id-ID" b="1" dirty="0"/>
              <a:t>dependent variablenya</a:t>
            </a:r>
            <a:r>
              <a:rPr lang="id-ID" dirty="0"/>
              <a:t>. </a:t>
            </a:r>
          </a:p>
          <a:p>
            <a:pPr algn="just"/>
            <a:r>
              <a:rPr lang="id-ID" dirty="0" smtClean="0"/>
              <a:t>Misalnya </a:t>
            </a:r>
            <a:r>
              <a:rPr lang="id-ID" dirty="0"/>
              <a:t>Perusahaan IT international lebih inovatif daripada perusahaan IT nasional. </a:t>
            </a:r>
            <a:r>
              <a:rPr lang="id-ID" dirty="0" smtClean="0"/>
              <a:t>Ukur </a:t>
            </a:r>
            <a:r>
              <a:rPr lang="id-ID" dirty="0"/>
              <a:t>dalam 3 tahun terakhir bagaimana produktivitas lihat polanya dengan unit yang </a:t>
            </a:r>
            <a:r>
              <a:rPr lang="id-ID" dirty="0" smtClean="0"/>
              <a:t>sama </a:t>
            </a:r>
            <a:r>
              <a:rPr lang="id-ID" dirty="0"/>
              <a:t>kita bandingkan ini disebut komperatif riset. Bila rata-rata yang satu 5.4 dan 5.0 </a:t>
            </a:r>
            <a:r>
              <a:rPr lang="id-ID" dirty="0" smtClean="0"/>
              <a:t>dengan </a:t>
            </a:r>
            <a:r>
              <a:rPr lang="id-ID" dirty="0"/>
              <a:t>sampel masing-masing 10, belum tentu yang 5.4 significan daripada 5.0 musti </a:t>
            </a:r>
            <a:r>
              <a:rPr lang="id-ID" dirty="0" smtClean="0"/>
              <a:t>diuji </a:t>
            </a:r>
            <a:r>
              <a:rPr lang="id-ID" dirty="0"/>
              <a:t>dulu dengan uji secara statistik. Pada eksperimental design kita bisa memanipulasi </a:t>
            </a:r>
            <a:r>
              <a:rPr lang="id-ID" dirty="0" smtClean="0"/>
              <a:t>indipendent </a:t>
            </a:r>
            <a:r>
              <a:rPr lang="id-ID" dirty="0"/>
              <a:t>variablenya. Bila pada tabelnya terlihat hasil  yang berbeda secara </a:t>
            </a:r>
            <a:r>
              <a:rPr lang="id-ID" dirty="0" smtClean="0"/>
              <a:t>signifikan </a:t>
            </a:r>
            <a:r>
              <a:rPr lang="id-ID" dirty="0"/>
              <a:t>maka perlu diuji dengan statistik. Apa penyebab dari meningkatnya </a:t>
            </a:r>
            <a:r>
              <a:rPr lang="id-ID" dirty="0" smtClean="0"/>
              <a:t>produktivitas </a:t>
            </a:r>
            <a:r>
              <a:rPr lang="id-ID" dirty="0"/>
              <a:t>dari perusahaan ini.  </a:t>
            </a:r>
          </a:p>
          <a:p>
            <a:pPr algn="just"/>
            <a:r>
              <a:rPr lang="id-ID" dirty="0" smtClean="0"/>
              <a:t>Kesimpulan </a:t>
            </a:r>
            <a:r>
              <a:rPr lang="id-ID" dirty="0"/>
              <a:t>yang harus diambil adalah bahwa kegagalan IT mungkin terjadi karena </a:t>
            </a:r>
            <a:r>
              <a:rPr lang="id-ID" dirty="0" smtClean="0"/>
              <a:t>tidak </a:t>
            </a:r>
            <a:r>
              <a:rPr lang="id-ID" dirty="0"/>
              <a:t>adanya peran atau komitmen dari pihak top manajemen. Hal ini merupakan </a:t>
            </a:r>
            <a:r>
              <a:rPr lang="id-ID" dirty="0" smtClean="0"/>
              <a:t>kontribusi </a:t>
            </a:r>
            <a:r>
              <a:rPr lang="id-ID" dirty="0"/>
              <a:t>dari suatu riset karena sudah merupakan suatu fenomena. Contoh lain, dalam </a:t>
            </a:r>
            <a:r>
              <a:rPr lang="id-ID" dirty="0" smtClean="0"/>
              <a:t>suatu </a:t>
            </a:r>
            <a:r>
              <a:rPr lang="id-ID" dirty="0"/>
              <a:t>penelitian ada yang mengatakan bahwa  85 % proyek IT gagal. Porsi terbesar </a:t>
            </a:r>
            <a:r>
              <a:rPr lang="id-ID" dirty="0" smtClean="0"/>
              <a:t>penyebab </a:t>
            </a:r>
            <a:r>
              <a:rPr lang="id-ID" dirty="0"/>
              <a:t>gagalnya produk IT ini adalah karena adanya kesalahan pada requirementnya. </a:t>
            </a:r>
          </a:p>
        </p:txBody>
      </p:sp>
    </p:spTree>
    <p:extLst>
      <p:ext uri="{BB962C8B-B14F-4D97-AF65-F5344CB8AC3E}">
        <p14:creationId xmlns:p14="http://schemas.microsoft.com/office/powerpoint/2010/main" val="10528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Kita tidak bisa mengontrol produk orang lain, karena bersifat komperatif. Tidak ada </a:t>
            </a:r>
            <a:r>
              <a:rPr lang="id-ID" dirty="0" smtClean="0"/>
              <a:t>unsur </a:t>
            </a:r>
            <a:r>
              <a:rPr lang="id-ID" dirty="0"/>
              <a:t>objektivitas yang mengatakan bahwa produk yang kita buat lebih </a:t>
            </a:r>
            <a:r>
              <a:rPr lang="id-ID" dirty="0" smtClean="0"/>
              <a:t>baik </a:t>
            </a:r>
            <a:r>
              <a:rPr lang="id-ID" dirty="0"/>
              <a:t>daripada </a:t>
            </a:r>
            <a:r>
              <a:rPr lang="id-ID" dirty="0" smtClean="0"/>
              <a:t>produk </a:t>
            </a:r>
            <a:r>
              <a:rPr lang="id-ID" dirty="0"/>
              <a:t>pesaing, tanpa didukung oleh data-data dan hasil penelitian. </a:t>
            </a:r>
            <a:r>
              <a:rPr lang="id-ID" dirty="0" smtClean="0"/>
              <a:t>Adanya </a:t>
            </a:r>
            <a:r>
              <a:rPr lang="id-ID" i="1" dirty="0"/>
              <a:t>robustnest</a:t>
            </a:r>
            <a:r>
              <a:rPr lang="id-ID" dirty="0"/>
              <a:t> </a:t>
            </a:r>
            <a:r>
              <a:rPr lang="id-ID" dirty="0" smtClean="0"/>
              <a:t>dalam </a:t>
            </a:r>
            <a:r>
              <a:rPr lang="id-ID" dirty="0"/>
              <a:t>suatu penelitian tidak menjadi masalah, asal diungkapkan desain yang digunakan. </a:t>
            </a:r>
          </a:p>
          <a:p>
            <a:pPr algn="just"/>
            <a:r>
              <a:rPr lang="id-ID" b="1" dirty="0" smtClean="0"/>
              <a:t>Data </a:t>
            </a:r>
            <a:r>
              <a:rPr lang="id-ID" b="1" dirty="0"/>
              <a:t>yang tidak valid diungkapkan kembali. Mendesain suatu riset berupa peluang </a:t>
            </a:r>
            <a:r>
              <a:rPr lang="id-ID" b="1" dirty="0" smtClean="0"/>
              <a:t>dimana </a:t>
            </a:r>
            <a:r>
              <a:rPr lang="id-ID" b="1" dirty="0"/>
              <a:t>SI bisa diusulkan. </a:t>
            </a:r>
            <a:endParaRPr lang="id-ID" b="1" dirty="0" smtClean="0"/>
          </a:p>
          <a:p>
            <a:pPr algn="just"/>
            <a:r>
              <a:rPr lang="id-ID" dirty="0" smtClean="0"/>
              <a:t>Misalnya</a:t>
            </a:r>
            <a:r>
              <a:rPr lang="id-ID" dirty="0"/>
              <a:t>: SI untuk ketahanan pangan. Setiap lahan diukur </a:t>
            </a:r>
            <a:r>
              <a:rPr lang="id-ID" dirty="0" smtClean="0"/>
              <a:t>produktivitasnya</a:t>
            </a:r>
            <a:r>
              <a:rPr lang="id-ID" dirty="0"/>
              <a:t>. Setiap ada perubahan fungsi lahan bisa diolah. Sehingga data tahun </a:t>
            </a:r>
            <a:r>
              <a:rPr lang="id-ID" dirty="0" smtClean="0"/>
              <a:t>lalu </a:t>
            </a:r>
            <a:r>
              <a:rPr lang="id-ID" dirty="0"/>
              <a:t>dengan data sekarang bisa dioverlade  berapa perubahan yang terjadi. Misalnya </a:t>
            </a:r>
            <a:r>
              <a:rPr lang="id-ID" dirty="0" smtClean="0"/>
              <a:t>berapa </a:t>
            </a:r>
            <a:r>
              <a:rPr lang="id-ID" dirty="0"/>
              <a:t>lahan persawahan yang berubah jadi lahan pemukiman. Hingga dibuat kebijakan  </a:t>
            </a:r>
            <a:r>
              <a:rPr lang="id-ID" dirty="0" smtClean="0"/>
              <a:t>yang </a:t>
            </a:r>
            <a:r>
              <a:rPr lang="id-ID" dirty="0"/>
              <a:t>tepat sasaran misalnya tidak ada lagi ijin untuk mendirikan bangunan karena </a:t>
            </a:r>
            <a:r>
              <a:rPr lang="id-ID" dirty="0" smtClean="0"/>
              <a:t>mengancam </a:t>
            </a:r>
            <a:r>
              <a:rPr lang="id-ID" dirty="0"/>
              <a:t>ketahanan pangan nasional.</a:t>
            </a:r>
          </a:p>
        </p:txBody>
      </p:sp>
    </p:spTree>
    <p:extLst>
      <p:ext uri="{BB962C8B-B14F-4D97-AF65-F5344CB8AC3E}">
        <p14:creationId xmlns:p14="http://schemas.microsoft.com/office/powerpoint/2010/main" val="37349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1"/>
            <a:ext cx="7848601" cy="22860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en-US" sz="2000" dirty="0" err="1" smtClean="0"/>
              <a:t>Metodologi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!</a:t>
            </a:r>
            <a:endParaRPr lang="en-US" sz="2000" dirty="0"/>
          </a:p>
          <a:p>
            <a:r>
              <a:rPr lang="en-US" sz="2000" dirty="0" err="1" smtClean="0"/>
              <a:t>Identifikasikan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berikanlah</a:t>
            </a:r>
            <a:r>
              <a:rPr lang="en-US" sz="2000" dirty="0" smtClean="0"/>
              <a:t> </a:t>
            </a:r>
            <a:r>
              <a:rPr lang="en-US" sz="2000" dirty="0" err="1" smtClean="0"/>
              <a:t>penjelasannya</a:t>
            </a:r>
            <a:r>
              <a:rPr lang="en-US" sz="2000" dirty="0"/>
              <a:t>!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188448">
            <a:off x="2368407" y="1205802"/>
            <a:ext cx="4556968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BAB IV</a:t>
            </a:r>
            <a:endParaRPr lang="en-US" sz="13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6670"/>
            <a:ext cx="8382000" cy="666329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DESAIN </a:t>
            </a:r>
            <a:r>
              <a:rPr lang="id-ID" b="1" dirty="0" smtClean="0"/>
              <a:t>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784976" cy="3505200"/>
          </a:xfrm>
        </p:spPr>
        <p:txBody>
          <a:bodyPr>
            <a:normAutofit/>
          </a:bodyPr>
          <a:lstStyle/>
          <a:p>
            <a:pPr algn="just"/>
            <a:r>
              <a:rPr lang="id-ID" sz="2000" b="1" dirty="0" smtClean="0"/>
              <a:t>Desain </a:t>
            </a:r>
            <a:r>
              <a:rPr lang="id-ID" sz="2000" b="1" dirty="0"/>
              <a:t>penelitian merupakan pedoman dalam melakukan proses penelitian </a:t>
            </a:r>
            <a:r>
              <a:rPr lang="id-ID" sz="2000" b="1" dirty="0" smtClean="0"/>
              <a:t>diantaranya </a:t>
            </a:r>
            <a:r>
              <a:rPr lang="id-ID" sz="2000" b="1" dirty="0"/>
              <a:t>dalam menentukan instrumen pengambilan data,  penentuan sampel, </a:t>
            </a:r>
            <a:r>
              <a:rPr lang="id-ID" sz="2000" b="1" dirty="0" smtClean="0"/>
              <a:t>pengumpulan </a:t>
            </a:r>
            <a:r>
              <a:rPr lang="id-ID" sz="2000" b="1" dirty="0"/>
              <a:t>data serta analisa data</a:t>
            </a:r>
            <a:r>
              <a:rPr lang="id-ID" sz="2000" dirty="0"/>
              <a:t>. </a:t>
            </a:r>
            <a:endParaRPr lang="en-US" sz="2000" dirty="0" smtClean="0"/>
          </a:p>
          <a:p>
            <a:pPr algn="just"/>
            <a:r>
              <a:rPr lang="id-ID" sz="2000" dirty="0" smtClean="0"/>
              <a:t>Dengan  </a:t>
            </a:r>
            <a:r>
              <a:rPr lang="id-ID" sz="2000" dirty="0"/>
              <a:t>pemilihan desain penelitian yang tepat </a:t>
            </a:r>
            <a:r>
              <a:rPr lang="id-ID" sz="2000" dirty="0" smtClean="0"/>
              <a:t>diharapkan </a:t>
            </a:r>
            <a:r>
              <a:rPr lang="id-ID" sz="2000" dirty="0"/>
              <a:t>akan dapat membantu peneliti dalam menjalankan penelitian secara benar. </a:t>
            </a:r>
            <a:endParaRPr lang="en-US" sz="2000" dirty="0" smtClean="0"/>
          </a:p>
          <a:p>
            <a:pPr algn="just"/>
            <a:r>
              <a:rPr lang="id-ID" sz="2000" b="1" dirty="0" smtClean="0"/>
              <a:t>Tanpa </a:t>
            </a:r>
            <a:r>
              <a:rPr lang="id-ID" sz="2000" b="1" dirty="0"/>
              <a:t>desain yang benar seorang peneliti tidak akan dapat melakukan penelitian </a:t>
            </a:r>
            <a:r>
              <a:rPr lang="id-ID" sz="2000" b="1" dirty="0" smtClean="0"/>
              <a:t>dengan </a:t>
            </a:r>
            <a:r>
              <a:rPr lang="id-ID" sz="2000" b="1" dirty="0"/>
              <a:t>baik karena tidak memiliki pedoman penelitian yang jelas</a:t>
            </a:r>
            <a:r>
              <a:rPr lang="id-ID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35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50168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TIPE-TIPE DESAIN 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66800"/>
            <a:ext cx="8784976" cy="5458544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Ada beberapa terminologi antara metode penelitian dengan metodologi penelitian yang </a:t>
            </a:r>
            <a:r>
              <a:rPr lang="id-ID" dirty="0" smtClean="0"/>
              <a:t>hingga </a:t>
            </a:r>
            <a:r>
              <a:rPr lang="id-ID" dirty="0"/>
              <a:t>saat ini masih banyak orang rancu memahaminya. </a:t>
            </a:r>
            <a:endParaRPr lang="en-US" dirty="0"/>
          </a:p>
          <a:p>
            <a:pPr algn="just"/>
            <a:r>
              <a:rPr lang="id-ID" b="1" dirty="0" smtClean="0"/>
              <a:t>Metode </a:t>
            </a:r>
            <a:r>
              <a:rPr lang="id-ID" b="1" dirty="0"/>
              <a:t>adalah bagian dari </a:t>
            </a:r>
            <a:r>
              <a:rPr lang="id-ID" b="1" dirty="0" smtClean="0"/>
              <a:t>metodologi </a:t>
            </a:r>
            <a:r>
              <a:rPr lang="id-ID" b="1" dirty="0"/>
              <a:t>baik berupa metode, teknik,  prosedur, dan berbagai macam alat (tools), </a:t>
            </a:r>
            <a:r>
              <a:rPr lang="id-ID" b="1" dirty="0" smtClean="0"/>
              <a:t>dengan </a:t>
            </a:r>
            <a:r>
              <a:rPr lang="id-ID" b="1" dirty="0"/>
              <a:t>tahap-tahap terntentu dalam suatu penelitian disebut dengan metodologi. </a:t>
            </a:r>
            <a:endParaRPr lang="en-US" b="1" dirty="0" smtClean="0"/>
          </a:p>
          <a:p>
            <a:pPr algn="just"/>
            <a:r>
              <a:rPr lang="id-ID" dirty="0" smtClean="0"/>
              <a:t>Metode </a:t>
            </a:r>
            <a:r>
              <a:rPr lang="id-ID" dirty="0"/>
              <a:t>penelitian atau yang bisa juga disebut dengan desain penelitian yang digunakan </a:t>
            </a:r>
            <a:r>
              <a:rPr lang="id-ID" dirty="0" smtClean="0"/>
              <a:t>dalam </a:t>
            </a:r>
            <a:r>
              <a:rPr lang="id-ID" dirty="0"/>
              <a:t>penelitian ada beberapa macam. </a:t>
            </a:r>
            <a:endParaRPr lang="en-US" dirty="0" smtClean="0"/>
          </a:p>
          <a:p>
            <a:pPr algn="just"/>
            <a:r>
              <a:rPr lang="id-ID" b="1" dirty="0" smtClean="0"/>
              <a:t>Cara </a:t>
            </a:r>
            <a:r>
              <a:rPr lang="id-ID" b="1" dirty="0" smtClean="0"/>
              <a:t>mengkategorisasikan </a:t>
            </a:r>
            <a:r>
              <a:rPr lang="id-ID" b="1" dirty="0"/>
              <a:t>penelitian bisa </a:t>
            </a:r>
            <a:r>
              <a:rPr lang="id-ID" b="1" dirty="0" smtClean="0"/>
              <a:t>dilakukan </a:t>
            </a:r>
            <a:r>
              <a:rPr lang="id-ID" b="1" dirty="0"/>
              <a:t>dengan melihat metode penelitian  ataupun dengan melihat </a:t>
            </a:r>
            <a:r>
              <a:rPr lang="id-ID" b="1" dirty="0" smtClean="0"/>
              <a:t>riset </a:t>
            </a:r>
            <a:r>
              <a:rPr lang="id-ID" b="1" dirty="0"/>
              <a:t>desainnya </a:t>
            </a:r>
            <a:r>
              <a:rPr lang="id-ID" b="1" dirty="0" smtClean="0"/>
              <a:t>atau </a:t>
            </a:r>
            <a:r>
              <a:rPr lang="id-ID" b="1" dirty="0"/>
              <a:t>ada juga yang membaginya berdasarkan dikotonomi penelitian dasar dan </a:t>
            </a:r>
            <a:r>
              <a:rPr lang="id-ID" b="1" dirty="0" smtClean="0"/>
              <a:t>penelitian </a:t>
            </a:r>
            <a:r>
              <a:rPr lang="id-ID" b="1" dirty="0"/>
              <a:t>aplikatif</a:t>
            </a:r>
            <a:r>
              <a:rPr lang="id-ID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7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66800"/>
            <a:ext cx="8712968" cy="32766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/>
              <a:t>M</a:t>
            </a:r>
            <a:r>
              <a:rPr lang="id-ID" sz="2000" b="1" dirty="0" smtClean="0"/>
              <a:t>etodologi </a:t>
            </a:r>
            <a:r>
              <a:rPr lang="id-ID" sz="2000" b="1" dirty="0"/>
              <a:t>penelitian merupakan langkah-langkah yang kita </a:t>
            </a:r>
            <a:r>
              <a:rPr lang="id-ID" sz="2000" b="1" dirty="0" smtClean="0"/>
              <a:t>gunakan </a:t>
            </a:r>
            <a:r>
              <a:rPr lang="id-ID" sz="2000" b="1" dirty="0"/>
              <a:t>dalam melakukan suatu penelitian dan melakukan analisis kritikal dari metode </a:t>
            </a:r>
            <a:r>
              <a:rPr lang="id-ID" sz="2000" b="1" dirty="0" smtClean="0"/>
              <a:t>penelitian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algn="just"/>
            <a:r>
              <a:rPr lang="id-ID" sz="2000" dirty="0" smtClean="0"/>
              <a:t> </a:t>
            </a:r>
            <a:r>
              <a:rPr lang="id-ID" sz="2000" b="1" dirty="0"/>
              <a:t>Metodologi penelitian  tersebut bisa berupa hasil dari kerangka konseptual </a:t>
            </a:r>
            <a:r>
              <a:rPr lang="id-ID" sz="2000" b="1" dirty="0" smtClean="0"/>
              <a:t>dan </a:t>
            </a:r>
            <a:r>
              <a:rPr lang="id-ID" sz="2000" b="1" dirty="0"/>
              <a:t>asumsi yang digunakan dalam penelitian dan bisa juga merupakan elaborasi dari </a:t>
            </a:r>
            <a:r>
              <a:rPr lang="id-ID" sz="2000" b="1" dirty="0" smtClean="0"/>
              <a:t>berbagai </a:t>
            </a:r>
            <a:r>
              <a:rPr lang="id-ID" sz="2000" b="1" dirty="0"/>
              <a:t>hasil penelitian</a:t>
            </a:r>
            <a:r>
              <a:rPr lang="id-ID" sz="2000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50168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TIPE-TIPE DESAIN PENELITIAN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2928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3"/>
            <a:ext cx="8784976" cy="26642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b="1" dirty="0"/>
              <a:t>Sebagai contoh dalam analisis dan perancangan sistem </a:t>
            </a:r>
            <a:r>
              <a:rPr lang="id-ID" b="1" dirty="0" smtClean="0"/>
              <a:t>informasi</a:t>
            </a:r>
            <a:r>
              <a:rPr lang="en-US" dirty="0"/>
              <a:t> </a:t>
            </a:r>
            <a:r>
              <a:rPr lang="id-ID" b="1" dirty="0" smtClean="0"/>
              <a:t>Misalnya </a:t>
            </a:r>
            <a:r>
              <a:rPr lang="id-ID" b="1" dirty="0"/>
              <a:t>SDLC</a:t>
            </a:r>
            <a:r>
              <a:rPr lang="id-ID" dirty="0"/>
              <a:t>. </a:t>
            </a:r>
            <a:endParaRPr lang="en-US" dirty="0" smtClean="0"/>
          </a:p>
          <a:p>
            <a:pPr algn="just"/>
            <a:r>
              <a:rPr lang="id-ID" dirty="0" smtClean="0"/>
              <a:t>Pada </a:t>
            </a:r>
            <a:r>
              <a:rPr lang="id-ID" dirty="0"/>
              <a:t>waktu melakukan  planning kita bisa menggunakan  teknik wawancara untuk </a:t>
            </a:r>
            <a:r>
              <a:rPr lang="id-ID" dirty="0" smtClean="0"/>
              <a:t>menangkap </a:t>
            </a:r>
            <a:r>
              <a:rPr lang="id-ID" dirty="0"/>
              <a:t>apa yang digunakan oleh klien, </a:t>
            </a:r>
            <a:endParaRPr lang="en-US" dirty="0" smtClean="0"/>
          </a:p>
          <a:p>
            <a:pPr algn="just"/>
            <a:r>
              <a:rPr lang="id-ID" dirty="0" smtClean="0"/>
              <a:t>kita </a:t>
            </a:r>
            <a:r>
              <a:rPr lang="id-ID" dirty="0"/>
              <a:t>menggunakan  brain chart untuk </a:t>
            </a:r>
            <a:r>
              <a:rPr lang="id-ID" dirty="0" smtClean="0"/>
              <a:t>project </a:t>
            </a:r>
            <a:r>
              <a:rPr lang="id-ID" dirty="0"/>
              <a:t>plan. </a:t>
            </a:r>
            <a:endParaRPr lang="en-US" dirty="0" smtClean="0"/>
          </a:p>
          <a:p>
            <a:pPr algn="just"/>
            <a:r>
              <a:rPr lang="id-ID" dirty="0" smtClean="0"/>
              <a:t>Mengguna  </a:t>
            </a:r>
            <a:r>
              <a:rPr lang="id-ID" dirty="0"/>
              <a:t>template tertentu untuk menuliskan apa yang menjadi </a:t>
            </a:r>
            <a:r>
              <a:rPr lang="id-ID" dirty="0" smtClean="0"/>
              <a:t>bisnisnya</a:t>
            </a:r>
            <a:r>
              <a:rPr lang="id-ID" dirty="0"/>
              <a:t>,  </a:t>
            </a:r>
            <a:endParaRPr lang="en-US" dirty="0" smtClean="0"/>
          </a:p>
          <a:p>
            <a:pPr algn="just"/>
            <a:r>
              <a:rPr lang="id-ID" dirty="0" smtClean="0"/>
              <a:t>constrain</a:t>
            </a:r>
            <a:r>
              <a:rPr lang="id-ID" dirty="0"/>
              <a:t>, pada tahapan analisis meng-capture functional requirement dan </a:t>
            </a:r>
            <a:r>
              <a:rPr lang="id-ID" dirty="0" smtClean="0"/>
              <a:t>nonfunctional </a:t>
            </a:r>
            <a:r>
              <a:rPr lang="id-ID" dirty="0"/>
              <a:t>requirement. </a:t>
            </a:r>
            <a:endParaRPr lang="en-US" dirty="0" smtClean="0"/>
          </a:p>
          <a:p>
            <a:pPr algn="just"/>
            <a:r>
              <a:rPr lang="id-ID" dirty="0" smtClean="0"/>
              <a:t>Berikut </a:t>
            </a:r>
            <a:r>
              <a:rPr lang="id-ID" dirty="0"/>
              <a:t>ini diberikan gambaran </a:t>
            </a:r>
            <a:r>
              <a:rPr lang="id-ID" b="1" dirty="0"/>
              <a:t>beberapa tipe metode penelitian </a:t>
            </a:r>
            <a:r>
              <a:rPr lang="id-ID" dirty="0"/>
              <a:t>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506" y="2715494"/>
            <a:ext cx="4176464" cy="402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4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b="1" dirty="0"/>
              <a:t>Metode penelitian atau desain penelitian merupakan bagian dari metodologi</a:t>
            </a:r>
            <a:r>
              <a:rPr lang="id-ID" dirty="0"/>
              <a:t>.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Metodologi </a:t>
            </a:r>
            <a:r>
              <a:rPr lang="id-ID" dirty="0"/>
              <a:t>penelitian bisa digunakan ke berbagai macam riset desain. </a:t>
            </a:r>
            <a:endParaRPr lang="en-US" dirty="0" smtClean="0"/>
          </a:p>
          <a:p>
            <a:pPr marL="0" indent="0" algn="just">
              <a:buNone/>
            </a:pPr>
            <a:r>
              <a:rPr lang="id-ID" dirty="0" smtClean="0"/>
              <a:t>Ada </a:t>
            </a:r>
            <a:r>
              <a:rPr lang="id-ID" dirty="0"/>
              <a:t>beberapa </a:t>
            </a:r>
            <a:r>
              <a:rPr lang="id-ID" dirty="0" smtClean="0"/>
              <a:t>macam </a:t>
            </a:r>
            <a:r>
              <a:rPr lang="id-ID" dirty="0"/>
              <a:t>desain penelitian yang bisa kita pilah sesuai dengan penelitian yang ingin kita </a:t>
            </a:r>
            <a:r>
              <a:rPr lang="id-ID" dirty="0" smtClean="0"/>
              <a:t>lakukan</a:t>
            </a:r>
            <a:r>
              <a:rPr lang="id-ID" dirty="0"/>
              <a:t>, antara lain  </a:t>
            </a:r>
            <a:r>
              <a:rPr lang="en-US" dirty="0" smtClean="0"/>
              <a:t>:</a:t>
            </a:r>
          </a:p>
          <a:p>
            <a:pPr algn="just"/>
            <a:r>
              <a:rPr lang="id-ID" b="1" dirty="0" smtClean="0"/>
              <a:t>metode  </a:t>
            </a:r>
            <a:r>
              <a:rPr lang="id-ID" b="1" dirty="0"/>
              <a:t>correlational</a:t>
            </a:r>
            <a:r>
              <a:rPr lang="id-ID" b="1" dirty="0" smtClean="0"/>
              <a:t>,</a:t>
            </a:r>
            <a:endParaRPr lang="en-US" b="1" dirty="0" smtClean="0"/>
          </a:p>
          <a:p>
            <a:pPr algn="just"/>
            <a:r>
              <a:rPr lang="id-ID" b="1" dirty="0" smtClean="0"/>
              <a:t> </a:t>
            </a:r>
            <a:r>
              <a:rPr lang="id-ID" b="1" dirty="0"/>
              <a:t>metode,  </a:t>
            </a:r>
            <a:endParaRPr lang="en-US" b="1" dirty="0" smtClean="0"/>
          </a:p>
          <a:p>
            <a:pPr algn="just"/>
            <a:r>
              <a:rPr lang="id-ID" b="1" dirty="0" smtClean="0"/>
              <a:t>causal </a:t>
            </a:r>
            <a:r>
              <a:rPr lang="id-ID" b="1" dirty="0"/>
              <a:t>comperative, </a:t>
            </a:r>
            <a:endParaRPr lang="en-US" b="1" dirty="0" smtClean="0"/>
          </a:p>
          <a:p>
            <a:pPr algn="just"/>
            <a:r>
              <a:rPr lang="id-ID" b="1" dirty="0" smtClean="0"/>
              <a:t>metode </a:t>
            </a:r>
            <a:r>
              <a:rPr lang="id-ID" b="1" dirty="0" smtClean="0"/>
              <a:t>experimental</a:t>
            </a:r>
            <a:r>
              <a:rPr lang="id-ID" b="1" dirty="0"/>
              <a:t>, </a:t>
            </a:r>
            <a:endParaRPr lang="en-US" b="1" dirty="0" smtClean="0"/>
          </a:p>
          <a:p>
            <a:pPr algn="just"/>
            <a:r>
              <a:rPr lang="id-ID" b="1" dirty="0" smtClean="0"/>
              <a:t>metode  </a:t>
            </a:r>
            <a:r>
              <a:rPr lang="id-ID" b="1" dirty="0"/>
              <a:t>ethnographic  yang biasanya digunakan dalam bidang sosial, </a:t>
            </a:r>
            <a:endParaRPr lang="en-US" b="1" dirty="0" smtClean="0"/>
          </a:p>
          <a:p>
            <a:pPr algn="just"/>
            <a:r>
              <a:rPr lang="id-ID" b="1" dirty="0" smtClean="0"/>
              <a:t>metode  </a:t>
            </a:r>
            <a:r>
              <a:rPr lang="id-ID" b="1" dirty="0"/>
              <a:t>historica research, </a:t>
            </a:r>
            <a:endParaRPr lang="en-US" b="1" dirty="0" smtClean="0"/>
          </a:p>
          <a:p>
            <a:pPr algn="just"/>
            <a:r>
              <a:rPr lang="id-ID" b="1" dirty="0" smtClean="0"/>
              <a:t> </a:t>
            </a:r>
            <a:r>
              <a:rPr lang="id-ID" b="1" dirty="0"/>
              <a:t>metode survey dan ada juga  action research  dimana </a:t>
            </a:r>
            <a:r>
              <a:rPr lang="id-ID" b="1" dirty="0" smtClean="0"/>
              <a:t>penelitian </a:t>
            </a:r>
            <a:r>
              <a:rPr lang="id-ID" b="1" dirty="0"/>
              <a:t>ini para penelitinya terlibat langsung di dalamnya, penelitian ini biasanya </a:t>
            </a:r>
            <a:r>
              <a:rPr lang="id-ID" b="1" dirty="0" smtClean="0"/>
              <a:t>digunakan </a:t>
            </a:r>
            <a:r>
              <a:rPr lang="id-ID" b="1" dirty="0"/>
              <a:t>dalam penelitian bidang sosial</a:t>
            </a:r>
            <a:r>
              <a:rPr lang="id-ID" dirty="0"/>
              <a:t>.  </a:t>
            </a:r>
            <a:endParaRPr lang="id-ID" dirty="0" smtClean="0"/>
          </a:p>
          <a:p>
            <a:pPr marL="0" indent="0" algn="just">
              <a:buNone/>
            </a:pPr>
            <a:r>
              <a:rPr lang="id-ID" b="1" dirty="0" smtClean="0"/>
              <a:t>Dalam </a:t>
            </a:r>
            <a:r>
              <a:rPr lang="id-ID" b="1" dirty="0"/>
              <a:t>bidang ilmu teknologi informasi </a:t>
            </a:r>
            <a:r>
              <a:rPr lang="id-ID" b="1" dirty="0" smtClean="0"/>
              <a:t>desain </a:t>
            </a:r>
            <a:r>
              <a:rPr lang="id-ID" b="1" dirty="0"/>
              <a:t>penelitian yang paling banyak digunakan adalah </a:t>
            </a:r>
            <a:r>
              <a:rPr lang="id-ID" dirty="0"/>
              <a:t>desain eksperimental dan studi </a:t>
            </a:r>
            <a:r>
              <a:rPr lang="id-ID" dirty="0" smtClean="0"/>
              <a:t>kasus </a:t>
            </a:r>
            <a:r>
              <a:rPr lang="id-ID" dirty="0"/>
              <a:t>(case study</a:t>
            </a:r>
            <a:r>
              <a:rPr lang="id-ID" dirty="0" smtClean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35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RISET EKSPERIMENTAL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/>
              <a:t>Riset eksperimental merupakan </a:t>
            </a:r>
            <a:r>
              <a:rPr lang="id-ID" i="1" dirty="0"/>
              <a:t>Research that allows for the causes of behavior to be </a:t>
            </a:r>
            <a:r>
              <a:rPr lang="id-ID" i="1" dirty="0" smtClean="0"/>
              <a:t>determined</a:t>
            </a:r>
            <a:r>
              <a:rPr lang="id-ID" dirty="0"/>
              <a:t>. </a:t>
            </a:r>
            <a:endParaRPr lang="en-US" dirty="0" smtClean="0"/>
          </a:p>
          <a:p>
            <a:pPr algn="just"/>
            <a:r>
              <a:rPr lang="id-ID" dirty="0" smtClean="0"/>
              <a:t>Untuk </a:t>
            </a:r>
            <a:r>
              <a:rPr lang="id-ID" dirty="0"/>
              <a:t>menggambarkan riset eksperimental bisa dilakukan pada  dua </a:t>
            </a:r>
            <a:r>
              <a:rPr lang="id-ID" dirty="0" smtClean="0"/>
              <a:t>kelompok </a:t>
            </a:r>
            <a:r>
              <a:rPr lang="id-ID" dirty="0"/>
              <a:t>dimana kelompok satu disebut  kontrol tanpa diberi perlakukan apapun </a:t>
            </a:r>
            <a:r>
              <a:rPr lang="id-ID" dirty="0" smtClean="0"/>
              <a:t>sedangkan </a:t>
            </a:r>
            <a:r>
              <a:rPr lang="id-ID" dirty="0"/>
              <a:t>pada kelompok ke dua diberikan perlakuan (treatment). Diasumsikan kedua </a:t>
            </a:r>
            <a:r>
              <a:rPr lang="id-ID" dirty="0" smtClean="0"/>
              <a:t>kelompok </a:t>
            </a:r>
            <a:r>
              <a:rPr lang="id-ID" dirty="0"/>
              <a:t>ini sama.   </a:t>
            </a:r>
          </a:p>
          <a:p>
            <a:pPr marL="0" indent="0" algn="just">
              <a:buNone/>
            </a:pPr>
            <a:r>
              <a:rPr lang="id-ID" dirty="0" smtClean="0"/>
              <a:t>Ada </a:t>
            </a:r>
            <a:r>
              <a:rPr lang="id-ID" dirty="0"/>
              <a:t>beberapa faktor yang terkait dengan penelitian eksperimental, antara lain: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Independent </a:t>
            </a:r>
            <a:r>
              <a:rPr lang="id-ID" dirty="0"/>
              <a:t>Variable (IV) merupakan faktor yang bisa dimanipulasi.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Dependent </a:t>
            </a:r>
            <a:r>
              <a:rPr lang="id-ID" dirty="0"/>
              <a:t>Variable (DV) adalah faktor yang tidak bisa dimanipulasi atau faktor </a:t>
            </a:r>
            <a:r>
              <a:rPr lang="id-ID" dirty="0" smtClean="0"/>
              <a:t>tetap</a:t>
            </a:r>
            <a:r>
              <a:rPr lang="id-ID" dirty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Experimental </a:t>
            </a:r>
            <a:r>
              <a:rPr lang="id-ID" dirty="0"/>
              <a:t>Condition  (group) adalah grup atau kelompok yang </a:t>
            </a:r>
            <a:r>
              <a:rPr lang="id-ID" dirty="0" smtClean="0"/>
              <a:t>merupakan manipulasi </a:t>
            </a:r>
            <a:r>
              <a:rPr lang="id-ID" dirty="0"/>
              <a:t>dari eksperimen.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Control </a:t>
            </a:r>
            <a:r>
              <a:rPr lang="id-ID" dirty="0"/>
              <a:t>condition  (group) yang merupakan kumpulan grup yang tidak </a:t>
            </a:r>
            <a:r>
              <a:rPr lang="id-ID" dirty="0" smtClean="0"/>
              <a:t>termanipulasi  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Confounding </a:t>
            </a:r>
            <a:r>
              <a:rPr lang="id-ID" dirty="0"/>
              <a:t>variable misalnya cuaca, hama, kesuburan lahan tapi tidak </a:t>
            </a:r>
            <a:r>
              <a:rPr lang="id-ID" dirty="0" smtClean="0"/>
              <a:t>diukur namun </a:t>
            </a:r>
            <a:r>
              <a:rPr lang="id-ID" dirty="0"/>
              <a:t>harus disebutkan inilah yang disebut dengan batasan penelitian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An </a:t>
            </a:r>
            <a:r>
              <a:rPr lang="id-ID" dirty="0"/>
              <a:t>uncontrolled variable   yang merupakan variable yang diikuti </a:t>
            </a:r>
            <a:r>
              <a:rPr lang="id-ID" dirty="0" smtClean="0"/>
              <a:t>dengan indipendent </a:t>
            </a:r>
            <a:r>
              <a:rPr lang="id-ID" dirty="0"/>
              <a:t>variable.</a:t>
            </a:r>
          </a:p>
        </p:txBody>
      </p:sp>
    </p:spTree>
    <p:extLst>
      <p:ext uri="{BB962C8B-B14F-4D97-AF65-F5344CB8AC3E}">
        <p14:creationId xmlns:p14="http://schemas.microsoft.com/office/powerpoint/2010/main" val="25334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rmAutofit/>
          </a:bodyPr>
          <a:lstStyle/>
          <a:p>
            <a:pPr algn="just"/>
            <a:r>
              <a:rPr lang="id-ID" b="1" dirty="0"/>
              <a:t>Misalnya penelitian eksperimental yang dilakukan pada dua petak sawah</a:t>
            </a:r>
            <a:r>
              <a:rPr lang="id-ID" dirty="0"/>
              <a:t>. Pada petakan </a:t>
            </a:r>
            <a:r>
              <a:rPr lang="id-ID" dirty="0" smtClean="0"/>
              <a:t>sawah </a:t>
            </a:r>
            <a:r>
              <a:rPr lang="id-ID" dirty="0"/>
              <a:t>pertama tidak diberikan pupuk dan  pada petak sawah kedua diberikan pupuk. </a:t>
            </a:r>
          </a:p>
          <a:p>
            <a:pPr algn="just"/>
            <a:r>
              <a:rPr lang="id-ID" dirty="0"/>
              <a:t>Contoh lainnya misalnya apakah ada </a:t>
            </a:r>
            <a:r>
              <a:rPr lang="id-ID" b="1" dirty="0"/>
              <a:t>pengaruh peningkatan hasil belajar mahasiswa </a:t>
            </a:r>
            <a:r>
              <a:rPr lang="id-ID" b="1" dirty="0" smtClean="0"/>
              <a:t>yang </a:t>
            </a:r>
            <a:r>
              <a:rPr lang="id-ID" b="1" dirty="0"/>
              <a:t>menggunakan e-learning dengan yang tidak menggunakan e-learning</a:t>
            </a:r>
            <a:r>
              <a:rPr lang="id-ID" dirty="0"/>
              <a:t>. Bila dengan </a:t>
            </a:r>
            <a:r>
              <a:rPr lang="id-ID" dirty="0" smtClean="0"/>
              <a:t>adanya </a:t>
            </a:r>
            <a:r>
              <a:rPr lang="id-ID" dirty="0"/>
              <a:t>e-learning hasilnya lebih  baik, maka benar adanya bahwa </a:t>
            </a:r>
            <a:r>
              <a:rPr lang="id-ID" dirty="0" smtClean="0"/>
              <a:t>e-learning </a:t>
            </a:r>
            <a:r>
              <a:rPr lang="id-ID" dirty="0"/>
              <a:t>efektif </a:t>
            </a:r>
            <a:r>
              <a:rPr lang="id-ID" dirty="0" smtClean="0"/>
              <a:t>meningkatkan </a:t>
            </a:r>
            <a:r>
              <a:rPr lang="id-ID" dirty="0"/>
              <a:t>proses pembelajaran. </a:t>
            </a:r>
            <a:endParaRPr lang="id-ID" dirty="0" smtClean="0"/>
          </a:p>
          <a:p>
            <a:pPr marL="0" indent="0" algn="just">
              <a:buNone/>
            </a:pPr>
            <a:endParaRPr lang="id-ID" b="1" dirty="0" smtClean="0"/>
          </a:p>
          <a:p>
            <a:pPr algn="just"/>
            <a:r>
              <a:rPr lang="id-ID" b="1" dirty="0" smtClean="0"/>
              <a:t>Eksperimen </a:t>
            </a:r>
            <a:r>
              <a:rPr lang="id-ID" b="1" dirty="0"/>
              <a:t>merupakan salah satu prosedur dimana </a:t>
            </a:r>
            <a:r>
              <a:rPr lang="id-ID" b="1" dirty="0" smtClean="0"/>
              <a:t>terdapat </a:t>
            </a:r>
            <a:r>
              <a:rPr lang="id-ID" b="1" dirty="0"/>
              <a:t>satu atau lebih faktor yang bisa dimanipulasi dengan syarat semua faktor </a:t>
            </a:r>
            <a:r>
              <a:rPr lang="id-ID" b="1" dirty="0" smtClean="0"/>
              <a:t>tersebut </a:t>
            </a:r>
            <a:r>
              <a:rPr lang="id-ID" b="1" dirty="0"/>
              <a:t>konstan.</a:t>
            </a:r>
            <a:r>
              <a:rPr lang="id-ID" dirty="0"/>
              <a:t> </a:t>
            </a:r>
          </a:p>
          <a:p>
            <a:pPr algn="just"/>
            <a:r>
              <a:rPr lang="id-ID" dirty="0" smtClean="0"/>
              <a:t>Pembanding </a:t>
            </a:r>
            <a:r>
              <a:rPr lang="id-ID" dirty="0"/>
              <a:t>atau kontrol diantara kedua contoh diatas disebut dengan  experimental </a:t>
            </a:r>
            <a:r>
              <a:rPr lang="id-ID" dirty="0" smtClean="0"/>
              <a:t>design</a:t>
            </a:r>
            <a:r>
              <a:rPr lang="id-ID" dirty="0"/>
              <a:t>. Dimana ada penyebab yang berkorelasi dengan dampak. Penyebab muncul </a:t>
            </a:r>
            <a:r>
              <a:rPr lang="id-ID" dirty="0" smtClean="0"/>
              <a:t>sebelum </a:t>
            </a:r>
            <a:r>
              <a:rPr lang="id-ID" dirty="0"/>
              <a:t>dampak atau bisa juga disebabkan oleh adanya kemungkin faktor-faktor lain </a:t>
            </a:r>
            <a:r>
              <a:rPr lang="id-ID" dirty="0" smtClean="0"/>
              <a:t>yang </a:t>
            </a:r>
            <a:r>
              <a:rPr lang="id-ID" dirty="0"/>
              <a:t>berpengaruh. </a:t>
            </a:r>
          </a:p>
        </p:txBody>
      </p:sp>
    </p:spTree>
    <p:extLst>
      <p:ext uri="{BB962C8B-B14F-4D97-AF65-F5344CB8AC3E}">
        <p14:creationId xmlns:p14="http://schemas.microsoft.com/office/powerpoint/2010/main" val="26536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Contoh lainnya perlakuan yang diberikan pada dua petak tanaman jagung yang </a:t>
            </a:r>
            <a:r>
              <a:rPr lang="id-ID" dirty="0" smtClean="0"/>
              <a:t>diberikan </a:t>
            </a:r>
            <a:r>
              <a:rPr lang="id-ID" dirty="0"/>
              <a:t>pupuk. Pada tanaman jagung tersebut ada hal yang diasumsikan sama tetapi </a:t>
            </a:r>
            <a:r>
              <a:rPr lang="id-ID" dirty="0" smtClean="0"/>
              <a:t>ternyata </a:t>
            </a:r>
            <a:r>
              <a:rPr lang="id-ID" dirty="0"/>
              <a:t>hasilnya tidak sama. Hal ini bisa diakibatkan oleh beberapa faktor yang </a:t>
            </a:r>
            <a:r>
              <a:rPr lang="id-ID" dirty="0" smtClean="0"/>
              <a:t>berpengaruh</a:t>
            </a:r>
            <a:r>
              <a:rPr lang="id-ID" dirty="0"/>
              <a:t>, salah satunya adalah tingkat kesuburan tanah yang berbeda sehingga </a:t>
            </a:r>
            <a:r>
              <a:rPr lang="id-ID" dirty="0" smtClean="0"/>
              <a:t>memberikan </a:t>
            </a:r>
            <a:r>
              <a:rPr lang="id-ID" dirty="0"/>
              <a:t>hasil yang berbeda pula. </a:t>
            </a:r>
            <a:endParaRPr lang="id-ID" dirty="0" smtClean="0"/>
          </a:p>
          <a:p>
            <a:pPr algn="just"/>
            <a:r>
              <a:rPr lang="id-ID" dirty="0" smtClean="0"/>
              <a:t>Inilah  </a:t>
            </a:r>
            <a:r>
              <a:rPr lang="id-ID" dirty="0"/>
              <a:t>yang kita sebut sebagai kelemahan dari </a:t>
            </a:r>
            <a:r>
              <a:rPr lang="id-ID" dirty="0" smtClean="0"/>
              <a:t>desain </a:t>
            </a:r>
            <a:r>
              <a:rPr lang="id-ID" dirty="0"/>
              <a:t>eksperimental. </a:t>
            </a:r>
            <a:r>
              <a:rPr lang="id-ID" b="1" dirty="0"/>
              <a:t>Terkadang asumsi yang digunakan merupakan dari dampak</a:t>
            </a:r>
            <a:r>
              <a:rPr lang="id-ID" dirty="0"/>
              <a:t>. </a:t>
            </a:r>
            <a:r>
              <a:rPr lang="id-ID" dirty="0" smtClean="0"/>
              <a:t>Asumsi </a:t>
            </a:r>
            <a:r>
              <a:rPr lang="id-ID" dirty="0"/>
              <a:t>yang dikenakan dari dampak sebaiknya </a:t>
            </a:r>
            <a:r>
              <a:rPr lang="id-ID" b="1" dirty="0"/>
              <a:t>diungkapkan dalam tulisan</a:t>
            </a:r>
            <a:r>
              <a:rPr lang="id-ID" dirty="0"/>
              <a:t>. Misalnya </a:t>
            </a:r>
            <a:r>
              <a:rPr lang="id-ID" dirty="0" smtClean="0"/>
              <a:t>walaupun </a:t>
            </a:r>
            <a:r>
              <a:rPr lang="id-ID" dirty="0"/>
              <a:t>letak geografisnya berbeda tingkat kesuburan dan tingkat kemiringannya </a:t>
            </a:r>
            <a:r>
              <a:rPr lang="id-ID" dirty="0" smtClean="0"/>
              <a:t>sama</a:t>
            </a:r>
            <a:r>
              <a:rPr lang="id-ID" dirty="0"/>
              <a:t>. </a:t>
            </a:r>
            <a:r>
              <a:rPr lang="id-ID" b="1" dirty="0"/>
              <a:t>Untuk membangun penelitian yang bersifat eksperimental usahakan agar ada </a:t>
            </a:r>
            <a:r>
              <a:rPr lang="id-ID" b="1" dirty="0" smtClean="0"/>
              <a:t>pembanding </a:t>
            </a:r>
            <a:r>
              <a:rPr lang="id-ID" b="1" dirty="0"/>
              <a:t>antara yang satu dengan yang lainnya</a:t>
            </a:r>
            <a:r>
              <a:rPr lang="id-ID" dirty="0"/>
              <a:t>. </a:t>
            </a:r>
          </a:p>
          <a:p>
            <a:pPr algn="just"/>
            <a:r>
              <a:rPr lang="id-ID" b="1" dirty="0" smtClean="0"/>
              <a:t>Dalam </a:t>
            </a:r>
            <a:r>
              <a:rPr lang="id-ID" b="1" dirty="0"/>
              <a:t>melakukan riset atau penelitian tidak ada yang sempurna, karena dalam </a:t>
            </a:r>
            <a:r>
              <a:rPr lang="id-ID" b="1" dirty="0" smtClean="0"/>
              <a:t>penelitian </a:t>
            </a:r>
            <a:r>
              <a:rPr lang="id-ID" b="1" dirty="0"/>
              <a:t>terdapat hambatan-hambatan  maupun batasan-batasan</a:t>
            </a:r>
            <a:r>
              <a:rPr lang="id-ID" dirty="0"/>
              <a:t>. Namun yang perlu </a:t>
            </a:r>
            <a:r>
              <a:rPr lang="id-ID" dirty="0" smtClean="0"/>
              <a:t>diingat </a:t>
            </a:r>
            <a:r>
              <a:rPr lang="id-ID" dirty="0"/>
              <a:t>bahwa batasan dan hambatan  yang dimaksud dalam penelitian bukanlah </a:t>
            </a:r>
            <a:r>
              <a:rPr lang="id-ID" dirty="0" smtClean="0"/>
              <a:t>hambatan </a:t>
            </a:r>
            <a:r>
              <a:rPr lang="id-ID" dirty="0"/>
              <a:t>atau batasan yang terkait dengan diri pribadi, namun lebih ke arah </a:t>
            </a:r>
            <a:r>
              <a:rPr lang="id-ID" dirty="0" smtClean="0"/>
              <a:t>keterbatasan </a:t>
            </a:r>
            <a:r>
              <a:rPr lang="id-ID" dirty="0"/>
              <a:t>pada penelitian itu sendiri. </a:t>
            </a:r>
            <a:r>
              <a:rPr lang="id-ID" b="1" dirty="0"/>
              <a:t>Misalnya karena penelitian ini cukup luas, </a:t>
            </a:r>
            <a:r>
              <a:rPr lang="id-ID" b="1" dirty="0" smtClean="0"/>
              <a:t>maka </a:t>
            </a:r>
            <a:r>
              <a:rPr lang="id-ID" b="1" dirty="0"/>
              <a:t>penelitian yang dilakukan hanya dibatasi pada skop tertentu saja dan bukan </a:t>
            </a:r>
            <a:r>
              <a:rPr lang="id-ID" b="1" dirty="0" smtClean="0"/>
              <a:t>karena </a:t>
            </a:r>
            <a:r>
              <a:rPr lang="id-ID" b="1" dirty="0"/>
              <a:t>adanya keterbatasan waktu dan biaya yang sering diungkapkan dalam penulisan </a:t>
            </a:r>
            <a:r>
              <a:rPr lang="id-ID" b="1" dirty="0" smtClean="0"/>
              <a:t>skripsi </a:t>
            </a:r>
            <a:r>
              <a:rPr lang="id-ID" b="1" dirty="0"/>
              <a:t>dan tesis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88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2111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DESAIN PENELITIAN</vt:lpstr>
      <vt:lpstr>DESAIN PENELITIAN</vt:lpstr>
      <vt:lpstr>TIPE-TIPE DESAIN PENELITIAN</vt:lpstr>
      <vt:lpstr>TIPE-TIPE DESAIN PENELITIAN</vt:lpstr>
      <vt:lpstr>PowerPoint Presentation</vt:lpstr>
      <vt:lpstr>PowerPoint Presentation</vt:lpstr>
      <vt:lpstr>RISET EKSPERIMENTAL</vt:lpstr>
      <vt:lpstr>PowerPoint Presentation</vt:lpstr>
      <vt:lpstr>PowerPoint Presentation</vt:lpstr>
      <vt:lpstr>PowerPoint Presentation</vt:lpstr>
      <vt:lpstr>PowerPoint Presentation</vt:lpstr>
      <vt:lpstr>QUASI EKSPERIMENTAL</vt:lpstr>
      <vt:lpstr>CAUSAL – COMPARATIVE RESEARCH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DESAIN PENELITIAN</dc:title>
  <dc:creator>irawan</dc:creator>
  <cp:lastModifiedBy>admin</cp:lastModifiedBy>
  <cp:revision>10</cp:revision>
  <dcterms:created xsi:type="dcterms:W3CDTF">2015-01-12T03:48:50Z</dcterms:created>
  <dcterms:modified xsi:type="dcterms:W3CDTF">2019-06-18T01:15:26Z</dcterms:modified>
</cp:coreProperties>
</file>