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Dinamika kependudukan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Population change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59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Doubling time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Waktu yang dibutuhkan  (tahun) oleh penduduk suatu negara/ wilayah untuk menjadi dua kali lipat jumlahnya.</a:t>
                </a:r>
              </a:p>
              <a:p>
                <a:r>
                  <a:rPr lang="id-ID" dirty="0" smtClean="0"/>
                  <a:t>Rumus 70</a:t>
                </a:r>
              </a:p>
              <a:p>
                <a:r>
                  <a:rPr lang="id-ID" dirty="0" smtClean="0"/>
                  <a:t>Waktu menjadi dua kali lipat=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𝑡𝑖𝑛𝑔𝑘𝑎𝑡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𝑝𝑒𝑟𝑡𝑢𝑚𝑏𝑢h𝑎𝑛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 (%)</m:t>
                        </m:r>
                      </m:den>
                    </m:f>
                  </m:oMath>
                </a14:m>
                <a:r>
                  <a:rPr lang="id-ID" dirty="0" smtClean="0"/>
                  <a:t>  tahun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330" r="-147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7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75464"/>
              </p:ext>
            </p:extLst>
          </p:nvPr>
        </p:nvGraphicFramePr>
        <p:xfrm>
          <a:off x="1330033" y="1995051"/>
          <a:ext cx="9933712" cy="422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785"/>
                <a:gridCol w="2279071"/>
                <a:gridCol w="2483428"/>
                <a:gridCol w="2483428"/>
              </a:tblGrid>
              <a:tr h="515839">
                <a:tc rowSpan="2">
                  <a:txBody>
                    <a:bodyPr/>
                    <a:lstStyle/>
                    <a:p>
                      <a:r>
                        <a:rPr lang="id-ID" sz="2400" dirty="0" smtClean="0"/>
                        <a:t>FERTILITAS </a:t>
                      </a:r>
                      <a:r>
                        <a:rPr lang="id-ID" sz="2400" baseline="0" dirty="0" smtClean="0"/>
                        <a:t> ? </a:t>
                      </a:r>
                      <a:r>
                        <a:rPr lang="id-ID" sz="2400" dirty="0" smtClean="0"/>
                        <a:t>MORTALITAS ?</a:t>
                      </a:r>
                      <a:endParaRPr lang="id-ID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MIGRASI</a:t>
                      </a:r>
                      <a:endParaRPr lang="id-ID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15839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POSITIF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NEGATIF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NOL</a:t>
                      </a:r>
                      <a:endParaRPr lang="id-ID" sz="2400" dirty="0"/>
                    </a:p>
                  </a:txBody>
                  <a:tcPr/>
                </a:tc>
              </a:tr>
              <a:tr h="890352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F  &lt;  M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Naik,</a:t>
                      </a:r>
                      <a:r>
                        <a:rPr lang="id-ID" sz="2400" baseline="0" dirty="0" smtClean="0"/>
                        <a:t> Tetap, </a:t>
                      </a:r>
                      <a:r>
                        <a:rPr lang="id-ID" sz="2400" baseline="0" dirty="0" smtClean="0"/>
                        <a:t>Turun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Turun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Turun</a:t>
                      </a:r>
                      <a:endParaRPr lang="id-ID" sz="2400" dirty="0"/>
                    </a:p>
                  </a:txBody>
                  <a:tcPr/>
                </a:tc>
              </a:tr>
              <a:tr h="1271931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F &gt;  M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Naik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smtClean="0"/>
                        <a:t>Naik,</a:t>
                      </a:r>
                      <a:r>
                        <a:rPr lang="id-ID" sz="2400" baseline="0" dirty="0" smtClean="0"/>
                        <a:t> Tetap, </a:t>
                      </a:r>
                      <a:r>
                        <a:rPr lang="id-ID" sz="2400" baseline="0" dirty="0" smtClean="0"/>
                        <a:t>Turun</a:t>
                      </a:r>
                      <a:endParaRPr lang="id-ID" sz="2400" dirty="0" smtClean="0"/>
                    </a:p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Naik</a:t>
                      </a:r>
                      <a:endParaRPr lang="id-ID" sz="2400" dirty="0"/>
                    </a:p>
                  </a:txBody>
                  <a:tcPr/>
                </a:tc>
              </a:tr>
              <a:tr h="515839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F</a:t>
                      </a:r>
                      <a:r>
                        <a:rPr lang="id-ID" sz="2400" baseline="0" dirty="0" smtClean="0"/>
                        <a:t> = M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Naik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Turun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Tetap</a:t>
                      </a:r>
                      <a:endParaRPr lang="id-ID" sz="2400" dirty="0"/>
                    </a:p>
                  </a:txBody>
                  <a:tcPr/>
                </a:tc>
              </a:tr>
              <a:tr h="51583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0033" y="1080654"/>
            <a:ext cx="10099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PERTUMBUHAN PENDUDUK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7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36" y="374072"/>
            <a:ext cx="8074381" cy="61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43" y="318655"/>
            <a:ext cx="9196539" cy="62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dasar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Dalam perhitungan perubahan jumlah penduduk : “balancing equation”</a:t>
            </a:r>
          </a:p>
          <a:p>
            <a:r>
              <a:rPr lang="id-ID" dirty="0" smtClean="0"/>
              <a:t>Persamaan keseimbangan</a:t>
            </a:r>
          </a:p>
          <a:p>
            <a:r>
              <a:rPr lang="id-ID" dirty="0" smtClean="0"/>
              <a:t>P</a:t>
            </a:r>
            <a:r>
              <a:rPr lang="id-ID" baseline="-25000" dirty="0" smtClean="0"/>
              <a:t>1</a:t>
            </a:r>
            <a:r>
              <a:rPr lang="id-ID" dirty="0" smtClean="0"/>
              <a:t>+(B-D)+(I-E)=P</a:t>
            </a:r>
            <a:r>
              <a:rPr lang="id-ID" baseline="-25000" dirty="0" smtClean="0"/>
              <a:t>2</a:t>
            </a:r>
          </a:p>
          <a:p>
            <a:r>
              <a:rPr lang="id-ID" baseline="-25000" dirty="0" smtClean="0"/>
              <a:t> </a:t>
            </a:r>
            <a:r>
              <a:rPr lang="id-ID" dirty="0"/>
              <a:t>P</a:t>
            </a:r>
            <a:r>
              <a:rPr lang="id-ID" baseline="-25000" dirty="0" smtClean="0"/>
              <a:t>1</a:t>
            </a:r>
            <a:r>
              <a:rPr lang="id-ID" dirty="0" smtClean="0"/>
              <a:t> = Penduduk waktu 1 (awal)</a:t>
            </a:r>
          </a:p>
          <a:p>
            <a:r>
              <a:rPr lang="id-ID" baseline="-25000" dirty="0"/>
              <a:t> </a:t>
            </a:r>
            <a:r>
              <a:rPr lang="id-ID" dirty="0" smtClean="0"/>
              <a:t>P</a:t>
            </a:r>
            <a:r>
              <a:rPr lang="id-ID" baseline="-25000" dirty="0" smtClean="0"/>
              <a:t>2 </a:t>
            </a:r>
            <a:r>
              <a:rPr lang="id-ID" dirty="0" smtClean="0"/>
              <a:t>= Penduduk waktu 2 (akhir)</a:t>
            </a:r>
          </a:p>
          <a:p>
            <a:r>
              <a:rPr lang="id-ID" dirty="0" smtClean="0"/>
              <a:t>B = Kelahiran; D= Kematian</a:t>
            </a:r>
          </a:p>
          <a:p>
            <a:r>
              <a:rPr lang="id-ID" dirty="0" smtClean="0"/>
              <a:t>I= imigrasi masuk</a:t>
            </a:r>
          </a:p>
          <a:p>
            <a:r>
              <a:rPr lang="id-ID" dirty="0" smtClean="0"/>
              <a:t>E= emigrasi (migrasi keluar)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12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Pertambahan alamiah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Pertambahan alamiah (NATURAL INCREASE) adalah surplus (lebih) atau defisit (kurang) dari  kelahiran dibandingkan kematian dari penduduk dalam suatu waktu tertentu</a:t>
            </a:r>
          </a:p>
          <a:p>
            <a:r>
              <a:rPr lang="id-ID" dirty="0" smtClean="0"/>
              <a:t>NI= B-D</a:t>
            </a:r>
          </a:p>
          <a:p>
            <a:r>
              <a:rPr lang="id-ID" dirty="0" smtClean="0"/>
              <a:t>NI=pertambahan alamiah (natural increase)</a:t>
            </a:r>
          </a:p>
          <a:p>
            <a:r>
              <a:rPr lang="id-ID" dirty="0" smtClean="0"/>
              <a:t>B= jumlah kelahiran</a:t>
            </a:r>
          </a:p>
          <a:p>
            <a:r>
              <a:rPr lang="id-ID" dirty="0" smtClean="0"/>
              <a:t>D= Jumlah kematian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1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TINGKAT PERTAMBAHAN ALAMIAH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Rate of Natural Increase adalah tingkat pertambahan atau pengurangan penduduk pada waktu tertentu karena surplus atau defisit dari kelahiran terhadap kematian, disajikan dalam persen dari populasi dasar.</a:t>
                </a:r>
              </a:p>
              <a:p>
                <a:r>
                  <a:rPr lang="id-ID" dirty="0" smtClean="0"/>
                  <a:t>Perubahan jumlah penduduk dalam hal ini tidak melibatkan imigrasi/ emigrasi</a:t>
                </a:r>
              </a:p>
              <a:p>
                <a:r>
                  <a:rPr lang="id-ID" dirty="0" smtClean="0"/>
                  <a:t>Rumus</a:t>
                </a:r>
              </a:p>
              <a:p>
                <a:r>
                  <a:rPr lang="id-ID" dirty="0" smtClean="0"/>
                  <a:t>Tingkat Pertambahan Alamiah=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𝑘𝑒𝑙𝑎h𝑖𝑟𝑎𝑛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𝑗𝑢𝑚𝑙𝑎h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𝑘𝑒𝑚𝑎𝑡𝑖𝑎𝑛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𝑗𝑢𝑚𝑙𝑎h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𝑝𝑒𝑛𝑑𝑢𝑑𝑢𝑘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d-ID" dirty="0" smtClean="0"/>
                  <a:t> x 100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3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4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TINGKAT </a:t>
            </a:r>
            <a:r>
              <a:rPr lang="id-ID" dirty="0"/>
              <a:t>PERTAMBAHAN ALAMIAH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Contoh : Polandia (1996)</a:t>
                </a:r>
              </a:p>
              <a:p>
                <a:r>
                  <a:rPr lang="id-ID" dirty="0"/>
                  <a:t>Jumlah kelahiran: 429.000 kelahiran</a:t>
                </a:r>
              </a:p>
              <a:p>
                <a:r>
                  <a:rPr lang="id-ID" dirty="0"/>
                  <a:t>Jumlah kematian: 386.000 kematian</a:t>
                </a:r>
              </a:p>
              <a:p>
                <a:r>
                  <a:rPr lang="id-ID" dirty="0"/>
                  <a:t>Total penduduk :38.609.400 </a:t>
                </a:r>
                <a:r>
                  <a:rPr lang="id-ID" dirty="0" smtClean="0"/>
                  <a:t>jiwa</a:t>
                </a:r>
              </a:p>
              <a:p>
                <a:r>
                  <a:rPr lang="id-ID" dirty="0" smtClean="0"/>
                  <a:t>Tingkat pertambahan alamiah=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429.000−386.000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38.609.400</m:t>
                        </m:r>
                      </m:den>
                    </m:f>
                  </m:oMath>
                </a14:m>
                <a:r>
                  <a:rPr lang="id-ID" dirty="0" smtClean="0"/>
                  <a:t> x 100 = 0,11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3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2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TINGKAT </a:t>
            </a:r>
            <a:r>
              <a:rPr lang="id-ID" dirty="0"/>
              <a:t>PERTAMBAHAN ALAMIAH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RUMUS LAIN</a:t>
                </a:r>
              </a:p>
              <a:p>
                <a:r>
                  <a:rPr lang="id-ID" dirty="0" smtClean="0"/>
                  <a:t>Tingkat Pertambahan Alamiah=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𝑡𝑖𝑛𝑔𝑘𝑎𝑡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𝑘𝑒𝑙𝑎h𝑖𝑟𝑎𝑛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𝑡𝑖𝑛𝑔𝑘𝑎𝑡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𝑘𝑒𝑚𝑎𝑡𝑖𝑎𝑛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3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Tingkat pertumbuhan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Growth Rate: Merupakan tingkat bertambah atau berkurangnya suatu populasi pada tahun tertentu akibat pertambahan alamiah dan migrasi netto</a:t>
                </a:r>
              </a:p>
              <a:p>
                <a:r>
                  <a:rPr lang="id-ID" dirty="0" smtClean="0"/>
                  <a:t>Rumus</a:t>
                </a:r>
              </a:p>
              <a:p>
                <a:r>
                  <a:rPr lang="id-ID" dirty="0" smtClean="0"/>
                  <a:t>Tingkat pertumbuhan=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1" i="1" smtClean="0">
                            <a:latin typeface="Cambria Math" panose="02040503050406030204" pitchFamily="18" charset="0"/>
                          </a:rPr>
                          <m:t>𝑱𝒖𝒎𝒍𝒂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𝑘𝑒𝑙𝑎h𝑖𝑟𝑎𝑛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𝑗𝑢𝑚𝑙𝑎h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𝑘𝑒𝑚𝑎𝑡𝑖𝑎𝑛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±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𝑚𝑖𝑔𝑟𝑎𝑠𝑖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𝑛𝑒𝑡𝑜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𝑗𝑢𝑚𝑙𝑎h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𝑝𝑒𝑛𝑑𝑢𝑑𝑢𝑘</m:t>
                        </m:r>
                      </m:den>
                    </m:f>
                  </m:oMath>
                </a14:m>
                <a:endParaRPr lang="id-ID" sz="2800" dirty="0" smtClean="0"/>
              </a:p>
              <a:p>
                <a:r>
                  <a:rPr lang="id-ID" sz="2400" dirty="0" smtClean="0"/>
                  <a:t>=</a:t>
                </a:r>
                <a:r>
                  <a:rPr lang="id-ID" sz="2800" dirty="0" smtClean="0"/>
                  <a:t> </a:t>
                </a:r>
                <a:r>
                  <a:rPr lang="id-ID" sz="2400" dirty="0" smtClean="0"/>
                  <a:t>tingkat pertambahan alamiah + tingkat migrasi netto</a:t>
                </a:r>
              </a:p>
              <a:p>
                <a:r>
                  <a:rPr lang="id-ID" sz="2400" dirty="0" smtClean="0"/>
                  <a:t>= rate of natural increase+ net migration rate</a:t>
                </a:r>
                <a:endParaRPr lang="id-ID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2" t="-330" r="-5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314</TotalTime>
  <Words>319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Cambria Math</vt:lpstr>
      <vt:lpstr>Rockwell</vt:lpstr>
      <vt:lpstr>Damask</vt:lpstr>
      <vt:lpstr>Dinamika kependudukan</vt:lpstr>
      <vt:lpstr>PowerPoint Presentation</vt:lpstr>
      <vt:lpstr>PowerPoint Presentation</vt:lpstr>
      <vt:lpstr>Metode dasar </vt:lpstr>
      <vt:lpstr>Pertambahan alamiah</vt:lpstr>
      <vt:lpstr>TINGKAT PERTAMBAHAN ALAMIAH</vt:lpstr>
      <vt:lpstr>TINGKAT PERTAMBAHAN ALAMIAH</vt:lpstr>
      <vt:lpstr>TINGKAT PERTAMBAHAN ALAMIAH</vt:lpstr>
      <vt:lpstr>Tingkat pertumbuhan</vt:lpstr>
      <vt:lpstr>Doubling time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proyeksi</dc:title>
  <dc:creator>Lia Warlina</dc:creator>
  <cp:lastModifiedBy>UNIKOM</cp:lastModifiedBy>
  <cp:revision>17</cp:revision>
  <dcterms:created xsi:type="dcterms:W3CDTF">2017-02-20T13:01:54Z</dcterms:created>
  <dcterms:modified xsi:type="dcterms:W3CDTF">2018-05-30T01:32:31Z</dcterms:modified>
</cp:coreProperties>
</file>