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4" r:id="rId4"/>
  </p:sldMasterIdLst>
  <p:notesMasterIdLst>
    <p:notesMasterId r:id="rId32"/>
  </p:notesMasterIdLst>
  <p:sldIdLst>
    <p:sldId id="256" r:id="rId5"/>
    <p:sldId id="343" r:id="rId6"/>
    <p:sldId id="378" r:id="rId7"/>
    <p:sldId id="427" r:id="rId8"/>
    <p:sldId id="428" r:id="rId9"/>
    <p:sldId id="429" r:id="rId10"/>
    <p:sldId id="430" r:id="rId11"/>
    <p:sldId id="431" r:id="rId12"/>
    <p:sldId id="432" r:id="rId13"/>
    <p:sldId id="433" r:id="rId14"/>
    <p:sldId id="434" r:id="rId15"/>
    <p:sldId id="435" r:id="rId16"/>
    <p:sldId id="436" r:id="rId17"/>
    <p:sldId id="437" r:id="rId18"/>
    <p:sldId id="438" r:id="rId19"/>
    <p:sldId id="439" r:id="rId20"/>
    <p:sldId id="449" r:id="rId21"/>
    <p:sldId id="440" r:id="rId22"/>
    <p:sldId id="441" r:id="rId23"/>
    <p:sldId id="442" r:id="rId24"/>
    <p:sldId id="443" r:id="rId25"/>
    <p:sldId id="444" r:id="rId26"/>
    <p:sldId id="445" r:id="rId27"/>
    <p:sldId id="446" r:id="rId28"/>
    <p:sldId id="447" r:id="rId29"/>
    <p:sldId id="448" r:id="rId30"/>
    <p:sldId id="377" r:id="rId3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89896" autoAdjust="0"/>
  </p:normalViewPr>
  <p:slideViewPr>
    <p:cSldViewPr>
      <p:cViewPr varScale="1">
        <p:scale>
          <a:sx n="66" d="100"/>
          <a:sy n="66" d="100"/>
        </p:scale>
        <p:origin x="15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882B0537-26E3-4DDF-AF3C-8F15C807AAE8}" type="datetime8">
              <a:rPr lang="en-US" sz="2000" smtClean="0">
                <a:solidFill>
                  <a:srgbClr val="FFFFFF"/>
                </a:solidFill>
              </a:rPr>
              <a:pPr algn="ctr"/>
              <a:t>6/19/2019 7:48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Sidang Tesis Opsi Teknologi Informasi – Institut Teknologi Bandung 2010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26" name="Picture 25" descr="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8600" y="4953000"/>
            <a:ext cx="1755711" cy="176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74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7:48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873509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7:48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2696537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7:48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281816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7:48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7794273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7:48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003424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7:48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73214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7:48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421653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7:48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EDB7-F7B6-4106-B134-6FA1A729EA77}" type="datetime8">
              <a:rPr lang="en-US" smtClean="0"/>
              <a:pPr/>
              <a:t>6/19/2019 7:48 AM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96AE-FB7B-4299-9D1C-E122EF7F3F23}" type="datetime8">
              <a:rPr lang="en-US" smtClean="0"/>
              <a:pPr/>
              <a:t>6/19/2019 7:48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43800" y="609600"/>
            <a:ext cx="1288751" cy="129757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36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7:48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639621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E503-3B53-48A4-B4F0-A5B8941EF20B}" type="datetime8">
              <a:rPr lang="en-US" smtClean="0"/>
              <a:pPr/>
              <a:t>6/19/2019 7:48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3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7:48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096227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7:48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244036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7:48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077016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7:48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67454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7:48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94214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7:48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50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03" r:id="rId17"/>
    <p:sldLayoutId id="2147483702" r:id="rId18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52403" y="293916"/>
            <a:ext cx="8839200" cy="2286000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MANAJEMEN SUMBER DAYA MANUSIA</a:t>
            </a:r>
            <a:r>
              <a:rPr lang="id-ID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id-ID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d-ID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(MATA KULIAH MANAJEMEN PROYEK PERANGKAT LUNAK) 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339633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d-ID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Sufa’atin </a:t>
            </a: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Program Studi Teknik Informatika </a:t>
            </a: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Universitas Komputer Indonesia</a:t>
            </a:r>
            <a:endParaRPr lang="id-ID" sz="2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id-ID" sz="4000" b="1" dirty="0" smtClean="0"/>
              <a:t>Teori Y (McGregor)</a:t>
            </a:r>
            <a:endParaRPr lang="en-US" sz="39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95945" y="1534886"/>
            <a:ext cx="8839200" cy="5018313"/>
          </a:xfrm>
        </p:spPr>
        <p:txBody>
          <a:bodyPr>
            <a:normAutofit/>
          </a:bodyPr>
          <a:lstStyle/>
          <a:p>
            <a:pPr algn="just">
              <a:buClr>
                <a:srgbClr val="000066"/>
              </a:buClr>
            </a:pPr>
            <a:r>
              <a:rPr lang="id-ID" altLang="zh-CN" sz="2400" dirty="0" smtClean="0">
                <a:latin typeface="Arial" pitchFamily="34" charset="0"/>
                <a:cs typeface="Arial" pitchFamily="34" charset="0"/>
              </a:rPr>
              <a:t>Disebut juga Teori hubungan antar manusia</a:t>
            </a:r>
          </a:p>
          <a:p>
            <a:pPr algn="just">
              <a:buClr>
                <a:srgbClr val="000066"/>
              </a:buClr>
            </a:pPr>
            <a:endParaRPr lang="id-ID" altLang="zh-CN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0066"/>
              </a:buClr>
            </a:pPr>
            <a:r>
              <a:rPr lang="id-ID" altLang="zh-CN" sz="2400" dirty="0" smtClean="0">
                <a:latin typeface="Arial" pitchFamily="34" charset="0"/>
                <a:cs typeface="Arial" pitchFamily="34" charset="0"/>
              </a:rPr>
              <a:t>Karyawan bukannya tidak menyukai kerja, tetapi memandang kerja sebagai sesuatu hal yang alami, sebagaimana halnya bermain dan beristirahat.</a:t>
            </a:r>
          </a:p>
          <a:p>
            <a:pPr algn="just">
              <a:buClr>
                <a:srgbClr val="000066"/>
              </a:buClr>
            </a:pPr>
            <a:endParaRPr lang="id-ID" altLang="zh-CN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0066"/>
              </a:buClr>
            </a:pPr>
            <a:r>
              <a:rPr lang="id-ID" altLang="zh-CN" sz="2400" dirty="0" smtClean="0">
                <a:latin typeface="Arial" pitchFamily="34" charset="0"/>
                <a:cs typeface="Arial" pitchFamily="34" charset="0"/>
              </a:rPr>
              <a:t>Hal yang paling memuaskan adalah :</a:t>
            </a:r>
          </a:p>
          <a:p>
            <a:pPr marL="914400" lvl="1" indent="-457200" algn="just">
              <a:buClr>
                <a:srgbClr val="000066"/>
              </a:buClr>
              <a:buFont typeface="+mj-lt"/>
              <a:buAutoNum type="arabicPeriod"/>
            </a:pPr>
            <a:r>
              <a:rPr lang="id-ID" altLang="zh-CN" sz="2400" dirty="0" smtClean="0">
                <a:latin typeface="Arial" pitchFamily="34" charset="0"/>
                <a:cs typeface="Arial" pitchFamily="34" charset="0"/>
              </a:rPr>
              <a:t>Dihargai</a:t>
            </a:r>
          </a:p>
          <a:p>
            <a:pPr marL="914400" lvl="1" indent="-457200" algn="just">
              <a:buClr>
                <a:srgbClr val="000066"/>
              </a:buClr>
              <a:buFont typeface="+mj-lt"/>
              <a:buAutoNum type="arabicPeriod"/>
            </a:pPr>
            <a:r>
              <a:rPr lang="id-ID" altLang="zh-CN" sz="2400" dirty="0" smtClean="0">
                <a:latin typeface="Arial" pitchFamily="34" charset="0"/>
                <a:cs typeface="Arial" pitchFamily="34" charset="0"/>
              </a:rPr>
              <a:t>Aktualisasi diri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10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id-ID" sz="4000" b="1" dirty="0" smtClean="0"/>
              <a:t>Perencanaan SDM (1)</a:t>
            </a:r>
            <a:endParaRPr lang="en-US" sz="39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95945" y="1534886"/>
            <a:ext cx="8839200" cy="5018313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rgbClr val="000066"/>
              </a:buClr>
            </a:pPr>
            <a:r>
              <a:rPr lang="id-ID" altLang="zh-CN" sz="2400" dirty="0" smtClean="0">
                <a:latin typeface="Arial" pitchFamily="34" charset="0"/>
                <a:cs typeface="Arial" pitchFamily="34" charset="0"/>
              </a:rPr>
              <a:t>Mengidentifikasi dan mendokumentasikan: </a:t>
            </a:r>
          </a:p>
          <a:p>
            <a:pPr lvl="1"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altLang="zh-CN" sz="2400" dirty="0" smtClean="0">
                <a:latin typeface="Arial" pitchFamily="34" charset="0"/>
                <a:cs typeface="Arial" pitchFamily="34" charset="0"/>
              </a:rPr>
              <a:t>Tanggung jawab masing-masing tim</a:t>
            </a:r>
          </a:p>
          <a:p>
            <a:pPr lvl="1"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altLang="zh-CN" sz="2400" dirty="0" smtClean="0">
                <a:latin typeface="Arial" pitchFamily="34" charset="0"/>
                <a:cs typeface="Arial" pitchFamily="34" charset="0"/>
              </a:rPr>
              <a:t>Menentukan waktu yang dibutuhkan</a:t>
            </a:r>
          </a:p>
          <a:p>
            <a:pPr lvl="1"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altLang="zh-CN" sz="2400" dirty="0" smtClean="0">
                <a:latin typeface="Arial" pitchFamily="34" charset="0"/>
                <a:cs typeface="Arial" pitchFamily="34" charset="0"/>
              </a:rPr>
              <a:t>Identifikasi kebutuhan training (jika ada) untuk orang tersebut.</a:t>
            </a:r>
          </a:p>
          <a:p>
            <a:pPr lvl="1"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altLang="zh-CN" sz="2400" dirty="0" smtClean="0">
                <a:latin typeface="Arial" pitchFamily="34" charset="0"/>
                <a:cs typeface="Arial" pitchFamily="34" charset="0"/>
              </a:rPr>
              <a:t>Rencana renumerasi dan reward</a:t>
            </a:r>
          </a:p>
          <a:p>
            <a:pPr lvl="1"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altLang="zh-CN" sz="2400" dirty="0" smtClean="0">
                <a:latin typeface="Arial" pitchFamily="34" charset="0"/>
                <a:cs typeface="Arial" pitchFamily="34" charset="0"/>
              </a:rPr>
              <a:t>Cara menilai kinerja seseorang</a:t>
            </a:r>
          </a:p>
          <a:p>
            <a:pPr lvl="1"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altLang="zh-CN" sz="2400" dirty="0" smtClean="0">
                <a:latin typeface="Arial" pitchFamily="34" charset="0"/>
                <a:cs typeface="Arial" pitchFamily="34" charset="0"/>
              </a:rPr>
              <a:t>Kriteria menghentikan seseorang</a:t>
            </a:r>
          </a:p>
          <a:p>
            <a:pPr algn="just">
              <a:buClr>
                <a:srgbClr val="000066"/>
              </a:buClr>
            </a:pPr>
            <a:r>
              <a:rPr lang="id-ID" altLang="zh-CN" sz="2400" dirty="0" smtClean="0">
                <a:latin typeface="Arial" pitchFamily="34" charset="0"/>
                <a:cs typeface="Arial" pitchFamily="34" charset="0"/>
              </a:rPr>
              <a:t>Masukan yang diperlukan:</a:t>
            </a:r>
          </a:p>
          <a:p>
            <a:pPr lvl="1"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altLang="zh-CN" sz="2400" dirty="0" smtClean="0">
                <a:latin typeface="Arial" pitchFamily="34" charset="0"/>
                <a:cs typeface="Arial" pitchFamily="34" charset="0"/>
              </a:rPr>
              <a:t>Faktor lingkungan</a:t>
            </a:r>
          </a:p>
          <a:p>
            <a:pPr lvl="1"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altLang="zh-CN" sz="2400" dirty="0" smtClean="0">
                <a:latin typeface="Arial" pitchFamily="34" charset="0"/>
                <a:cs typeface="Arial" pitchFamily="34" charset="0"/>
              </a:rPr>
              <a:t>Prosedur yang berjalan </a:t>
            </a:r>
          </a:p>
          <a:p>
            <a:pPr lvl="1"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altLang="zh-CN" sz="2400" dirty="0" smtClean="0">
                <a:latin typeface="Arial" pitchFamily="34" charset="0"/>
                <a:cs typeface="Arial" pitchFamily="34" charset="0"/>
              </a:rPr>
              <a:t>Rencana manajemen </a:t>
            </a:r>
            <a:endParaRPr lang="en-US" altLang="zh-CN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11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id-ID" sz="4000" b="1" dirty="0" smtClean="0"/>
              <a:t>Perencanaan SDM (2)</a:t>
            </a:r>
            <a:endParaRPr lang="en-US" sz="39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95945" y="1534886"/>
            <a:ext cx="8839200" cy="5018313"/>
          </a:xfrm>
        </p:spPr>
        <p:txBody>
          <a:bodyPr>
            <a:normAutofit/>
          </a:bodyPr>
          <a:lstStyle/>
          <a:p>
            <a:pPr algn="just">
              <a:buClr>
                <a:srgbClr val="000066"/>
              </a:buClr>
            </a:pPr>
            <a:r>
              <a:rPr lang="id-ID" altLang="zh-CN" sz="2400" dirty="0" smtClean="0">
                <a:latin typeface="Arial" pitchFamily="34" charset="0"/>
                <a:cs typeface="Arial" pitchFamily="34" charset="0"/>
              </a:rPr>
              <a:t>Teknik:</a:t>
            </a:r>
          </a:p>
          <a:p>
            <a:pPr lvl="1"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altLang="zh-CN" sz="2400" dirty="0" smtClean="0">
                <a:latin typeface="Arial" pitchFamily="34" charset="0"/>
                <a:cs typeface="Arial" pitchFamily="34" charset="0"/>
              </a:rPr>
              <a:t>Struktur organisasi &amp; deskripsi masing-masing posisi</a:t>
            </a:r>
          </a:p>
          <a:p>
            <a:pPr lvl="1"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altLang="zh-CN" sz="2400" dirty="0" smtClean="0">
                <a:latin typeface="Arial" pitchFamily="34" charset="0"/>
                <a:cs typeface="Arial" pitchFamily="34" charset="0"/>
              </a:rPr>
              <a:t>Jejaring : formal dan informal komunikasi</a:t>
            </a:r>
          </a:p>
          <a:p>
            <a:pPr lvl="1"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altLang="zh-CN" sz="2400" dirty="0" smtClean="0">
                <a:latin typeface="Arial" pitchFamily="34" charset="0"/>
                <a:cs typeface="Arial" pitchFamily="34" charset="0"/>
              </a:rPr>
              <a:t>Teori organisasi : teknik menyusun organisasi, membagi pekerjaan, dll</a:t>
            </a:r>
          </a:p>
          <a:p>
            <a:pPr algn="just">
              <a:buClr>
                <a:srgbClr val="000066"/>
              </a:buClr>
            </a:pPr>
            <a:r>
              <a:rPr lang="id-ID" altLang="zh-CN" sz="2400" dirty="0" smtClean="0">
                <a:latin typeface="Arial" pitchFamily="34" charset="0"/>
                <a:cs typeface="Arial" pitchFamily="34" charset="0"/>
              </a:rPr>
              <a:t>Hasil:</a:t>
            </a:r>
          </a:p>
          <a:p>
            <a:pPr lvl="1"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altLang="zh-CN" sz="2400" dirty="0" smtClean="0">
                <a:latin typeface="Arial" pitchFamily="34" charset="0"/>
                <a:cs typeface="Arial" pitchFamily="34" charset="0"/>
              </a:rPr>
              <a:t>Penunjukkan peran &amp; tanggung jawab</a:t>
            </a:r>
          </a:p>
          <a:p>
            <a:pPr lvl="1"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altLang="zh-CN" sz="2400" dirty="0" smtClean="0">
                <a:latin typeface="Arial" pitchFamily="34" charset="0"/>
                <a:cs typeface="Arial" pitchFamily="34" charset="0"/>
              </a:rPr>
              <a:t>Rencana manajemen personalia</a:t>
            </a:r>
          </a:p>
          <a:p>
            <a:pPr lvl="1"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altLang="zh-CN" sz="2400" dirty="0" smtClean="0">
                <a:latin typeface="Arial" pitchFamily="34" charset="0"/>
                <a:cs typeface="Arial" pitchFamily="34" charset="0"/>
              </a:rPr>
              <a:t>Bagan organisasi proyek</a:t>
            </a:r>
            <a:endParaRPr lang="en-US" altLang="zh-CN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12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000" b="1" dirty="0" smtClean="0"/>
              <a:t>Proses Pendefinisian Pekerjaan dan Tugas</a:t>
            </a:r>
            <a:endParaRPr lang="en-US" sz="39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13</a:t>
            </a:fld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11" name="Content Placeholder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804" y="1643050"/>
            <a:ext cx="8229600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id-ID" sz="4000" b="1" dirty="0" smtClean="0"/>
              <a:t>OBS dan RAM</a:t>
            </a:r>
            <a:endParaRPr lang="en-US" sz="39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95945" y="1534886"/>
            <a:ext cx="8839200" cy="5018313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Organizatinal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Breakdown Structure (OBS) </a:t>
            </a:r>
            <a:endParaRPr lang="id-ID" sz="2400" b="1" dirty="0" smtClean="0">
              <a:latin typeface="Arial" pitchFamily="34" charset="0"/>
              <a:cs typeface="Arial" pitchFamily="34" charset="0"/>
            </a:endParaRPr>
          </a:p>
          <a:p>
            <a:pPr marL="266700" indent="0"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menggambarkan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relasi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unit-unit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bertanggungjawab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atau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mengerjakan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paket-paket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tertentu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marL="26670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Responsibility Assignment Matrix (RAM)</a:t>
            </a:r>
            <a:endParaRPr lang="id-ID" sz="2400" b="1" dirty="0" smtClean="0">
              <a:latin typeface="Arial" pitchFamily="34" charset="0"/>
              <a:cs typeface="Arial" pitchFamily="34" charset="0"/>
            </a:endParaRPr>
          </a:p>
          <a:p>
            <a:pPr marL="266700" indent="0"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atriks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memetakan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pekerjaan-pekerjaan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sesuai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WBS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mengerjakannya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sesuai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OBS</a:t>
            </a:r>
          </a:p>
          <a:p>
            <a:pPr algn="just">
              <a:buFont typeface="Arial" pitchFamily="34" charset="0"/>
              <a:buChar char="•"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14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id-ID" sz="4000" b="1" dirty="0" smtClean="0"/>
              <a:t>Contoh OBS</a:t>
            </a:r>
            <a:endParaRPr lang="en-US" sz="39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15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3528" y="1638320"/>
            <a:ext cx="8534400" cy="464820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3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7298812"/>
              </p:ext>
            </p:extLst>
          </p:nvPr>
        </p:nvGraphicFramePr>
        <p:xfrm>
          <a:off x="1009328" y="2095520"/>
          <a:ext cx="7543799" cy="3423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1.1.1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1.1.2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1.1.3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1.1.4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1.1.5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1.1.6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1.1.7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1.1.8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System Engineering </a:t>
                      </a:r>
                      <a:endParaRPr lang="en-US" sz="1600" dirty="0"/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</a:t>
                      </a:r>
                      <a:endParaRPr lang="en-US" sz="1600" b="1" dirty="0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RP</a:t>
                      </a:r>
                      <a:endParaRPr lang="en-US" sz="1600" b="1" dirty="0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</a:t>
                      </a:r>
                      <a:endParaRPr lang="en-US" sz="1600" b="1" dirty="0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Software Development</a:t>
                      </a:r>
                      <a:endParaRPr lang="en-US" sz="1600" dirty="0"/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RP</a:t>
                      </a:r>
                      <a:endParaRPr lang="en-US" sz="1600" b="1" dirty="0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Hardware Development</a:t>
                      </a:r>
                      <a:endParaRPr lang="en-US" sz="1600" dirty="0"/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RP</a:t>
                      </a:r>
                      <a:endParaRPr lang="en-US" sz="1600" b="1" dirty="0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Test Engineering</a:t>
                      </a:r>
                      <a:endParaRPr lang="en-US" sz="1600" dirty="0"/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</a:t>
                      </a:r>
                      <a:endParaRPr lang="en-US" sz="1600" b="1" dirty="0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Quality Assurance</a:t>
                      </a:r>
                      <a:endParaRPr lang="en-US" sz="1600" dirty="0"/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RP</a:t>
                      </a:r>
                      <a:endParaRPr lang="en-US" sz="1600" b="1" dirty="0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Configuration Management</a:t>
                      </a:r>
                      <a:endParaRPr lang="en-US" sz="1600" dirty="0"/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RP</a:t>
                      </a:r>
                      <a:endParaRPr lang="en-US" sz="1600" b="1" dirty="0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Integrated Logistic Support</a:t>
                      </a:r>
                      <a:endParaRPr lang="en-US" sz="1600" dirty="0"/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P</a:t>
                      </a:r>
                      <a:endParaRPr lang="en-US" sz="1600" b="1" dirty="0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Training</a:t>
                      </a:r>
                      <a:endParaRPr lang="en-US" sz="1600" dirty="0"/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RP</a:t>
                      </a:r>
                      <a:endParaRPr lang="en-US" sz="1600" b="1" dirty="0"/>
                    </a:p>
                  </a:txBody>
                  <a:tcPr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2786050" y="1928802"/>
            <a:ext cx="3962400" cy="1588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-350864" y="3619520"/>
            <a:ext cx="2132012" cy="1588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2076128" y="552452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 i="1"/>
              <a:t>R = Responsible Organizational Unit</a:t>
            </a:r>
          </a:p>
          <a:p>
            <a:r>
              <a:rPr lang="en-US" b="1" i="1"/>
              <a:t>P = Performing Organizational Unit</a:t>
            </a:r>
          </a:p>
        </p:txBody>
      </p:sp>
      <p:sp>
        <p:nvSpPr>
          <p:cNvPr id="17" name="TextBox 19"/>
          <p:cNvSpPr txBox="1">
            <a:spLocks noChangeArrowheads="1"/>
          </p:cNvSpPr>
          <p:nvPr/>
        </p:nvSpPr>
        <p:spPr bwMode="auto">
          <a:xfrm>
            <a:off x="933128" y="1787545"/>
            <a:ext cx="1676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 dirty="0" err="1"/>
              <a:t>Aktifitas</a:t>
            </a:r>
            <a:r>
              <a:rPr lang="en-US" sz="1400" b="1" dirty="0"/>
              <a:t> WBS</a:t>
            </a:r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357158" y="2019320"/>
            <a:ext cx="60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 b="1" dirty="0"/>
              <a:t>OBS </a:t>
            </a:r>
          </a:p>
          <a:p>
            <a:pPr algn="r"/>
            <a:r>
              <a:rPr lang="en-US" sz="1400" b="1" dirty="0"/>
              <a:t>Unit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id-ID" sz="4000" b="1" dirty="0" smtClean="0"/>
              <a:t>Contoh RAM</a:t>
            </a:r>
            <a:endParaRPr lang="en-US" sz="39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16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1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7248046"/>
              </p:ext>
            </p:extLst>
          </p:nvPr>
        </p:nvGraphicFramePr>
        <p:xfrm>
          <a:off x="714347" y="1757370"/>
          <a:ext cx="7929618" cy="2743200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3280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9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9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ysClr val="windowText" lastClr="000000"/>
                          </a:solidFill>
                        </a:rPr>
                        <a:t>Items</a:t>
                      </a:r>
                      <a:endParaRPr lang="en-US" sz="2000" b="1" i="0" u="none" strike="noStrike" dirty="0">
                        <a:solidFill>
                          <a:sysClr val="windowText" lastClr="000000"/>
                        </a:solidFill>
                        <a:latin typeface="Lucida Sans Unicode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err="1" smtClean="0">
                          <a:solidFill>
                            <a:sysClr val="windowText" lastClr="000000"/>
                          </a:solidFill>
                        </a:rPr>
                        <a:t>Stakeholde</a:t>
                      </a:r>
                      <a:r>
                        <a:rPr lang="id-ID" sz="2000" b="1" u="none" strike="noStrike" dirty="0" smtClean="0">
                          <a:solidFill>
                            <a:sysClr val="windowText" lastClr="000000"/>
                          </a:solidFill>
                        </a:rPr>
                        <a:t>r</a:t>
                      </a:r>
                      <a:r>
                        <a:rPr lang="en-US" sz="2000" b="1" u="none" strike="noStrike" dirty="0" smtClean="0">
                          <a:solidFill>
                            <a:sysClr val="windowText" lastClr="000000"/>
                          </a:solidFill>
                        </a:rPr>
                        <a:t>s</a:t>
                      </a:r>
                      <a:endParaRPr lang="en-US" sz="2000" b="1" i="0" u="none" strike="noStrike" dirty="0">
                        <a:solidFill>
                          <a:sysClr val="windowText" lastClr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ysClr val="windowText" lastClr="000000"/>
                          </a:solidFill>
                        </a:rPr>
                        <a:t>PM</a:t>
                      </a:r>
                      <a:endParaRPr lang="en-US" sz="2000" b="1" i="0" u="none" strike="noStrike" dirty="0">
                        <a:solidFill>
                          <a:sysClr val="windowText" lastClr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ysClr val="windowText" lastClr="000000"/>
                          </a:solidFill>
                        </a:rPr>
                        <a:t>DEV1</a:t>
                      </a:r>
                      <a:endParaRPr lang="en-US" sz="2000" b="1" i="0" u="none" strike="noStrike" dirty="0">
                        <a:solidFill>
                          <a:sysClr val="windowText" lastClr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ysClr val="windowText" lastClr="000000"/>
                          </a:solidFill>
                        </a:rPr>
                        <a:t>DEV2</a:t>
                      </a:r>
                      <a:endParaRPr lang="en-US" sz="2000" b="1" i="0" u="none" strike="noStrike" dirty="0">
                        <a:solidFill>
                          <a:sysClr val="windowText" lastClr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solidFill>
                            <a:sysClr val="windowText" lastClr="000000"/>
                          </a:solidFill>
                        </a:rPr>
                        <a:t>SA</a:t>
                      </a:r>
                      <a:endParaRPr lang="en-US" sz="2000" b="1" i="0" u="none" strike="noStrike">
                        <a:solidFill>
                          <a:sysClr val="windowText" lastClr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ysClr val="windowText" lastClr="000000"/>
                          </a:solidFill>
                        </a:rPr>
                        <a:t>QA</a:t>
                      </a:r>
                      <a:endParaRPr lang="en-US" sz="2000" b="1" i="0" u="none" strike="noStrike" dirty="0">
                        <a:solidFill>
                          <a:sysClr val="windowText" lastClr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lvl="1" algn="l" rtl="0" fontAlgn="t"/>
                      <a:r>
                        <a:rPr lang="en-US" sz="1800" u="none" strike="noStrike" dirty="0">
                          <a:solidFill>
                            <a:sysClr val="windowText" lastClr="000000"/>
                          </a:solidFill>
                        </a:rPr>
                        <a:t>Unit Test </a:t>
                      </a:r>
                      <a:endParaRPr lang="en-US" sz="1800" b="0" i="0" u="none" strike="noStrike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ysClr val="windowText" lastClr="000000"/>
                          </a:solidFill>
                        </a:rPr>
                        <a:t>S</a:t>
                      </a:r>
                      <a:endParaRPr lang="en-US" sz="1600" b="0" i="0" u="none" strike="noStrike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en-US" sz="1600" b="0" i="0" u="none" strike="noStrike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</a:rPr>
                        <a:t>R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lvl="1" algn="l" rtl="0" fontAlgn="t"/>
                      <a:r>
                        <a:rPr lang="en-US" sz="1800" u="none" strike="noStrike" dirty="0">
                          <a:solidFill>
                            <a:sysClr val="windowText" lastClr="000000"/>
                          </a:solidFill>
                        </a:rPr>
                        <a:t>Integration Test </a:t>
                      </a:r>
                      <a:endParaRPr lang="en-US" sz="1800" b="0" i="0" u="none" strike="noStrike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</a:rPr>
                        <a:t>S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</a:rPr>
                        <a:t>P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</a:rPr>
                        <a:t>R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lvl="1" algn="l" rtl="0" fontAlgn="t"/>
                      <a:r>
                        <a:rPr lang="en-US" sz="1800" u="none" strike="noStrike" dirty="0">
                          <a:solidFill>
                            <a:sysClr val="windowText" lastClr="000000"/>
                          </a:solidFill>
                        </a:rPr>
                        <a:t>System Test </a:t>
                      </a:r>
                      <a:endParaRPr lang="en-US" sz="1800" b="0" i="0" u="none" strike="noStrike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</a:rPr>
                        <a:t>S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</a:rPr>
                        <a:t>P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</a:rPr>
                        <a:t>R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lvl="1" algn="l" rtl="0" fontAlgn="t"/>
                      <a:r>
                        <a:rPr lang="en-US" sz="1800" u="none" strike="noStrike" dirty="0">
                          <a:solidFill>
                            <a:sysClr val="windowText" lastClr="000000"/>
                          </a:solidFill>
                        </a:rPr>
                        <a:t>User Acceptance Test </a:t>
                      </a:r>
                      <a:endParaRPr lang="en-US" sz="1800" b="0" i="0" u="none" strike="noStrike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</a:rPr>
                        <a:t>S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</a:rPr>
                        <a:t>P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</a:rPr>
                        <a:t>R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947750" y="4737120"/>
            <a:ext cx="54102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 dirty="0"/>
              <a:t>A</a:t>
            </a:r>
            <a:r>
              <a:rPr lang="en-US" dirty="0"/>
              <a:t> = Accountable / </a:t>
            </a:r>
            <a:r>
              <a:rPr lang="id-ID" dirty="0" err="1" smtClean="0"/>
              <a:t>b</a:t>
            </a:r>
            <a:r>
              <a:rPr lang="en-US" dirty="0" err="1" smtClean="0"/>
              <a:t>ertanggung</a:t>
            </a:r>
            <a:r>
              <a:rPr lang="en-US" dirty="0" smtClean="0"/>
              <a:t> </a:t>
            </a:r>
            <a:r>
              <a:rPr lang="en-US" dirty="0" err="1"/>
              <a:t>jawab</a:t>
            </a:r>
            <a:endParaRPr lang="en-US" dirty="0"/>
          </a:p>
          <a:p>
            <a:r>
              <a:rPr lang="en-US" b="1" dirty="0"/>
              <a:t>P</a:t>
            </a:r>
            <a:r>
              <a:rPr lang="en-US" dirty="0"/>
              <a:t> =Participant / </a:t>
            </a:r>
            <a:r>
              <a:rPr lang="id-ID" dirty="0" err="1" smtClean="0"/>
              <a:t>b</a:t>
            </a:r>
            <a:r>
              <a:rPr lang="en-US" dirty="0" err="1" smtClean="0"/>
              <a:t>erperan</a:t>
            </a:r>
            <a:r>
              <a:rPr lang="en-US" dirty="0" smtClean="0"/>
              <a:t> </a:t>
            </a:r>
            <a:r>
              <a:rPr lang="en-US" dirty="0"/>
              <a:t>Serta</a:t>
            </a:r>
          </a:p>
          <a:p>
            <a:r>
              <a:rPr lang="en-US" b="1" dirty="0"/>
              <a:t>R</a:t>
            </a:r>
            <a:r>
              <a:rPr lang="en-US" dirty="0"/>
              <a:t> = Review Required / </a:t>
            </a:r>
            <a:r>
              <a:rPr lang="id-ID" dirty="0" err="1" smtClean="0"/>
              <a:t>d</a:t>
            </a:r>
            <a:r>
              <a:rPr lang="en-US" dirty="0" err="1" smtClean="0"/>
              <a:t>ibutuhkan</a:t>
            </a:r>
            <a:r>
              <a:rPr lang="en-US" dirty="0" smtClean="0"/>
              <a:t> </a:t>
            </a:r>
            <a:r>
              <a:rPr lang="en-US" dirty="0" err="1"/>
              <a:t>tinjauan</a:t>
            </a:r>
            <a:endParaRPr lang="en-US" dirty="0"/>
          </a:p>
          <a:p>
            <a:r>
              <a:rPr lang="en-US" dirty="0"/>
              <a:t> </a:t>
            </a:r>
            <a:r>
              <a:rPr lang="en-US" b="1" dirty="0"/>
              <a:t>I</a:t>
            </a:r>
            <a:r>
              <a:rPr lang="en-US" dirty="0"/>
              <a:t> = Input Required / </a:t>
            </a:r>
            <a:r>
              <a:rPr lang="id-ID" dirty="0" err="1" smtClean="0"/>
              <a:t>d</a:t>
            </a:r>
            <a:r>
              <a:rPr lang="en-US" dirty="0" err="1" smtClean="0"/>
              <a:t>ibutuhkan</a:t>
            </a:r>
            <a:r>
              <a:rPr lang="en-US" dirty="0" smtClean="0"/>
              <a:t> </a:t>
            </a:r>
            <a:r>
              <a:rPr lang="en-US" dirty="0" err="1"/>
              <a:t>masukan</a:t>
            </a:r>
            <a:endParaRPr lang="en-US" dirty="0"/>
          </a:p>
          <a:p>
            <a:r>
              <a:rPr lang="en-US" b="1" dirty="0"/>
              <a:t>S</a:t>
            </a:r>
            <a:r>
              <a:rPr lang="en-US" dirty="0"/>
              <a:t> = Sign Off Required / </a:t>
            </a:r>
            <a:r>
              <a:rPr lang="id-ID" dirty="0" err="1" smtClean="0"/>
              <a:t>d</a:t>
            </a:r>
            <a:r>
              <a:rPr lang="en-US" dirty="0" err="1" smtClean="0"/>
              <a:t>ibutuhkan</a:t>
            </a:r>
            <a:r>
              <a:rPr lang="en-US" dirty="0" smtClean="0"/>
              <a:t> </a:t>
            </a:r>
            <a:r>
              <a:rPr lang="en-US" dirty="0" err="1"/>
              <a:t>persetujuan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Contoh</a:t>
            </a:r>
            <a:r>
              <a:rPr lang="en-US" b="1" dirty="0" smtClean="0"/>
              <a:t> Diagram </a:t>
            </a:r>
            <a:r>
              <a:rPr lang="en-US" b="1" dirty="0" err="1" smtClean="0"/>
              <a:t>Raci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800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 t="33958" b="29583"/>
          <a:stretch>
            <a:fillRect/>
          </a:stretch>
        </p:blipFill>
        <p:spPr bwMode="auto">
          <a:xfrm>
            <a:off x="715108" y="1693984"/>
            <a:ext cx="7881966" cy="3043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838200" y="496298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R = </a:t>
            </a:r>
            <a:r>
              <a:rPr lang="id-ID" dirty="0"/>
              <a:t>R</a:t>
            </a:r>
            <a:r>
              <a:rPr lang="en-US" dirty="0" err="1"/>
              <a:t>esponsibility</a:t>
            </a:r>
            <a:r>
              <a:rPr lang="en-US" dirty="0"/>
              <a:t>, only one R per task</a:t>
            </a:r>
          </a:p>
          <a:p>
            <a:r>
              <a:rPr lang="en-US" dirty="0"/>
              <a:t>A = </a:t>
            </a:r>
            <a:r>
              <a:rPr lang="id-ID" dirty="0"/>
              <a:t>A</a:t>
            </a:r>
            <a:r>
              <a:rPr lang="en-US" dirty="0" err="1"/>
              <a:t>ccountability</a:t>
            </a:r>
            <a:endParaRPr lang="en-US" dirty="0"/>
          </a:p>
          <a:p>
            <a:r>
              <a:rPr lang="en-US" dirty="0"/>
              <a:t>C = </a:t>
            </a:r>
            <a:r>
              <a:rPr lang="id-ID" dirty="0"/>
              <a:t>C</a:t>
            </a:r>
            <a:r>
              <a:rPr lang="en-US" dirty="0" err="1"/>
              <a:t>onsultation</a:t>
            </a:r>
            <a:endParaRPr lang="en-US" dirty="0"/>
          </a:p>
          <a:p>
            <a:r>
              <a:rPr lang="en-US" dirty="0"/>
              <a:t>I =  </a:t>
            </a:r>
            <a:r>
              <a:rPr lang="id-ID" dirty="0"/>
              <a:t>I</a:t>
            </a:r>
            <a:r>
              <a:rPr lang="en-US" dirty="0" err="1"/>
              <a:t>nformed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362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000" b="1" dirty="0" smtClean="0"/>
              <a:t>Staffing Management Plan </a:t>
            </a:r>
            <a:br>
              <a:rPr lang="id-ID" sz="4000" b="1" dirty="0" smtClean="0"/>
            </a:br>
            <a:r>
              <a:rPr lang="id-ID" sz="4000" b="1" dirty="0" smtClean="0"/>
              <a:t>(Rencana Pengelolaan Staff)</a:t>
            </a:r>
            <a:endParaRPr lang="en-US" sz="39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95945" y="1534886"/>
            <a:ext cx="8839200" cy="5018313"/>
          </a:xfrm>
        </p:spPr>
        <p:txBody>
          <a:bodyPr>
            <a:normAutofit/>
          </a:bodyPr>
          <a:lstStyle/>
          <a:p>
            <a:pPr marL="361950" indent="-361950" algn="just">
              <a:lnSpc>
                <a:spcPct val="80000"/>
              </a:lnSpc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encana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menggambarkan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kapan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ditambahkan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dihentikan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80000"/>
              </a:lnSpc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Resource Histogram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akuisisi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anggota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timetable,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kriteria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penghentian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anggota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kebutuhan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pelatihan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trainin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g,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remunerasi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&amp; reward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kesesuaian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peraturan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ketenagakerjaan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keamanan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18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000" b="1" dirty="0" smtClean="0"/>
              <a:t>Resource- Constrained schedule Sample (1)</a:t>
            </a:r>
            <a:endParaRPr lang="en-US" sz="3900" b="1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686320"/>
          </a:xfrm>
          <a:solidFill>
            <a:srgbClr val="FFFFFF">
              <a:alpha val="50196"/>
            </a:srgbClr>
          </a:solidFill>
        </p:spPr>
        <p:txBody>
          <a:bodyPr>
            <a:normAutofit/>
          </a:bodyPr>
          <a:lstStyle/>
          <a:p>
            <a:pPr marL="361950" indent="-361950">
              <a:lnSpc>
                <a:spcPct val="80000"/>
              </a:lnSpc>
            </a:pPr>
            <a:r>
              <a:rPr lang="id-ID" sz="2400" dirty="0" smtClean="0"/>
              <a:t>Asumsi bahwa resources yang tersedia hanya 1 Analyst dan 2 Programmer. Berapa durasi proyek sekarang?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19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57158" y="311466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id-ID" baseline="0" dirty="0" smtClean="0"/>
                        <a:t> A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38470"/>
              </p:ext>
            </p:extLst>
          </p:nvPr>
        </p:nvGraphicFramePr>
        <p:xfrm>
          <a:off x="97454" y="5078435"/>
          <a:ext cx="183134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757486" y="2292353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id-ID" baseline="0" dirty="0" smtClean="0"/>
                        <a:t> A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157758" y="2292353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215159" y="2962260"/>
          <a:ext cx="1500245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1A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5400000" flipH="1" flipV="1">
            <a:off x="1821637" y="3036091"/>
            <a:ext cx="1071570" cy="71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429124" y="2998784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186378" y="4578369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0" name="Straight Arrow Connector 19"/>
          <p:cNvCxnSpPr/>
          <p:nvPr/>
        </p:nvCxnSpPr>
        <p:spPr>
          <a:xfrm>
            <a:off x="4429124" y="5214950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1714480" y="4214818"/>
            <a:ext cx="1357322" cy="7858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2786050" y="4572008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9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id-ID" baseline="0" dirty="0" smtClean="0"/>
                        <a:t> A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16200000" flipH="1">
            <a:off x="6679421" y="3107529"/>
            <a:ext cx="642942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6250793" y="4393413"/>
            <a:ext cx="1500198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PENGERTIAN MANAJEMEN SDM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873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M</a:t>
            </a:r>
            <a:r>
              <a:rPr lang="id-ID" sz="2400" dirty="0" smtClean="0"/>
              <a:t>anajemen SDM pada sebuah proyek adalah proses mengorganisasikan, mengelola dan menempatkan orang-orang yang terlibat dalam proyek, sehingga orang-orang tersebut dapat dimanfaatkan potensinya secara efektif dan efisien.</a:t>
            </a:r>
          </a:p>
          <a:p>
            <a:pPr algn="just">
              <a:buFont typeface="Arial" pitchFamily="34" charset="0"/>
              <a:buChar char="•"/>
            </a:pPr>
            <a:r>
              <a:rPr lang="id-ID" sz="2200" dirty="0" smtClean="0"/>
              <a:t>Sumber Daya Manusia (SDM) pada sebuah proyek :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S</a:t>
            </a:r>
            <a:r>
              <a:rPr lang="id-ID" sz="2200" dirty="0" smtClean="0"/>
              <a:t>ponsor</a:t>
            </a:r>
          </a:p>
          <a:p>
            <a:pPr lvl="1">
              <a:buFont typeface="Arial" pitchFamily="34" charset="0"/>
              <a:buChar char="•"/>
            </a:pPr>
            <a:r>
              <a:rPr lang="id-ID" sz="2200" dirty="0" smtClean="0"/>
              <a:t>Pelanggan</a:t>
            </a:r>
          </a:p>
          <a:p>
            <a:pPr lvl="1">
              <a:buFont typeface="Arial" pitchFamily="34" charset="0"/>
              <a:buChar char="•"/>
            </a:pPr>
            <a:r>
              <a:rPr lang="id-ID" sz="2200" dirty="0" smtClean="0"/>
              <a:t>Anggota Tim Proyek</a:t>
            </a:r>
          </a:p>
          <a:p>
            <a:pPr lvl="1">
              <a:buFont typeface="Arial" pitchFamily="34" charset="0"/>
              <a:buChar char="•"/>
            </a:pPr>
            <a:r>
              <a:rPr lang="id-ID" sz="2200" dirty="0" smtClean="0"/>
              <a:t>Staf Pendukung (jika ada)</a:t>
            </a:r>
          </a:p>
          <a:p>
            <a:pPr lvl="1">
              <a:buFont typeface="Arial" pitchFamily="34" charset="0"/>
              <a:buChar char="•"/>
            </a:pPr>
            <a:r>
              <a:rPr lang="id-ID" sz="2200" dirty="0" smtClean="0"/>
              <a:t>Supplier, dsb</a:t>
            </a:r>
            <a:endParaRPr lang="en-US" sz="2200" dirty="0" smtClean="0"/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000" b="1" dirty="0" smtClean="0"/>
              <a:t>Resource- Constrained schedule Sample (2)</a:t>
            </a:r>
            <a:endParaRPr lang="en-US" sz="39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20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489982"/>
              </p:ext>
            </p:extLst>
          </p:nvPr>
        </p:nvGraphicFramePr>
        <p:xfrm>
          <a:off x="381000" y="1643050"/>
          <a:ext cx="8458191" cy="4045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000" b="1" dirty="0" smtClean="0"/>
              <a:t>Resource- Constrained schedule Sample (3)</a:t>
            </a:r>
            <a:endParaRPr lang="en-US" sz="39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21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489982"/>
              </p:ext>
            </p:extLst>
          </p:nvPr>
        </p:nvGraphicFramePr>
        <p:xfrm>
          <a:off x="381000" y="1643050"/>
          <a:ext cx="8458191" cy="4418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1A 2P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1A2P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1A2P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000" b="1" dirty="0" smtClean="0"/>
              <a:t>Resource- Constrained schedule Sample (4)</a:t>
            </a:r>
            <a:endParaRPr lang="en-US" sz="39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22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489982"/>
              </p:ext>
            </p:extLst>
          </p:nvPr>
        </p:nvGraphicFramePr>
        <p:xfrm>
          <a:off x="381000" y="1643050"/>
          <a:ext cx="8458191" cy="4418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0277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1A 2P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1A2P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1A2P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1A2P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1A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000" b="1" dirty="0" smtClean="0"/>
              <a:t>Resource- Constrained schedule Sample (5)</a:t>
            </a:r>
            <a:endParaRPr lang="en-US" sz="39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23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57158" y="2722782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id-ID" baseline="0" dirty="0" smtClean="0"/>
                        <a:t> A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38470"/>
              </p:ext>
            </p:extLst>
          </p:nvPr>
        </p:nvGraphicFramePr>
        <p:xfrm>
          <a:off x="97454" y="4686557"/>
          <a:ext cx="183134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757486" y="1900475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id-ID" baseline="0" dirty="0" smtClean="0"/>
                        <a:t> A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157758" y="1900475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215159" y="2570382"/>
          <a:ext cx="1500245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1A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 rot="5400000" flipH="1" flipV="1">
            <a:off x="1607323" y="2287023"/>
            <a:ext cx="1428760" cy="7858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6715140" y="2751370"/>
            <a:ext cx="642942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6250793" y="4001535"/>
            <a:ext cx="1500198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429124" y="2606906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186378" y="4186491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0" name="Straight Arrow Connector 19"/>
          <p:cNvCxnSpPr/>
          <p:nvPr/>
        </p:nvCxnSpPr>
        <p:spPr>
          <a:xfrm>
            <a:off x="4429124" y="4823072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2786050" y="418013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9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id-ID" baseline="0" dirty="0" smtClean="0"/>
                        <a:t> A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rot="16200000" flipH="1">
            <a:off x="1714480" y="3822940"/>
            <a:ext cx="1357322" cy="7858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id-ID" sz="4000" b="1" dirty="0" smtClean="0"/>
              <a:t>Latihan 1</a:t>
            </a:r>
            <a:endParaRPr lang="en-US" sz="39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24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824655"/>
              </p:ext>
            </p:extLst>
          </p:nvPr>
        </p:nvGraphicFramePr>
        <p:xfrm>
          <a:off x="631371" y="1741707"/>
          <a:ext cx="79248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Predecessor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Member Assigned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Preparation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r>
                        <a:rPr lang="en-US" baseline="0" dirty="0" smtClean="0"/>
                        <a:t> A</a:t>
                      </a:r>
                      <a:r>
                        <a:rPr lang="id-ID" baseline="0" dirty="0" smtClean="0"/>
                        <a:t>nalyze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Jeff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Calculate Costs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Jeff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B,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id-ID" dirty="0" smtClean="0"/>
                        <a:t>arah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Carol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id-ID" sz="4000" b="1" dirty="0" smtClean="0"/>
              <a:t>Latihan 2</a:t>
            </a:r>
            <a:endParaRPr lang="en-US" sz="39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25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85786" y="311466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38470"/>
              </p:ext>
            </p:extLst>
          </p:nvPr>
        </p:nvGraphicFramePr>
        <p:xfrm>
          <a:off x="97454" y="5078435"/>
          <a:ext cx="183134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100358" y="128586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100358" y="311466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9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157758" y="212406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215159" y="296226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 rot="5400000" flipH="1" flipV="1">
            <a:off x="1919258" y="2619360"/>
            <a:ext cx="1752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490758" y="380046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6529358" y="3038460"/>
            <a:ext cx="9144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4395758" y="3114660"/>
            <a:ext cx="10668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157758" y="402906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rot="16200000" flipH="1">
            <a:off x="4471958" y="4105260"/>
            <a:ext cx="9144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176558" y="494346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9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rot="16200000" flipH="1">
            <a:off x="1881158" y="4410060"/>
            <a:ext cx="19050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00558" y="1743060"/>
            <a:ext cx="228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786314" y="5857860"/>
            <a:ext cx="2200244" cy="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6148358" y="2581260"/>
            <a:ext cx="19050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6072158" y="4714860"/>
            <a:ext cx="20574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id-ID" sz="4000" b="1" dirty="0" smtClean="0"/>
              <a:t>Latihan 3</a:t>
            </a:r>
            <a:endParaRPr lang="en-US" sz="39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95945" y="1534886"/>
            <a:ext cx="8839200" cy="5018313"/>
          </a:xfrm>
        </p:spPr>
        <p:txBody>
          <a:bodyPr>
            <a:normAutofit/>
          </a:bodyPr>
          <a:lstStyle/>
          <a:p>
            <a:pPr marL="361950" indent="-361950" algn="just">
              <a:lnSpc>
                <a:spcPct val="80000"/>
              </a:lnSpc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Buatlah Resource- Constrained Schedule Sample untuk latihan 1 dan latihan 2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26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174168" y="3026235"/>
            <a:ext cx="868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1371600" lvl="2" indent="-457200" algn="ctr">
              <a:buClr>
                <a:srgbClr val="000066"/>
              </a:buClr>
              <a:buNone/>
            </a:pPr>
            <a:r>
              <a:rPr lang="id-ID" altLang="zh-CN" sz="6000" b="1" dirty="0" smtClean="0"/>
              <a:t>TERIMA KASIH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27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id-ID" sz="4000" b="1" dirty="0" smtClean="0"/>
              <a:t>Lingkup Proses Manajemen SDM</a:t>
            </a:r>
            <a:endParaRPr lang="en-US" sz="39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95945" y="1534887"/>
            <a:ext cx="8839200" cy="4495800"/>
          </a:xfrm>
        </p:spPr>
        <p:txBody>
          <a:bodyPr>
            <a:normAutofit fontScale="92500"/>
          </a:bodyPr>
          <a:lstStyle/>
          <a:p>
            <a:pPr algn="just">
              <a:buFont typeface="Arial" pitchFamily="34" charset="0"/>
              <a:buChar char="•"/>
            </a:pPr>
            <a:r>
              <a:rPr lang="id-ID" sz="2400" b="1" dirty="0" smtClean="0">
                <a:latin typeface="Arial "/>
              </a:rPr>
              <a:t>Perencanaan SDM : </a:t>
            </a:r>
            <a:r>
              <a:rPr lang="id-ID" sz="2400" dirty="0" smtClean="0">
                <a:latin typeface="Arial "/>
              </a:rPr>
              <a:t>Mengidentifikasi dan mendokumentasikan peranan seseorang dalam proyek, tanggung jawabnya, dan bagaimana relasi orang tersebut dengan orang-orang lain dalam proyek .</a:t>
            </a:r>
          </a:p>
          <a:p>
            <a:pPr algn="just">
              <a:buFont typeface="Arial" pitchFamily="34" charset="0"/>
              <a:buChar char="•"/>
            </a:pPr>
            <a:r>
              <a:rPr lang="id-ID" sz="2400" b="1" dirty="0" smtClean="0">
                <a:latin typeface="Arial "/>
              </a:rPr>
              <a:t>Akuisisi Tim Proyek </a:t>
            </a:r>
            <a:r>
              <a:rPr lang="id-ID" sz="2400" dirty="0" smtClean="0">
                <a:latin typeface="Arial "/>
              </a:rPr>
              <a:t>: Mendapatkan SDM yang sesuai dengan kebutuhan untuk menyelesaikan proyek.</a:t>
            </a:r>
          </a:p>
          <a:p>
            <a:pPr algn="just">
              <a:buFont typeface="Arial" pitchFamily="34" charset="0"/>
              <a:buChar char="•"/>
            </a:pPr>
            <a:r>
              <a:rPr lang="id-ID" sz="2400" b="1" dirty="0" smtClean="0">
                <a:latin typeface="Arial "/>
              </a:rPr>
              <a:t>Membangun Tim Proyek : </a:t>
            </a:r>
            <a:r>
              <a:rPr lang="id-ID" sz="2400" dirty="0" smtClean="0">
                <a:latin typeface="Arial "/>
              </a:rPr>
              <a:t>Meningkatkan kompetensi dan interaksi anggota tim proyek, baik secara individual maupun berkelompok untuk meningkatkan kinerja proyek.</a:t>
            </a:r>
          </a:p>
          <a:p>
            <a:pPr algn="just">
              <a:buFont typeface="Arial" pitchFamily="34" charset="0"/>
              <a:buChar char="•"/>
            </a:pPr>
            <a:r>
              <a:rPr lang="id-ID" sz="2400" b="1" dirty="0" smtClean="0">
                <a:latin typeface="Arial "/>
              </a:rPr>
              <a:t>Mengelola Tim Proyek : </a:t>
            </a:r>
            <a:r>
              <a:rPr lang="id-ID" sz="2400" dirty="0" smtClean="0">
                <a:latin typeface="Arial "/>
              </a:rPr>
              <a:t>memantau kinerja tim proyek dengan memberikan masukan atau motivasi, solusi ataupun sekedar koordinasi dalam rangka meningkatkan kinerja proyek.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3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id-ID" sz="4000" b="1" dirty="0" smtClean="0"/>
              <a:t>Motivasi SDM</a:t>
            </a:r>
            <a:endParaRPr lang="en-US" sz="39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95945" y="1534887"/>
            <a:ext cx="8839200" cy="44958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id-ID" sz="2400" dirty="0" smtClean="0">
                <a:latin typeface="Arial "/>
              </a:rPr>
              <a:t>Para psikolog &amp; pencetus teori manajemen menemukan beberapa area penting dalam mengelola manusia, yaitu :</a:t>
            </a:r>
          </a:p>
          <a:p>
            <a:pPr lvl="1">
              <a:buFont typeface="Arial" pitchFamily="34" charset="0"/>
              <a:buChar char="•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Motivasi</a:t>
            </a:r>
          </a:p>
          <a:p>
            <a:pPr lvl="1">
              <a:buFont typeface="Arial" pitchFamily="34" charset="0"/>
              <a:buChar char="•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Keterlibatan dan kekuasaan</a:t>
            </a:r>
          </a:p>
          <a:p>
            <a:pPr lvl="1">
              <a:buFont typeface="Arial" pitchFamily="34" charset="0"/>
              <a:buChar char="•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Efektivitas</a:t>
            </a:r>
          </a:p>
          <a:p>
            <a:pPr algn="just">
              <a:buFont typeface="Arial" pitchFamily="34" charset="0"/>
              <a:buChar char="•"/>
            </a:pPr>
            <a:endParaRPr lang="id-ID" sz="2400" dirty="0" smtClean="0">
              <a:latin typeface="Arial "/>
            </a:endParaRPr>
          </a:p>
          <a:p>
            <a:pPr algn="just">
              <a:buFont typeface="Arial" pitchFamily="34" charset="0"/>
              <a:buChar char="•"/>
            </a:pPr>
            <a:r>
              <a:rPr lang="id-ID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Teori Motivasi</a:t>
            </a:r>
            <a:endParaRPr lang="id-ID" altLang="zh-CN" sz="26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buClr>
                <a:srgbClr val="000066"/>
              </a:buClr>
              <a:buFont typeface="+mj-lt"/>
              <a:buAutoNum type="arabicPeriod"/>
            </a:pP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Hirarki Kebutuhan menurut Maslow</a:t>
            </a:r>
          </a:p>
          <a:p>
            <a:pPr marL="914400" lvl="1" indent="-457200" algn="just">
              <a:buClr>
                <a:srgbClr val="000066"/>
              </a:buClr>
              <a:buFont typeface="+mj-lt"/>
              <a:buAutoNum type="arabicPeriod"/>
            </a:pP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Teori dua faktor menurut Herzberg</a:t>
            </a:r>
          </a:p>
          <a:p>
            <a:pPr marL="914400" lvl="1" indent="-457200" algn="just">
              <a:buClr>
                <a:srgbClr val="000066"/>
              </a:buClr>
              <a:buFont typeface="+mj-lt"/>
              <a:buAutoNum type="arabicPeriod"/>
            </a:pP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Teori Akuisisi Kebutuhan menurut McClelland</a:t>
            </a:r>
          </a:p>
          <a:p>
            <a:pPr marL="914400" lvl="1" indent="-457200" algn="just">
              <a:buClr>
                <a:srgbClr val="000066"/>
              </a:buClr>
              <a:buFont typeface="+mj-lt"/>
              <a:buAutoNum type="arabicPeriod"/>
            </a:pP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Teori X dan Teori Y  menurut McGregor</a:t>
            </a: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id-ID" sz="2400" dirty="0" smtClean="0">
              <a:latin typeface="Arial 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4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id-ID" sz="4000" b="1" dirty="0" smtClean="0"/>
              <a:t>Hirarki Kebutuhan (Maslow)</a:t>
            </a:r>
            <a:endParaRPr lang="en-US" sz="39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5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611618" y="1685916"/>
            <a:ext cx="7379424" cy="4495533"/>
          </a:xfrm>
          <a:prstGeom prst="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TextBox 11"/>
          <p:cNvSpPr txBox="1"/>
          <p:nvPr/>
        </p:nvSpPr>
        <p:spPr>
          <a:xfrm>
            <a:off x="3368988" y="2312241"/>
            <a:ext cx="1829088" cy="704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/>
              <a:t>5 . Selft</a:t>
            </a:r>
          </a:p>
          <a:p>
            <a:pPr algn="ctr"/>
            <a:r>
              <a:rPr lang="id-ID" sz="2000" b="1" dirty="0" smtClean="0"/>
              <a:t> Actualization</a:t>
            </a:r>
            <a:endParaRPr lang="id-ID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78440" y="3376152"/>
            <a:ext cx="2063578" cy="398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/>
              <a:t>4. Esteem</a:t>
            </a:r>
            <a:endParaRPr lang="id-ID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692994" y="4149500"/>
            <a:ext cx="3090527" cy="398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/>
              <a:t>3. Social</a:t>
            </a:r>
            <a:endParaRPr lang="id-ID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692994" y="4854303"/>
            <a:ext cx="3090527" cy="398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/>
              <a:t>2. Safety</a:t>
            </a:r>
            <a:endParaRPr lang="id-ID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819138" y="5689241"/>
            <a:ext cx="3090527" cy="398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/>
              <a:t>1. Physiological</a:t>
            </a:r>
            <a:endParaRPr lang="id-ID" sz="2000" b="1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8054114" y="1685916"/>
            <a:ext cx="63072" cy="4495534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10821" y="6297189"/>
            <a:ext cx="691467" cy="315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/>
              <a:t>Low</a:t>
            </a:r>
            <a:endParaRPr lang="id-ID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645308" y="1370020"/>
            <a:ext cx="691467" cy="315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/>
              <a:t>High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000" b="1" dirty="0" smtClean="0"/>
              <a:t>Keterangan Hirarki Kebutuhan (Maslow)</a:t>
            </a:r>
            <a:endParaRPr lang="en-US" sz="39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95945" y="1534886"/>
            <a:ext cx="8839200" cy="5018313"/>
          </a:xfrm>
        </p:spPr>
        <p:txBody>
          <a:bodyPr>
            <a:normAutofit fontScale="92500"/>
          </a:bodyPr>
          <a:lstStyle/>
          <a:p>
            <a:pPr algn="just">
              <a:buFont typeface="Arial" pitchFamily="34" charset="0"/>
              <a:buChar char="•"/>
            </a:pPr>
            <a:r>
              <a:rPr lang="id-ID" sz="2200" b="1" dirty="0" smtClean="0">
                <a:latin typeface="Arial "/>
              </a:rPr>
              <a:t>Physiological (Kebutuhan Fisiologi) : </a:t>
            </a:r>
            <a:r>
              <a:rPr lang="id-ID" sz="2200" dirty="0" smtClean="0">
                <a:latin typeface="Arial "/>
              </a:rPr>
              <a:t>Kebutuhan biologis terdiri dari kebutuhan oksigen, makanan, air da suhu tubuh relatif konstan.</a:t>
            </a:r>
          </a:p>
          <a:p>
            <a:pPr algn="just">
              <a:buFont typeface="Arial" pitchFamily="34" charset="0"/>
              <a:buChar char="•"/>
            </a:pPr>
            <a:r>
              <a:rPr lang="id-ID" sz="2200" b="1" dirty="0" smtClean="0">
                <a:latin typeface="Arial "/>
              </a:rPr>
              <a:t>Safety (Kebutuhan Keamanan) </a:t>
            </a:r>
            <a:r>
              <a:rPr lang="id-ID" sz="2200" dirty="0" smtClean="0">
                <a:latin typeface="Arial "/>
              </a:rPr>
              <a:t>: mencakup  antara lain keselamatan dan perlindungan terhadap kerugian fisik dan emosional.</a:t>
            </a:r>
          </a:p>
          <a:p>
            <a:pPr algn="just">
              <a:buFont typeface="Arial" pitchFamily="34" charset="0"/>
              <a:buChar char="•"/>
            </a:pPr>
            <a:r>
              <a:rPr lang="id-ID" sz="2200" b="1" dirty="0" smtClean="0">
                <a:latin typeface="Arial "/>
              </a:rPr>
              <a:t>Social (Kebutuhan Cinta, sayang dan kepemilikan): </a:t>
            </a:r>
            <a:r>
              <a:rPr lang="id-ID" sz="2200" dirty="0" smtClean="0">
                <a:latin typeface="Arial "/>
              </a:rPr>
              <a:t>mencakup kebutuhan akan rasaa memiliki dan dimiliki, kasih sayang, diterima baik, dan persahabatan.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id-ID" sz="2200" b="1" dirty="0" smtClean="0">
                <a:latin typeface="Arial" pitchFamily="34" charset="0"/>
                <a:cs typeface="Arial" pitchFamily="34" charset="0"/>
              </a:rPr>
              <a:t>Esteem (Kebutuhan Akan Penghargaan) : </a:t>
            </a:r>
            <a:r>
              <a:rPr lang="id-ID" sz="2200" dirty="0" smtClean="0">
                <a:latin typeface="Arial" pitchFamily="34" charset="0"/>
                <a:cs typeface="Arial" pitchFamily="34" charset="0"/>
              </a:rPr>
              <a:t>mencakup faktor penghormatan internal seperti harga diri, otonomi, dan prestasi; serta faktor eksternal seperti status, pengakuan, dan perhatian.</a:t>
            </a:r>
          </a:p>
          <a:p>
            <a:pPr algn="just">
              <a:buFont typeface="Arial" pitchFamily="34" charset="0"/>
              <a:buChar char="•"/>
            </a:pP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Selft Actualization (Kebutuhan akan aktualisasi diri)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: mencakup hasrat untuk makin menjadi diri sepenuh kemampuannya sendiri, menjadi apa saja menurut kemampuannya</a:t>
            </a:r>
          </a:p>
          <a:p>
            <a:pPr algn="just">
              <a:buFont typeface="Arial" pitchFamily="34" charset="0"/>
              <a:buChar char="•"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6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id-ID" sz="4000" b="1" dirty="0" smtClean="0"/>
              <a:t>Teori Dua Faktor (Herzberg)</a:t>
            </a:r>
            <a:endParaRPr lang="en-US" sz="3900" b="1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/>
          </a:bodyPr>
          <a:lstStyle/>
          <a:p>
            <a:pPr marL="457200" indent="-457200" algn="just">
              <a:buClr>
                <a:srgbClr val="000066"/>
              </a:buClr>
              <a:buFont typeface="+mj-lt"/>
              <a:buAutoNum type="arabicPeriod"/>
            </a:pPr>
            <a:endParaRPr lang="id-ID" altLang="zh-CN" dirty="0" smtClean="0"/>
          </a:p>
          <a:p>
            <a:pPr marL="457200" indent="-457200" algn="just">
              <a:buClr>
                <a:srgbClr val="000066"/>
              </a:buClr>
              <a:buFont typeface="+mj-lt"/>
              <a:buAutoNum type="arabicPeriod"/>
            </a:pPr>
            <a:endParaRPr lang="id-ID" altLang="zh-CN" dirty="0" smtClean="0"/>
          </a:p>
          <a:p>
            <a:pPr marL="457200" indent="-457200" algn="just">
              <a:buClr>
                <a:srgbClr val="000066"/>
              </a:buClr>
              <a:buFont typeface="+mj-lt"/>
              <a:buAutoNum type="arabicPeriod"/>
            </a:pPr>
            <a:endParaRPr lang="id-ID" altLang="zh-CN" dirty="0" smtClean="0"/>
          </a:p>
          <a:p>
            <a:pPr marL="457200" indent="-457200" algn="just">
              <a:buClr>
                <a:srgbClr val="000066"/>
              </a:buClr>
              <a:buFont typeface="+mj-lt"/>
              <a:buAutoNum type="arabicPeriod"/>
            </a:pPr>
            <a:endParaRPr lang="id-ID" altLang="zh-CN" dirty="0" smtClean="0"/>
          </a:p>
          <a:p>
            <a:pPr marL="457200" indent="-457200" algn="just">
              <a:buClr>
                <a:srgbClr val="000066"/>
              </a:buClr>
              <a:buFont typeface="+mj-lt"/>
              <a:buAutoNum type="arabicPeriod"/>
            </a:pPr>
            <a:endParaRPr lang="id-ID" altLang="zh-CN" dirty="0" smtClean="0"/>
          </a:p>
          <a:p>
            <a:pPr marL="457200" indent="-457200" algn="just">
              <a:buClr>
                <a:srgbClr val="000066"/>
              </a:buClr>
              <a:buNone/>
            </a:pPr>
            <a:endParaRPr lang="id-ID" altLang="zh-CN" dirty="0" smtClean="0"/>
          </a:p>
          <a:p>
            <a:pPr marL="0" indent="0" algn="just">
              <a:buClr>
                <a:srgbClr val="000066"/>
              </a:buClr>
            </a:pPr>
            <a:endParaRPr lang="id-ID" altLang="zh-CN" dirty="0" smtClean="0"/>
          </a:p>
          <a:p>
            <a:pPr marL="352425" indent="0" algn="just">
              <a:buClr>
                <a:srgbClr val="000066"/>
              </a:buClr>
              <a:buNone/>
            </a:pPr>
            <a:endParaRPr lang="id-ID" altLang="zh-CN" dirty="0" smtClean="0"/>
          </a:p>
          <a:p>
            <a:pPr marL="352425" indent="0" algn="just">
              <a:buClr>
                <a:srgbClr val="000066"/>
              </a:buClr>
              <a:buNone/>
            </a:pPr>
            <a:r>
              <a:rPr lang="id-ID" altLang="zh-CN" dirty="0" smtClean="0"/>
              <a:t>Faktor tersebut bila tidak ada, maka akan menimbulkan ketidakpuasan karyawan.</a:t>
            </a:r>
            <a:endParaRPr lang="en-US" altLang="zh-CN" dirty="0" smtClean="0"/>
          </a:p>
          <a:p>
            <a:endParaRPr lang="id-ID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7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57158" y="2171688"/>
            <a:ext cx="3910042" cy="25431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49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  <a:flatTx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Upah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Keamanan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kerja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Kondisi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kerja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Status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Prosedur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perusahaan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>
          <a:xfrm>
            <a:off x="4714876" y="2171688"/>
            <a:ext cx="4071966" cy="25431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>
            <a:flatTx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Pencapaian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prestasi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Tanggung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jawab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Kemajuan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Pekerjaan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sendiri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Kemungkinan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berkembang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57158" y="1714488"/>
            <a:ext cx="3910042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flatTx/>
          </a:bodyPr>
          <a:lstStyle/>
          <a:p>
            <a:r>
              <a:rPr lang="en-US" sz="2400" b="1" dirty="0">
                <a:solidFill>
                  <a:srgbClr val="FFFFFF"/>
                </a:solidFill>
              </a:rPr>
              <a:t>EKSTRINSIK (HYGIENE)</a:t>
            </a:r>
            <a:endParaRPr lang="en-GB" sz="2400" b="1" dirty="0">
              <a:solidFill>
                <a:srgbClr val="FFFFFF"/>
              </a:solidFill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714876" y="1714489"/>
            <a:ext cx="4071967" cy="461665"/>
          </a:xfrm>
          <a:prstGeom prst="rect">
            <a:avLst/>
          </a:prstGeom>
          <a:solidFill>
            <a:srgbClr val="CC0000"/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flatTx/>
          </a:bodyPr>
          <a:lstStyle/>
          <a:p>
            <a:r>
              <a:rPr lang="en-US" sz="2400" b="1" dirty="0">
                <a:solidFill>
                  <a:srgbClr val="FFFFFF"/>
                </a:solidFill>
              </a:rPr>
              <a:t>INTRINSIK (MOTIVATOR)</a:t>
            </a:r>
            <a:endParaRPr lang="en-GB" sz="2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id-ID" sz="4000" b="1" dirty="0" smtClean="0"/>
              <a:t>Teori Akuisisi (McClelland)</a:t>
            </a:r>
            <a:endParaRPr lang="en-US" sz="39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95945" y="1534886"/>
            <a:ext cx="8839200" cy="5018313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id-ID" sz="2200" b="1" dirty="0" smtClean="0">
                <a:latin typeface="Arial "/>
              </a:rPr>
              <a:t>Kebutuhan Akan Prestasi  : </a:t>
            </a:r>
            <a:r>
              <a:rPr lang="id-ID" sz="2200" dirty="0" smtClean="0">
                <a:latin typeface="Arial "/>
              </a:rPr>
              <a:t>Kebutuhan seseorang untuk memiliki pencapaian signifikan, menguasai berbagai keahlian atau memiliki standar yang tinggi. Hal  ini tercapai dengan cara merumuskan tujuan, timbal balik, tanggung jawab pribadi dan bekerja keras.</a:t>
            </a:r>
          </a:p>
          <a:p>
            <a:pPr algn="just">
              <a:buFont typeface="Arial" pitchFamily="34" charset="0"/>
              <a:buChar char="•"/>
            </a:pPr>
            <a:r>
              <a:rPr lang="id-ID" sz="2200" b="1" dirty="0" smtClean="0">
                <a:latin typeface="Arial "/>
              </a:rPr>
              <a:t>Kebutuhan Akan Kekuasaan </a:t>
            </a:r>
            <a:r>
              <a:rPr lang="id-ID" sz="2200" dirty="0" smtClean="0">
                <a:latin typeface="Arial "/>
              </a:rPr>
              <a:t>: didasarkan atas keinginan seseorang untuk mengatur atau memimpin orang lain. Tergantung pada pengalaman masa kecil, kepribadian, pengalaman kerja dan tipe organisasi.</a:t>
            </a:r>
          </a:p>
          <a:p>
            <a:pPr algn="just">
              <a:buFont typeface="Arial" pitchFamily="34" charset="0"/>
              <a:buChar char="•"/>
            </a:pPr>
            <a:r>
              <a:rPr lang="id-ID" sz="2200" b="1" dirty="0" smtClean="0">
                <a:latin typeface="Arial "/>
              </a:rPr>
              <a:t>Kebutuhan Akan Afiliasi : </a:t>
            </a:r>
            <a:r>
              <a:rPr lang="id-ID" sz="2200" dirty="0" smtClean="0">
                <a:latin typeface="Arial "/>
              </a:rPr>
              <a:t>Kebutuhan yang didasarkan oleh  keinginan untuk mendapatkan  atau menjalankan hubungan yang baik  dengan orang lain. 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8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id-ID" sz="4000" b="1" dirty="0" smtClean="0"/>
              <a:t>Teori X (McGregor)</a:t>
            </a:r>
            <a:endParaRPr lang="en-US" sz="39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95945" y="1534886"/>
            <a:ext cx="8839200" cy="5018313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id-ID" sz="2400" dirty="0" smtClean="0">
                <a:latin typeface="Arial "/>
              </a:rPr>
              <a:t>Disebut juga teori klasik</a:t>
            </a:r>
          </a:p>
          <a:p>
            <a:pPr algn="just">
              <a:buNone/>
            </a:pPr>
            <a:endParaRPr lang="id-ID" sz="2400" dirty="0" smtClean="0">
              <a:latin typeface="Arial "/>
            </a:endParaRPr>
          </a:p>
          <a:p>
            <a:pPr algn="just">
              <a:buFont typeface="Arial" pitchFamily="34" charset="0"/>
              <a:buChar char="•"/>
            </a:pPr>
            <a:r>
              <a:rPr lang="id-ID" sz="2400" dirty="0" smtClean="0">
                <a:latin typeface="Arial "/>
                <a:cs typeface="Arial" pitchFamily="34" charset="0"/>
              </a:rPr>
              <a:t>Karyawan tidak menyukai kerja dan berusaha menghindari kerja.</a:t>
            </a:r>
          </a:p>
          <a:p>
            <a:pPr algn="just">
              <a:buNone/>
            </a:pPr>
            <a:endParaRPr lang="id-ID" sz="2400" dirty="0" smtClean="0">
              <a:latin typeface="Arial 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id-ID" sz="2400" dirty="0" smtClean="0">
                <a:latin typeface="Arial "/>
                <a:cs typeface="Arial" pitchFamily="34" charset="0"/>
              </a:rPr>
              <a:t>Manajer harus memaksa, mengancam dan mengawasi dengan keras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9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1F24D6E-C39E-4C3D-AED6-A0053B7CFF9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E635598-73DD-4E7B-99C4-C3309DB01F4F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3.xml><?xml version="1.0" encoding="utf-8"?>
<ds:datastoreItem xmlns:ds="http://schemas.openxmlformats.org/officeDocument/2006/customXml" ds:itemID="{3534D3FD-D06A-455F-9219-F6CA2F50DB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1486</Words>
  <Application>Microsoft Office PowerPoint</Application>
  <PresentationFormat>On-screen Show (4:3)</PresentationFormat>
  <Paragraphs>679</Paragraphs>
  <Slides>27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宋体</vt:lpstr>
      <vt:lpstr>Arial</vt:lpstr>
      <vt:lpstr>Arial </vt:lpstr>
      <vt:lpstr>Calibri</vt:lpstr>
      <vt:lpstr>Lucida Sans Unicode</vt:lpstr>
      <vt:lpstr>华文新魏</vt:lpstr>
      <vt:lpstr>Trebuchet MS</vt:lpstr>
      <vt:lpstr>Wingdings</vt:lpstr>
      <vt:lpstr>Wingdings 3</vt:lpstr>
      <vt:lpstr>Facet</vt:lpstr>
      <vt:lpstr>MANAJEMEN SUMBER DAYA MANUSIA (MATA KULIAH MANAJEMEN PROYEK PERANGKAT LUNAK) </vt:lpstr>
      <vt:lpstr>PENGERTIAN MANAJEMEN SDM</vt:lpstr>
      <vt:lpstr>Lingkup Proses Manajemen SDM</vt:lpstr>
      <vt:lpstr>Motivasi SDM</vt:lpstr>
      <vt:lpstr>Hirarki Kebutuhan (Maslow)</vt:lpstr>
      <vt:lpstr>Keterangan Hirarki Kebutuhan (Maslow)</vt:lpstr>
      <vt:lpstr>Teori Dua Faktor (Herzberg)</vt:lpstr>
      <vt:lpstr>Teori Akuisisi (McClelland)</vt:lpstr>
      <vt:lpstr>Teori X (McGregor)</vt:lpstr>
      <vt:lpstr>Teori Y (McGregor)</vt:lpstr>
      <vt:lpstr>Perencanaan SDM (1)</vt:lpstr>
      <vt:lpstr>Perencanaan SDM (2)</vt:lpstr>
      <vt:lpstr>Proses Pendefinisian Pekerjaan dan Tugas</vt:lpstr>
      <vt:lpstr>OBS dan RAM</vt:lpstr>
      <vt:lpstr>Contoh OBS</vt:lpstr>
      <vt:lpstr>Contoh RAM</vt:lpstr>
      <vt:lpstr>Contoh Diagram Raci</vt:lpstr>
      <vt:lpstr>Staffing Management Plan  (Rencana Pengelolaan Staff)</vt:lpstr>
      <vt:lpstr>Resource- Constrained schedule Sample (1)</vt:lpstr>
      <vt:lpstr>Resource- Constrained schedule Sample (2)</vt:lpstr>
      <vt:lpstr>Resource- Constrained schedule Sample (3)</vt:lpstr>
      <vt:lpstr>Resource- Constrained schedule Sample (4)</vt:lpstr>
      <vt:lpstr>Resource- Constrained schedule Sample (5)</vt:lpstr>
      <vt:lpstr>Latihan 1</vt:lpstr>
      <vt:lpstr>Latihan 2</vt:lpstr>
      <vt:lpstr>Latihan 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2010-06-17T00:26:28Z</dcterms:created>
  <dcterms:modified xsi:type="dcterms:W3CDTF">2019-06-19T01:05:30Z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TC103524809990</vt:lpwstr>
  </property>
</Properties>
</file>