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9"/>
  </p:notesMasterIdLst>
  <p:handoutMasterIdLst>
    <p:handoutMasterId r:id="rId40"/>
  </p:handoutMasterIdLst>
  <p:sldIdLst>
    <p:sldId id="319" r:id="rId2"/>
    <p:sldId id="363" r:id="rId3"/>
    <p:sldId id="301" r:id="rId4"/>
    <p:sldId id="364" r:id="rId5"/>
    <p:sldId id="365" r:id="rId6"/>
    <p:sldId id="368" r:id="rId7"/>
    <p:sldId id="366" r:id="rId8"/>
    <p:sldId id="367" r:id="rId9"/>
    <p:sldId id="369" r:id="rId10"/>
    <p:sldId id="343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02" r:id="rId19"/>
    <p:sldId id="345" r:id="rId20"/>
    <p:sldId id="362" r:id="rId21"/>
    <p:sldId id="303" r:id="rId22"/>
    <p:sldId id="322" r:id="rId23"/>
    <p:sldId id="324" r:id="rId24"/>
    <p:sldId id="346" r:id="rId25"/>
    <p:sldId id="350" r:id="rId26"/>
    <p:sldId id="351" r:id="rId27"/>
    <p:sldId id="352" r:id="rId28"/>
    <p:sldId id="353" r:id="rId29"/>
    <p:sldId id="354" r:id="rId30"/>
    <p:sldId id="356" r:id="rId31"/>
    <p:sldId id="355" r:id="rId32"/>
    <p:sldId id="357" r:id="rId33"/>
    <p:sldId id="358" r:id="rId34"/>
    <p:sldId id="360" r:id="rId35"/>
    <p:sldId id="359" r:id="rId36"/>
    <p:sldId id="361" r:id="rId37"/>
    <p:sldId id="344" r:id="rId38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765" autoAdjust="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0F42-3F57-466A-8BD4-B742879D0031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ECBB3C-9A77-46D9-80A7-4B2E7C8AC8E0}">
      <dgm:prSet phldrT="[Text]"/>
      <dgm:spPr/>
      <dgm:t>
        <a:bodyPr/>
        <a:lstStyle/>
        <a:p>
          <a:r>
            <a:rPr lang="en-US"/>
            <a:t>Fenomena probabilistik</a:t>
          </a:r>
        </a:p>
      </dgm:t>
    </dgm:pt>
    <dgm:pt modelId="{D5C902E6-86E6-407A-9C96-E4C1DBB99B30}" type="parTrans" cxnId="{013005C2-2EA7-4820-9A94-3F9FE896BB90}">
      <dgm:prSet/>
      <dgm:spPr/>
      <dgm:t>
        <a:bodyPr/>
        <a:lstStyle/>
        <a:p>
          <a:endParaRPr lang="en-US"/>
        </a:p>
      </dgm:t>
    </dgm:pt>
    <dgm:pt modelId="{9CE07FFE-9BE9-478E-9842-0313755A6318}" type="sibTrans" cxnId="{013005C2-2EA7-4820-9A94-3F9FE896BB90}">
      <dgm:prSet/>
      <dgm:spPr/>
      <dgm:t>
        <a:bodyPr/>
        <a:lstStyle/>
        <a:p>
          <a:endParaRPr lang="en-US"/>
        </a:p>
      </dgm:t>
    </dgm:pt>
    <dgm:pt modelId="{AB3B5D00-D2FA-41E9-A1F6-6C78584DB203}">
      <dgm:prSet phldrT="[Text]"/>
      <dgm:spPr/>
      <dgm:t>
        <a:bodyPr/>
        <a:lstStyle/>
        <a:p>
          <a:r>
            <a:rPr lang="en-US"/>
            <a:t>simulasi</a:t>
          </a:r>
        </a:p>
      </dgm:t>
    </dgm:pt>
    <dgm:pt modelId="{BE5143D5-ABBE-4B97-A92A-3A22786FF535}" type="parTrans" cxnId="{7D3E4928-445E-4931-B3F1-EF9CAB6B8FA5}">
      <dgm:prSet/>
      <dgm:spPr/>
      <dgm:t>
        <a:bodyPr/>
        <a:lstStyle/>
        <a:p>
          <a:endParaRPr lang="en-US"/>
        </a:p>
      </dgm:t>
    </dgm:pt>
    <dgm:pt modelId="{9B64CA0B-CC74-47AC-AF9E-2D818A7FCC5B}" type="sibTrans" cxnId="{7D3E4928-445E-4931-B3F1-EF9CAB6B8FA5}">
      <dgm:prSet/>
      <dgm:spPr/>
      <dgm:t>
        <a:bodyPr/>
        <a:lstStyle/>
        <a:p>
          <a:endParaRPr lang="en-US"/>
        </a:p>
      </dgm:t>
    </dgm:pt>
    <dgm:pt modelId="{A980961B-1F07-4715-A153-3FBEE4F269F1}">
      <dgm:prSet phldrT="[Text]"/>
      <dgm:spPr/>
      <dgm:t>
        <a:bodyPr/>
        <a:lstStyle/>
        <a:p>
          <a:r>
            <a:rPr lang="en-US"/>
            <a:t>modeling</a:t>
          </a:r>
        </a:p>
      </dgm:t>
    </dgm:pt>
    <dgm:pt modelId="{80426733-E14E-48F2-B992-A2A5F5255781}" type="parTrans" cxnId="{F345EC76-BE6A-452B-AF81-B790E9A5C401}">
      <dgm:prSet/>
      <dgm:spPr/>
      <dgm:t>
        <a:bodyPr/>
        <a:lstStyle/>
        <a:p>
          <a:endParaRPr lang="en-US"/>
        </a:p>
      </dgm:t>
    </dgm:pt>
    <dgm:pt modelId="{A2104FD4-B484-400F-BF59-52362D1749FE}" type="sibTrans" cxnId="{F345EC76-BE6A-452B-AF81-B790E9A5C401}">
      <dgm:prSet/>
      <dgm:spPr/>
      <dgm:t>
        <a:bodyPr/>
        <a:lstStyle/>
        <a:p>
          <a:endParaRPr lang="en-US"/>
        </a:p>
      </dgm:t>
    </dgm:pt>
    <dgm:pt modelId="{597E5D4D-EF90-410F-9F2E-18793BABF587}">
      <dgm:prSet phldrT="[Text]"/>
      <dgm:spPr/>
      <dgm:t>
        <a:bodyPr/>
        <a:lstStyle/>
        <a:p>
          <a:r>
            <a:rPr lang="en-US"/>
            <a:t>RNG</a:t>
          </a:r>
        </a:p>
      </dgm:t>
    </dgm:pt>
    <dgm:pt modelId="{6ABCA102-CCD3-423B-A3B0-F6F7165DB0B2}" type="parTrans" cxnId="{770B6055-DF58-4F93-89B1-B01E28BA2EC0}">
      <dgm:prSet/>
      <dgm:spPr/>
      <dgm:t>
        <a:bodyPr/>
        <a:lstStyle/>
        <a:p>
          <a:endParaRPr lang="en-US"/>
        </a:p>
      </dgm:t>
    </dgm:pt>
    <dgm:pt modelId="{5D85F5DB-C8F3-4C6F-B995-A6FE24E9AB83}" type="sibTrans" cxnId="{770B6055-DF58-4F93-89B1-B01E28BA2EC0}">
      <dgm:prSet/>
      <dgm:spPr/>
      <dgm:t>
        <a:bodyPr/>
        <a:lstStyle/>
        <a:p>
          <a:endParaRPr lang="en-US"/>
        </a:p>
      </dgm:t>
    </dgm:pt>
    <dgm:pt modelId="{C0A6AF0C-DA37-49EA-94F4-56E6A8DACDCB}" type="pres">
      <dgm:prSet presAssocID="{F2F70F42-3F57-466A-8BD4-B742879D0031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D805FBDE-863C-4311-B743-C4AA56D6EE42}" type="pres">
      <dgm:prSet presAssocID="{68ECBB3C-9A77-46D9-80A7-4B2E7C8AC8E0}" presName="parTx1" presStyleLbl="node1" presStyleIdx="0" presStyleCnt="2"/>
      <dgm:spPr/>
      <dgm:t>
        <a:bodyPr/>
        <a:lstStyle/>
        <a:p>
          <a:endParaRPr lang="en-US"/>
        </a:p>
      </dgm:t>
    </dgm:pt>
    <dgm:pt modelId="{76A6E3A6-C233-4917-BCF3-E526C3445FB0}" type="pres">
      <dgm:prSet presAssocID="{68ECBB3C-9A77-46D9-80A7-4B2E7C8AC8E0}" presName="spPre1" presStyleCnt="0"/>
      <dgm:spPr/>
    </dgm:pt>
    <dgm:pt modelId="{7A248F8A-B9FD-44F6-802E-7644548D71C4}" type="pres">
      <dgm:prSet presAssocID="{68ECBB3C-9A77-46D9-80A7-4B2E7C8AC8E0}" presName="chLin1" presStyleCnt="0"/>
      <dgm:spPr/>
    </dgm:pt>
    <dgm:pt modelId="{F47CFC17-B19D-4CF2-A16E-80958318C545}" type="pres">
      <dgm:prSet presAssocID="{BE5143D5-ABBE-4B97-A92A-3A22786FF535}" presName="Name11" presStyleLbl="parChTrans1D1" presStyleIdx="0" presStyleCnt="8"/>
      <dgm:spPr/>
    </dgm:pt>
    <dgm:pt modelId="{BD66A898-5848-42AE-896F-D4ABA3B3BC35}" type="pres">
      <dgm:prSet presAssocID="{BE5143D5-ABBE-4B97-A92A-3A22786FF535}" presName="Name31" presStyleLbl="parChTrans1D1" presStyleIdx="1" presStyleCnt="8"/>
      <dgm:spPr/>
    </dgm:pt>
    <dgm:pt modelId="{0D3B56A9-E28E-4DE0-B6EA-DAF8CC31AEA6}" type="pres">
      <dgm:prSet presAssocID="{AB3B5D00-D2FA-41E9-A1F6-6C78584DB203}" presName="txAndLines1" presStyleCnt="0"/>
      <dgm:spPr/>
    </dgm:pt>
    <dgm:pt modelId="{5BF2C455-6CD9-4AC1-8DDB-3663EE91E5D1}" type="pres">
      <dgm:prSet presAssocID="{AB3B5D00-D2FA-41E9-A1F6-6C78584DB203}" presName="anchor1" presStyleCnt="0"/>
      <dgm:spPr/>
    </dgm:pt>
    <dgm:pt modelId="{F69C43F2-85A0-439E-822E-32CB101F3DC1}" type="pres">
      <dgm:prSet presAssocID="{AB3B5D00-D2FA-41E9-A1F6-6C78584DB203}" presName="backup1" presStyleCnt="0"/>
      <dgm:spPr/>
    </dgm:pt>
    <dgm:pt modelId="{B54F33D8-1352-4ED3-9DEE-5BB2FF41861A}" type="pres">
      <dgm:prSet presAssocID="{AB3B5D00-D2FA-41E9-A1F6-6C78584DB203}" presName="preLine1" presStyleLbl="parChTrans1D1" presStyleIdx="2" presStyleCnt="8"/>
      <dgm:spPr/>
    </dgm:pt>
    <dgm:pt modelId="{1EF25FA5-6CFB-4317-AA84-6022B202B0BA}" type="pres">
      <dgm:prSet presAssocID="{AB3B5D00-D2FA-41E9-A1F6-6C78584DB20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782B9-1450-478E-8FD9-4707B14903BC}" type="pres">
      <dgm:prSet presAssocID="{AB3B5D00-D2FA-41E9-A1F6-6C78584DB203}" presName="postLine1" presStyleLbl="parChTrans1D1" presStyleIdx="3" presStyleCnt="8"/>
      <dgm:spPr/>
    </dgm:pt>
    <dgm:pt modelId="{A8EA48A8-A271-430F-8A15-930C7CF38EC1}" type="pres">
      <dgm:prSet presAssocID="{80426733-E14E-48F2-B992-A2A5F5255781}" presName="Name11" presStyleLbl="parChTrans1D1" presStyleIdx="4" presStyleCnt="8"/>
      <dgm:spPr/>
    </dgm:pt>
    <dgm:pt modelId="{873178D5-EAA1-4A5F-A2FC-6C13B0834BBC}" type="pres">
      <dgm:prSet presAssocID="{80426733-E14E-48F2-B992-A2A5F5255781}" presName="Name31" presStyleLbl="parChTrans1D1" presStyleIdx="5" presStyleCnt="8"/>
      <dgm:spPr/>
    </dgm:pt>
    <dgm:pt modelId="{86F4CF78-CE94-4176-96C4-26B8E4189AA1}" type="pres">
      <dgm:prSet presAssocID="{A980961B-1F07-4715-A153-3FBEE4F269F1}" presName="txAndLines1" presStyleCnt="0"/>
      <dgm:spPr/>
    </dgm:pt>
    <dgm:pt modelId="{2E58D63D-816A-44DB-86A7-B647DEC1C5E6}" type="pres">
      <dgm:prSet presAssocID="{A980961B-1F07-4715-A153-3FBEE4F269F1}" presName="anchor1" presStyleCnt="0"/>
      <dgm:spPr/>
    </dgm:pt>
    <dgm:pt modelId="{4F0964FE-F550-4ED4-9162-6E239D7A5E3E}" type="pres">
      <dgm:prSet presAssocID="{A980961B-1F07-4715-A153-3FBEE4F269F1}" presName="backup1" presStyleCnt="0"/>
      <dgm:spPr/>
    </dgm:pt>
    <dgm:pt modelId="{8D2E701D-3DBF-49FB-83F1-00BA65ABCB05}" type="pres">
      <dgm:prSet presAssocID="{A980961B-1F07-4715-A153-3FBEE4F269F1}" presName="preLine1" presStyleLbl="parChTrans1D1" presStyleIdx="6" presStyleCnt="8"/>
      <dgm:spPr/>
    </dgm:pt>
    <dgm:pt modelId="{83A018D5-A5D3-4F0B-90FD-0FF1F175A414}" type="pres">
      <dgm:prSet presAssocID="{A980961B-1F07-4715-A153-3FBEE4F269F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96C4D-1E94-467F-AFDF-DDE46464CDF5}" type="pres">
      <dgm:prSet presAssocID="{A980961B-1F07-4715-A153-3FBEE4F269F1}" presName="postLine1" presStyleLbl="parChTrans1D1" presStyleIdx="7" presStyleCnt="8"/>
      <dgm:spPr/>
    </dgm:pt>
    <dgm:pt modelId="{7680DBA8-2D09-4A9C-8CC0-4F09E8A9F77E}" type="pres">
      <dgm:prSet presAssocID="{68ECBB3C-9A77-46D9-80A7-4B2E7C8AC8E0}" presName="spPost1" presStyleCnt="0"/>
      <dgm:spPr/>
    </dgm:pt>
    <dgm:pt modelId="{231F8AD7-109A-46F5-A505-265C43FC650F}" type="pres">
      <dgm:prSet presAssocID="{597E5D4D-EF90-410F-9F2E-18793BABF587}" presName="parTx2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F345EC76-BE6A-452B-AF81-B790E9A5C401}" srcId="{68ECBB3C-9A77-46D9-80A7-4B2E7C8AC8E0}" destId="{A980961B-1F07-4715-A153-3FBEE4F269F1}" srcOrd="1" destOrd="0" parTransId="{80426733-E14E-48F2-B992-A2A5F5255781}" sibTransId="{A2104FD4-B484-400F-BF59-52362D1749FE}"/>
    <dgm:cxn modelId="{770B6055-DF58-4F93-89B1-B01E28BA2EC0}" srcId="{F2F70F42-3F57-466A-8BD4-B742879D0031}" destId="{597E5D4D-EF90-410F-9F2E-18793BABF587}" srcOrd="1" destOrd="0" parTransId="{6ABCA102-CCD3-423B-A3B0-F6F7165DB0B2}" sibTransId="{5D85F5DB-C8F3-4C6F-B995-A6FE24E9AB83}"/>
    <dgm:cxn modelId="{6290D726-8A8F-465F-83DE-4E01FDD911C7}" type="presOf" srcId="{597E5D4D-EF90-410F-9F2E-18793BABF587}" destId="{231F8AD7-109A-46F5-A505-265C43FC650F}" srcOrd="0" destOrd="0" presId="urn:microsoft.com/office/officeart/2009/3/layout/SubStepProcess"/>
    <dgm:cxn modelId="{013005C2-2EA7-4820-9A94-3F9FE896BB90}" srcId="{F2F70F42-3F57-466A-8BD4-B742879D0031}" destId="{68ECBB3C-9A77-46D9-80A7-4B2E7C8AC8E0}" srcOrd="0" destOrd="0" parTransId="{D5C902E6-86E6-407A-9C96-E4C1DBB99B30}" sibTransId="{9CE07FFE-9BE9-478E-9842-0313755A6318}"/>
    <dgm:cxn modelId="{7F264E84-433D-4575-8F93-AA02C3D16BCE}" type="presOf" srcId="{68ECBB3C-9A77-46D9-80A7-4B2E7C8AC8E0}" destId="{D805FBDE-863C-4311-B743-C4AA56D6EE42}" srcOrd="0" destOrd="0" presId="urn:microsoft.com/office/officeart/2009/3/layout/SubStepProcess"/>
    <dgm:cxn modelId="{C79B4344-2267-46CE-BCC8-7983B0FF79AB}" type="presOf" srcId="{F2F70F42-3F57-466A-8BD4-B742879D0031}" destId="{C0A6AF0C-DA37-49EA-94F4-56E6A8DACDCB}" srcOrd="0" destOrd="0" presId="urn:microsoft.com/office/officeart/2009/3/layout/SubStepProcess"/>
    <dgm:cxn modelId="{761DABBB-F93C-4741-AF4C-C76F27AD37A5}" type="presOf" srcId="{AB3B5D00-D2FA-41E9-A1F6-6C78584DB203}" destId="{1EF25FA5-6CFB-4317-AA84-6022B202B0BA}" srcOrd="0" destOrd="0" presId="urn:microsoft.com/office/officeart/2009/3/layout/SubStepProcess"/>
    <dgm:cxn modelId="{7D3E4928-445E-4931-B3F1-EF9CAB6B8FA5}" srcId="{68ECBB3C-9A77-46D9-80A7-4B2E7C8AC8E0}" destId="{AB3B5D00-D2FA-41E9-A1F6-6C78584DB203}" srcOrd="0" destOrd="0" parTransId="{BE5143D5-ABBE-4B97-A92A-3A22786FF535}" sibTransId="{9B64CA0B-CC74-47AC-AF9E-2D818A7FCC5B}"/>
    <dgm:cxn modelId="{9C6DCBF4-8B40-409B-B00A-DF62539ECD8B}" type="presOf" srcId="{A980961B-1F07-4715-A153-3FBEE4F269F1}" destId="{83A018D5-A5D3-4F0B-90FD-0FF1F175A414}" srcOrd="0" destOrd="0" presId="urn:microsoft.com/office/officeart/2009/3/layout/SubStepProcess"/>
    <dgm:cxn modelId="{78997B0C-8294-4C0D-AD7A-A09E758C0B4B}" type="presParOf" srcId="{C0A6AF0C-DA37-49EA-94F4-56E6A8DACDCB}" destId="{D805FBDE-863C-4311-B743-C4AA56D6EE42}" srcOrd="0" destOrd="0" presId="urn:microsoft.com/office/officeart/2009/3/layout/SubStepProcess"/>
    <dgm:cxn modelId="{2F981EA0-9E45-4738-9706-59C05557FCBE}" type="presParOf" srcId="{C0A6AF0C-DA37-49EA-94F4-56E6A8DACDCB}" destId="{76A6E3A6-C233-4917-BCF3-E526C3445FB0}" srcOrd="1" destOrd="0" presId="urn:microsoft.com/office/officeart/2009/3/layout/SubStepProcess"/>
    <dgm:cxn modelId="{71B2DBD6-886C-4AC1-81DB-78D60566F729}" type="presParOf" srcId="{C0A6AF0C-DA37-49EA-94F4-56E6A8DACDCB}" destId="{7A248F8A-B9FD-44F6-802E-7644548D71C4}" srcOrd="2" destOrd="0" presId="urn:microsoft.com/office/officeart/2009/3/layout/SubStepProcess"/>
    <dgm:cxn modelId="{F150337A-6B33-4BFA-8A3C-5C4D73852BDD}" type="presParOf" srcId="{7A248F8A-B9FD-44F6-802E-7644548D71C4}" destId="{F47CFC17-B19D-4CF2-A16E-80958318C545}" srcOrd="0" destOrd="0" presId="urn:microsoft.com/office/officeart/2009/3/layout/SubStepProcess"/>
    <dgm:cxn modelId="{90C09FA9-D939-4A91-A0C5-08989706199B}" type="presParOf" srcId="{7A248F8A-B9FD-44F6-802E-7644548D71C4}" destId="{BD66A898-5848-42AE-896F-D4ABA3B3BC35}" srcOrd="1" destOrd="0" presId="urn:microsoft.com/office/officeart/2009/3/layout/SubStepProcess"/>
    <dgm:cxn modelId="{F46883E2-E590-42F1-A9CF-4FADBFF9B644}" type="presParOf" srcId="{7A248F8A-B9FD-44F6-802E-7644548D71C4}" destId="{0D3B56A9-E28E-4DE0-B6EA-DAF8CC31AEA6}" srcOrd="2" destOrd="0" presId="urn:microsoft.com/office/officeart/2009/3/layout/SubStepProcess"/>
    <dgm:cxn modelId="{D464DA0B-C10A-448D-98D4-9EE7C1F9DD82}" type="presParOf" srcId="{0D3B56A9-E28E-4DE0-B6EA-DAF8CC31AEA6}" destId="{5BF2C455-6CD9-4AC1-8DDB-3663EE91E5D1}" srcOrd="0" destOrd="0" presId="urn:microsoft.com/office/officeart/2009/3/layout/SubStepProcess"/>
    <dgm:cxn modelId="{87D2D2CD-BA96-4885-9057-086B6472A1DA}" type="presParOf" srcId="{0D3B56A9-E28E-4DE0-B6EA-DAF8CC31AEA6}" destId="{F69C43F2-85A0-439E-822E-32CB101F3DC1}" srcOrd="1" destOrd="0" presId="urn:microsoft.com/office/officeart/2009/3/layout/SubStepProcess"/>
    <dgm:cxn modelId="{1403F37D-8772-499B-8252-673830475FEC}" type="presParOf" srcId="{0D3B56A9-E28E-4DE0-B6EA-DAF8CC31AEA6}" destId="{B54F33D8-1352-4ED3-9DEE-5BB2FF41861A}" srcOrd="2" destOrd="0" presId="urn:microsoft.com/office/officeart/2009/3/layout/SubStepProcess"/>
    <dgm:cxn modelId="{65ABEB1F-ED0A-430F-BEA6-C441A121EC61}" type="presParOf" srcId="{0D3B56A9-E28E-4DE0-B6EA-DAF8CC31AEA6}" destId="{1EF25FA5-6CFB-4317-AA84-6022B202B0BA}" srcOrd="3" destOrd="0" presId="urn:microsoft.com/office/officeart/2009/3/layout/SubStepProcess"/>
    <dgm:cxn modelId="{7D5ECCB8-9CB9-450C-99F2-61B8B83C8DA0}" type="presParOf" srcId="{0D3B56A9-E28E-4DE0-B6EA-DAF8CC31AEA6}" destId="{722782B9-1450-478E-8FD9-4707B14903BC}" srcOrd="4" destOrd="0" presId="urn:microsoft.com/office/officeart/2009/3/layout/SubStepProcess"/>
    <dgm:cxn modelId="{E672458C-71B2-48B5-9D9B-D5F73C564D9A}" type="presParOf" srcId="{7A248F8A-B9FD-44F6-802E-7644548D71C4}" destId="{A8EA48A8-A271-430F-8A15-930C7CF38EC1}" srcOrd="3" destOrd="0" presId="urn:microsoft.com/office/officeart/2009/3/layout/SubStepProcess"/>
    <dgm:cxn modelId="{ABA77664-C3E3-4B65-9970-C46EF3359479}" type="presParOf" srcId="{7A248F8A-B9FD-44F6-802E-7644548D71C4}" destId="{873178D5-EAA1-4A5F-A2FC-6C13B0834BBC}" srcOrd="4" destOrd="0" presId="urn:microsoft.com/office/officeart/2009/3/layout/SubStepProcess"/>
    <dgm:cxn modelId="{279DB1B0-F037-4459-9FA9-B51D657DB6CF}" type="presParOf" srcId="{7A248F8A-B9FD-44F6-802E-7644548D71C4}" destId="{86F4CF78-CE94-4176-96C4-26B8E4189AA1}" srcOrd="5" destOrd="0" presId="urn:microsoft.com/office/officeart/2009/3/layout/SubStepProcess"/>
    <dgm:cxn modelId="{BF47FE68-A6CE-4EC8-8D2B-38A616403508}" type="presParOf" srcId="{86F4CF78-CE94-4176-96C4-26B8E4189AA1}" destId="{2E58D63D-816A-44DB-86A7-B647DEC1C5E6}" srcOrd="0" destOrd="0" presId="urn:microsoft.com/office/officeart/2009/3/layout/SubStepProcess"/>
    <dgm:cxn modelId="{9E865EBD-F540-4FCA-9350-DE2ED8538DAC}" type="presParOf" srcId="{86F4CF78-CE94-4176-96C4-26B8E4189AA1}" destId="{4F0964FE-F550-4ED4-9162-6E239D7A5E3E}" srcOrd="1" destOrd="0" presId="urn:microsoft.com/office/officeart/2009/3/layout/SubStepProcess"/>
    <dgm:cxn modelId="{52101744-32A8-4480-B6B7-03F769032A87}" type="presParOf" srcId="{86F4CF78-CE94-4176-96C4-26B8E4189AA1}" destId="{8D2E701D-3DBF-49FB-83F1-00BA65ABCB05}" srcOrd="2" destOrd="0" presId="urn:microsoft.com/office/officeart/2009/3/layout/SubStepProcess"/>
    <dgm:cxn modelId="{C637218B-C97C-42A9-A5AC-E69F3DACD452}" type="presParOf" srcId="{86F4CF78-CE94-4176-96C4-26B8E4189AA1}" destId="{83A018D5-A5D3-4F0B-90FD-0FF1F175A414}" srcOrd="3" destOrd="0" presId="urn:microsoft.com/office/officeart/2009/3/layout/SubStepProcess"/>
    <dgm:cxn modelId="{D8DCE638-C0FE-44D8-8344-FB35250215CF}" type="presParOf" srcId="{86F4CF78-CE94-4176-96C4-26B8E4189AA1}" destId="{B2296C4D-1E94-467F-AFDF-DDE46464CDF5}" srcOrd="4" destOrd="0" presId="urn:microsoft.com/office/officeart/2009/3/layout/SubStepProcess"/>
    <dgm:cxn modelId="{0D521FDA-C36D-4A5F-891A-DC9D5A66ED2F}" type="presParOf" srcId="{C0A6AF0C-DA37-49EA-94F4-56E6A8DACDCB}" destId="{7680DBA8-2D09-4A9C-8CC0-4F09E8A9F77E}" srcOrd="3" destOrd="0" presId="urn:microsoft.com/office/officeart/2009/3/layout/SubStepProcess"/>
    <dgm:cxn modelId="{FA439C68-2F6B-4172-93C9-45274B1317A5}" type="presParOf" srcId="{C0A6AF0C-DA37-49EA-94F4-56E6A8DACDCB}" destId="{231F8AD7-109A-46F5-A505-265C43FC650F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38AD7-A6FE-427C-BC26-825DBA30B962}" type="doc">
      <dgm:prSet loTypeId="urn:microsoft.com/office/officeart/2005/8/layout/StepDown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1BFC46-8A64-4F52-8D89-F6C6CFD62633}">
      <dgm:prSet phldrT="[Text]"/>
      <dgm:spPr/>
      <dgm:t>
        <a:bodyPr/>
        <a:lstStyle/>
        <a:p>
          <a:r>
            <a:rPr lang="en-US"/>
            <a:t>RNG</a:t>
          </a:r>
        </a:p>
      </dgm:t>
    </dgm:pt>
    <dgm:pt modelId="{7ACBAD2B-35E2-4DCE-8B32-2E0D7FB93727}" type="parTrans" cxnId="{25C6DA18-B9CE-4B6C-A2BD-A8F865C41CCC}">
      <dgm:prSet/>
      <dgm:spPr/>
      <dgm:t>
        <a:bodyPr/>
        <a:lstStyle/>
        <a:p>
          <a:endParaRPr lang="en-US"/>
        </a:p>
      </dgm:t>
    </dgm:pt>
    <dgm:pt modelId="{81C7F1AD-BEE8-4AC8-863D-D64784674C30}" type="sibTrans" cxnId="{25C6DA18-B9CE-4B6C-A2BD-A8F865C41CCC}">
      <dgm:prSet/>
      <dgm:spPr/>
      <dgm:t>
        <a:bodyPr/>
        <a:lstStyle/>
        <a:p>
          <a:endParaRPr lang="en-US"/>
        </a:p>
      </dgm:t>
    </dgm:pt>
    <dgm:pt modelId="{A464FCC9-0BD1-4104-AD58-00F20B009481}">
      <dgm:prSet phldrT="[Text]"/>
      <dgm:spPr/>
      <dgm:t>
        <a:bodyPr/>
        <a:lstStyle/>
        <a:p>
          <a:r>
            <a:rPr lang="en-US"/>
            <a:t>U(0,1)</a:t>
          </a:r>
        </a:p>
      </dgm:t>
    </dgm:pt>
    <dgm:pt modelId="{D67750A4-408E-4A4F-98E6-9506713196ED}" type="parTrans" cxnId="{46DF2F96-3CF0-4F14-A2C0-F4EA933A8929}">
      <dgm:prSet/>
      <dgm:spPr/>
      <dgm:t>
        <a:bodyPr/>
        <a:lstStyle/>
        <a:p>
          <a:endParaRPr lang="en-US"/>
        </a:p>
      </dgm:t>
    </dgm:pt>
    <dgm:pt modelId="{D5B9802B-C418-4692-9385-E92786E2F559}" type="sibTrans" cxnId="{46DF2F96-3CF0-4F14-A2C0-F4EA933A8929}">
      <dgm:prSet/>
      <dgm:spPr/>
      <dgm:t>
        <a:bodyPr/>
        <a:lstStyle/>
        <a:p>
          <a:endParaRPr lang="en-US"/>
        </a:p>
      </dgm:t>
    </dgm:pt>
    <dgm:pt modelId="{7FA99979-4FFE-4AED-818F-E919902DD5A2}">
      <dgm:prSet phldrT="[Text]"/>
      <dgm:spPr/>
      <dgm:t>
        <a:bodyPr/>
        <a:lstStyle/>
        <a:p>
          <a:r>
            <a:rPr lang="en-US"/>
            <a:t>Tranformasi</a:t>
          </a:r>
        </a:p>
      </dgm:t>
    </dgm:pt>
    <dgm:pt modelId="{4CDA248B-9EEA-4977-A977-8A995A9BBE05}" type="parTrans" cxnId="{6006FA26-E625-4DE4-9B4C-59F4ABFD7B6D}">
      <dgm:prSet/>
      <dgm:spPr/>
      <dgm:t>
        <a:bodyPr/>
        <a:lstStyle/>
        <a:p>
          <a:endParaRPr lang="en-US"/>
        </a:p>
      </dgm:t>
    </dgm:pt>
    <dgm:pt modelId="{0AEF4490-402A-4762-A737-F7DE23AAE425}" type="sibTrans" cxnId="{6006FA26-E625-4DE4-9B4C-59F4ABFD7B6D}">
      <dgm:prSet/>
      <dgm:spPr/>
      <dgm:t>
        <a:bodyPr/>
        <a:lstStyle/>
        <a:p>
          <a:endParaRPr lang="en-US"/>
        </a:p>
      </dgm:t>
    </dgm:pt>
    <dgm:pt modelId="{C34910A2-D5FE-4F15-877F-1EAA2945C48D}">
      <dgm:prSet phldrT="[Text]" custT="1"/>
      <dgm:spPr/>
      <dgm:t>
        <a:bodyPr/>
        <a:lstStyle/>
        <a:p>
          <a:r>
            <a:rPr lang="en-US" sz="1600"/>
            <a:t>Agar berdistribusi tertentu</a:t>
          </a:r>
        </a:p>
      </dgm:t>
    </dgm:pt>
    <dgm:pt modelId="{489DC4F4-2794-4C70-8DD8-D404DC226097}" type="parTrans" cxnId="{DDA44E25-8491-4857-9A99-BA801D957D8A}">
      <dgm:prSet/>
      <dgm:spPr/>
      <dgm:t>
        <a:bodyPr/>
        <a:lstStyle/>
        <a:p>
          <a:endParaRPr lang="en-US"/>
        </a:p>
      </dgm:t>
    </dgm:pt>
    <dgm:pt modelId="{2E7CE789-333E-4C8C-9634-D9D6805B169E}" type="sibTrans" cxnId="{DDA44E25-8491-4857-9A99-BA801D957D8A}">
      <dgm:prSet/>
      <dgm:spPr/>
      <dgm:t>
        <a:bodyPr/>
        <a:lstStyle/>
        <a:p>
          <a:endParaRPr lang="en-US"/>
        </a:p>
      </dgm:t>
    </dgm:pt>
    <dgm:pt modelId="{EAE1CBE0-5BBA-43C8-98AE-55E639C170F2}" type="pres">
      <dgm:prSet presAssocID="{FCA38AD7-A6FE-427C-BC26-825DBA30B96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5DB8CF-5F9F-479B-887F-2311D181AFA0}" type="pres">
      <dgm:prSet presAssocID="{C81BFC46-8A64-4F52-8D89-F6C6CFD62633}" presName="composite" presStyleCnt="0"/>
      <dgm:spPr/>
    </dgm:pt>
    <dgm:pt modelId="{7AF94351-0979-420F-B823-C987EAB76A3E}" type="pres">
      <dgm:prSet presAssocID="{C81BFC46-8A64-4F52-8D89-F6C6CFD62633}" presName="bentUpArrow1" presStyleLbl="alignImgPlace1" presStyleIdx="0" presStyleCnt="1"/>
      <dgm:spPr/>
    </dgm:pt>
    <dgm:pt modelId="{1B74B80F-7BE2-4EC8-B23B-AB6FFED0696C}" type="pres">
      <dgm:prSet presAssocID="{C81BFC46-8A64-4F52-8D89-F6C6CFD62633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8DDD2-BAD1-4C6E-8BA9-D4F63296E38B}" type="pres">
      <dgm:prSet presAssocID="{C81BFC46-8A64-4F52-8D89-F6C6CFD6263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CB675-358D-4D0E-99B9-E3D620D83201}" type="pres">
      <dgm:prSet presAssocID="{81C7F1AD-BEE8-4AC8-863D-D64784674C30}" presName="sibTrans" presStyleCnt="0"/>
      <dgm:spPr/>
    </dgm:pt>
    <dgm:pt modelId="{BCBD6801-6F13-47C1-AC9B-E065A33A0657}" type="pres">
      <dgm:prSet presAssocID="{7FA99979-4FFE-4AED-818F-E919902DD5A2}" presName="composite" presStyleCnt="0"/>
      <dgm:spPr/>
    </dgm:pt>
    <dgm:pt modelId="{5E148412-E8CF-4714-A764-DE5D2C6124B5}" type="pres">
      <dgm:prSet presAssocID="{7FA99979-4FFE-4AED-818F-E919902DD5A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07E0-E776-42F6-BE22-37BDC98C46A8}" type="pres">
      <dgm:prSet presAssocID="{7FA99979-4FFE-4AED-818F-E919902DD5A2}" presName="FinalChildText" presStyleLbl="revTx" presStyleIdx="1" presStyleCnt="2" custScaleX="183205" custLinFactNeighborX="40492" custLinFactNeighborY="-1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F2F96-3CF0-4F14-A2C0-F4EA933A8929}" srcId="{C81BFC46-8A64-4F52-8D89-F6C6CFD62633}" destId="{A464FCC9-0BD1-4104-AD58-00F20B009481}" srcOrd="0" destOrd="0" parTransId="{D67750A4-408E-4A4F-98E6-9506713196ED}" sibTransId="{D5B9802B-C418-4692-9385-E92786E2F559}"/>
    <dgm:cxn modelId="{1CB49E2E-CB45-4E51-9227-B26F3D963790}" type="presOf" srcId="{A464FCC9-0BD1-4104-AD58-00F20B009481}" destId="{7478DDD2-BAD1-4C6E-8BA9-D4F63296E38B}" srcOrd="0" destOrd="0" presId="urn:microsoft.com/office/officeart/2005/8/layout/StepDownProcess"/>
    <dgm:cxn modelId="{4C4E08C5-B552-49F7-8DF9-EE801E9183E3}" type="presOf" srcId="{C34910A2-D5FE-4F15-877F-1EAA2945C48D}" destId="{EAA907E0-E776-42F6-BE22-37BDC98C46A8}" srcOrd="0" destOrd="0" presId="urn:microsoft.com/office/officeart/2005/8/layout/StepDownProcess"/>
    <dgm:cxn modelId="{DDA44E25-8491-4857-9A99-BA801D957D8A}" srcId="{7FA99979-4FFE-4AED-818F-E919902DD5A2}" destId="{C34910A2-D5FE-4F15-877F-1EAA2945C48D}" srcOrd="0" destOrd="0" parTransId="{489DC4F4-2794-4C70-8DD8-D404DC226097}" sibTransId="{2E7CE789-333E-4C8C-9634-D9D6805B169E}"/>
    <dgm:cxn modelId="{EBE44E42-D19C-43B0-8D6F-9F8BCDC1CCEB}" type="presOf" srcId="{FCA38AD7-A6FE-427C-BC26-825DBA30B962}" destId="{EAE1CBE0-5BBA-43C8-98AE-55E639C170F2}" srcOrd="0" destOrd="0" presId="urn:microsoft.com/office/officeart/2005/8/layout/StepDownProcess"/>
    <dgm:cxn modelId="{FBFF4D2B-07BC-4E75-A999-99D245E0E949}" type="presOf" srcId="{C81BFC46-8A64-4F52-8D89-F6C6CFD62633}" destId="{1B74B80F-7BE2-4EC8-B23B-AB6FFED0696C}" srcOrd="0" destOrd="0" presId="urn:microsoft.com/office/officeart/2005/8/layout/StepDownProcess"/>
    <dgm:cxn modelId="{CF609ECB-82AB-4DBD-A8A1-C1498E1BA328}" type="presOf" srcId="{7FA99979-4FFE-4AED-818F-E919902DD5A2}" destId="{5E148412-E8CF-4714-A764-DE5D2C6124B5}" srcOrd="0" destOrd="0" presId="urn:microsoft.com/office/officeart/2005/8/layout/StepDownProcess"/>
    <dgm:cxn modelId="{25C6DA18-B9CE-4B6C-A2BD-A8F865C41CCC}" srcId="{FCA38AD7-A6FE-427C-BC26-825DBA30B962}" destId="{C81BFC46-8A64-4F52-8D89-F6C6CFD62633}" srcOrd="0" destOrd="0" parTransId="{7ACBAD2B-35E2-4DCE-8B32-2E0D7FB93727}" sibTransId="{81C7F1AD-BEE8-4AC8-863D-D64784674C30}"/>
    <dgm:cxn modelId="{6006FA26-E625-4DE4-9B4C-59F4ABFD7B6D}" srcId="{FCA38AD7-A6FE-427C-BC26-825DBA30B962}" destId="{7FA99979-4FFE-4AED-818F-E919902DD5A2}" srcOrd="1" destOrd="0" parTransId="{4CDA248B-9EEA-4977-A977-8A995A9BBE05}" sibTransId="{0AEF4490-402A-4762-A737-F7DE23AAE425}"/>
    <dgm:cxn modelId="{6B46A74B-A497-4482-B4DF-D147A0B9FE72}" type="presParOf" srcId="{EAE1CBE0-5BBA-43C8-98AE-55E639C170F2}" destId="{1C5DB8CF-5F9F-479B-887F-2311D181AFA0}" srcOrd="0" destOrd="0" presId="urn:microsoft.com/office/officeart/2005/8/layout/StepDownProcess"/>
    <dgm:cxn modelId="{AC3FE169-C712-45F2-9B7D-BC6104F4D88B}" type="presParOf" srcId="{1C5DB8CF-5F9F-479B-887F-2311D181AFA0}" destId="{7AF94351-0979-420F-B823-C987EAB76A3E}" srcOrd="0" destOrd="0" presId="urn:microsoft.com/office/officeart/2005/8/layout/StepDownProcess"/>
    <dgm:cxn modelId="{676859D6-CD10-4676-AB50-32A7C1B7F6F3}" type="presParOf" srcId="{1C5DB8CF-5F9F-479B-887F-2311D181AFA0}" destId="{1B74B80F-7BE2-4EC8-B23B-AB6FFED0696C}" srcOrd="1" destOrd="0" presId="urn:microsoft.com/office/officeart/2005/8/layout/StepDownProcess"/>
    <dgm:cxn modelId="{90D0661B-FFCA-48D9-B4B4-09CFE9636401}" type="presParOf" srcId="{1C5DB8CF-5F9F-479B-887F-2311D181AFA0}" destId="{7478DDD2-BAD1-4C6E-8BA9-D4F63296E38B}" srcOrd="2" destOrd="0" presId="urn:microsoft.com/office/officeart/2005/8/layout/StepDownProcess"/>
    <dgm:cxn modelId="{D9A23A50-B164-4E2B-A96F-54734D404B30}" type="presParOf" srcId="{EAE1CBE0-5BBA-43C8-98AE-55E639C170F2}" destId="{252CB675-358D-4D0E-99B9-E3D620D83201}" srcOrd="1" destOrd="0" presId="urn:microsoft.com/office/officeart/2005/8/layout/StepDownProcess"/>
    <dgm:cxn modelId="{74B530AC-356E-4F94-A89F-87DE2FF89CA7}" type="presParOf" srcId="{EAE1CBE0-5BBA-43C8-98AE-55E639C170F2}" destId="{BCBD6801-6F13-47C1-AC9B-E065A33A0657}" srcOrd="2" destOrd="0" presId="urn:microsoft.com/office/officeart/2005/8/layout/StepDownProcess"/>
    <dgm:cxn modelId="{6B5CED36-D809-4A3B-B696-1E7E86644BC8}" type="presParOf" srcId="{BCBD6801-6F13-47C1-AC9B-E065A33A0657}" destId="{5E148412-E8CF-4714-A764-DE5D2C6124B5}" srcOrd="0" destOrd="0" presId="urn:microsoft.com/office/officeart/2005/8/layout/StepDownProcess"/>
    <dgm:cxn modelId="{E7B20632-858E-41C3-8753-D6BDB10D63E6}" type="presParOf" srcId="{BCBD6801-6F13-47C1-AC9B-E065A33A0657}" destId="{EAA907E0-E776-42F6-BE22-37BDC98C46A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EF160-7F69-4279-A4AF-9984687631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462815A-B6C7-4B83-B001-0CEE0B5317FA}">
      <dgm:prSet/>
      <dgm:spPr/>
      <dgm:t>
        <a:bodyPr/>
        <a:lstStyle/>
        <a:p>
          <a:r>
            <a:rPr lang="en-ID"/>
            <a:t>Fungsi kepadatan probabilitas atau Probability Density Function (PDF) menyatakan nilai probabilitas dari setiap kejadian X dan dituliskan dengan p(X) </a:t>
          </a:r>
          <a:endParaRPr lang="en-US"/>
        </a:p>
      </dgm:t>
    </dgm:pt>
    <dgm:pt modelId="{AB0BC96C-BB8E-476C-ACDD-572296948AFE}" type="parTrans" cxnId="{3DF343CA-8069-4DE9-8961-21F45C065ADB}">
      <dgm:prSet/>
      <dgm:spPr/>
      <dgm:t>
        <a:bodyPr/>
        <a:lstStyle/>
        <a:p>
          <a:endParaRPr lang="en-US"/>
        </a:p>
      </dgm:t>
    </dgm:pt>
    <dgm:pt modelId="{E645592E-F7C5-493A-9B0E-60FB1ACADAE7}" type="sibTrans" cxnId="{3DF343CA-8069-4DE9-8961-21F45C065ADB}">
      <dgm:prSet/>
      <dgm:spPr/>
      <dgm:t>
        <a:bodyPr/>
        <a:lstStyle/>
        <a:p>
          <a:endParaRPr lang="en-US"/>
        </a:p>
      </dgm:t>
    </dgm:pt>
    <dgm:pt modelId="{CE21BBB2-3C5C-4B8D-B6D6-4EDD063324AA}">
      <dgm:prSet/>
      <dgm:spPr/>
      <dgm:t>
        <a:bodyPr/>
        <a:lstStyle/>
        <a:p>
          <a:r>
            <a:rPr lang="en-ID"/>
            <a:t>Karena p(X) menyatakan nilai probabilitas maka 0≤p(X)≤1 </a:t>
          </a:r>
          <a:endParaRPr lang="en-US"/>
        </a:p>
      </dgm:t>
    </dgm:pt>
    <dgm:pt modelId="{E0B9E2CA-434D-49C0-BC90-BA1872F9AC50}" type="parTrans" cxnId="{A4EB6ED8-423F-465B-A949-AF159DF8921B}">
      <dgm:prSet/>
      <dgm:spPr/>
      <dgm:t>
        <a:bodyPr/>
        <a:lstStyle/>
        <a:p>
          <a:endParaRPr lang="en-US"/>
        </a:p>
      </dgm:t>
    </dgm:pt>
    <dgm:pt modelId="{0895F27C-D5EC-4350-8D55-2B93019EF5F6}" type="sibTrans" cxnId="{A4EB6ED8-423F-465B-A949-AF159DF8921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BDB6A98-402E-4683-A5FC-E81340D8D85E}">
          <dgm:prSet/>
          <dgm:spPr/>
          <dgm:t>
            <a:bodyPr/>
            <a:lstStyle/>
            <a:p>
              <a:r>
                <a:rPr lang="en-ID"/>
                <a:t>Untuk semua kejadian maka jumlah nilai probabilitasnya adalah satu atau dituliskan dengan: </a:t>
              </a:r>
              <a14:m>
                <m:oMath xmlns:m="http://schemas.openxmlformats.org/officeDocument/2006/math">
                  <m:nary>
                    <m:naryPr>
                      <m:chr m:val="∑"/>
                      <m:supHide m:val="on"/>
                      <m:ctrlPr>
                        <a:rPr lang="en-ID" i="1" smtClean="0">
                          <a:latin typeface="Cambria Math" panose="02040503050406030204" pitchFamily="18" charset="0"/>
                        </a:rPr>
                      </m:ctrlPr>
                    </m:naryPr>
                    <m:sub>
                      <m:r>
                        <m:rPr>
                          <m:brk m:alnAt="7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sub>
                    <m:sup/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e>
                  </m:nary>
                </m:oMath>
              </a14:m>
              <a:endParaRPr lang="en-US"/>
            </a:p>
          </dgm:t>
        </dgm:pt>
      </mc:Choice>
      <mc:Fallback xmlns="">
        <dgm:pt modelId="{4BDB6A98-402E-4683-A5FC-E81340D8D85E}">
          <dgm:prSet/>
          <dgm:spPr/>
          <dgm:t>
            <a:bodyPr/>
            <a:lstStyle/>
            <a:p>
              <a:r>
                <a:rPr lang="en-ID"/>
                <a:t>Untuk semua kejadian maka jumlah nilai probabilitasnya adalah satu atau dituliskan dengan: </a:t>
              </a:r>
              <a:r>
                <a:rPr lang="en-ID" i="0">
                  <a:latin typeface="Cambria Math" panose="02040503050406030204" pitchFamily="18" charset="0"/>
                </a:rPr>
                <a:t>∑8_</a:t>
              </a:r>
              <a:r>
                <a:rPr lang="en-US" b="0" i="0">
                  <a:latin typeface="Cambria Math" panose="02040503050406030204" pitchFamily="18" charset="0"/>
                </a:rPr>
                <a:t>𝑛</a:t>
              </a:r>
              <a:r>
                <a:rPr lang="en-ID" b="0" i="0">
                  <a:latin typeface="Cambria Math" panose="02040503050406030204" pitchFamily="18" charset="0"/>
                </a:rPr>
                <a:t>▒〖</a:t>
              </a:r>
              <a:r>
                <a:rPr lang="en-US" b="0" i="0">
                  <a:latin typeface="Cambria Math" panose="02040503050406030204" pitchFamily="18" charset="0"/>
                </a:rPr>
                <a:t>𝑝(𝑋=𝑥_𝑛 )=1</a:t>
              </a:r>
              <a:r>
                <a:rPr lang="en-ID" b="0" i="0">
                  <a:latin typeface="Cambria Math" panose="02040503050406030204" pitchFamily="18" charset="0"/>
                </a:rPr>
                <a:t>〗</a:t>
              </a:r>
              <a:endParaRPr lang="en-US"/>
            </a:p>
          </dgm:t>
        </dgm:pt>
      </mc:Fallback>
    </mc:AlternateContent>
    <dgm:pt modelId="{95DA7156-C9FF-4B53-81A9-E9044F2B33E6}" type="parTrans" cxnId="{66C6849F-124A-45E9-9B17-9773D7DA6EB8}">
      <dgm:prSet/>
      <dgm:spPr/>
      <dgm:t>
        <a:bodyPr/>
        <a:lstStyle/>
        <a:p>
          <a:endParaRPr lang="en-US"/>
        </a:p>
      </dgm:t>
    </dgm:pt>
    <dgm:pt modelId="{A79A3134-9218-40CA-B869-6F5FAA76A5F1}" type="sibTrans" cxnId="{66C6849F-124A-45E9-9B17-9773D7DA6EB8}">
      <dgm:prSet/>
      <dgm:spPr/>
      <dgm:t>
        <a:bodyPr/>
        <a:lstStyle/>
        <a:p>
          <a:endParaRPr lang="en-US"/>
        </a:p>
      </dgm:t>
    </dgm:pt>
    <dgm:pt modelId="{7C4B23D2-749F-4180-99CE-176D473A280B}" type="pres">
      <dgm:prSet presAssocID="{3F1EF160-7F69-4279-A4AF-9984687631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49CF4-58D4-42F8-8DD1-2D3C940BA6DD}" type="pres">
      <dgm:prSet presAssocID="{A462815A-B6C7-4B83-B001-0CEE0B5317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904A9-9784-4109-907A-5B3B46915357}" type="pres">
      <dgm:prSet presAssocID="{E645592E-F7C5-493A-9B0E-60FB1ACADAE7}" presName="spacer" presStyleCnt="0"/>
      <dgm:spPr/>
    </dgm:pt>
    <dgm:pt modelId="{2F337357-1A65-4D9E-AE91-833BB16C5F58}" type="pres">
      <dgm:prSet presAssocID="{CE21BBB2-3C5C-4B8D-B6D6-4EDD063324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E712C-E3E1-4443-9FD2-9376178084CA}" type="pres">
      <dgm:prSet presAssocID="{0895F27C-D5EC-4350-8D55-2B93019EF5F6}" presName="spacer" presStyleCnt="0"/>
      <dgm:spPr/>
    </dgm:pt>
    <dgm:pt modelId="{00226FD9-BF25-4221-89DA-2B886A7EA552}" type="pres">
      <dgm:prSet presAssocID="{4BDB6A98-402E-4683-A5FC-E81340D8D85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B6ED8-423F-465B-A949-AF159DF8921B}" srcId="{3F1EF160-7F69-4279-A4AF-9984687631AD}" destId="{CE21BBB2-3C5C-4B8D-B6D6-4EDD063324AA}" srcOrd="1" destOrd="0" parTransId="{E0B9E2CA-434D-49C0-BC90-BA1872F9AC50}" sibTransId="{0895F27C-D5EC-4350-8D55-2B93019EF5F6}"/>
    <dgm:cxn modelId="{DF020D54-55BD-40DB-8B97-905FDF3A70BD}" type="presOf" srcId="{A462815A-B6C7-4B83-B001-0CEE0B5317FA}" destId="{CB149CF4-58D4-42F8-8DD1-2D3C940BA6DD}" srcOrd="0" destOrd="0" presId="urn:microsoft.com/office/officeart/2005/8/layout/vList2"/>
    <dgm:cxn modelId="{BF22E51D-D162-4632-BCD3-25E301EE0D0E}" type="presOf" srcId="{CE21BBB2-3C5C-4B8D-B6D6-4EDD063324AA}" destId="{2F337357-1A65-4D9E-AE91-833BB16C5F58}" srcOrd="0" destOrd="0" presId="urn:microsoft.com/office/officeart/2005/8/layout/vList2"/>
    <dgm:cxn modelId="{66C6849F-124A-45E9-9B17-9773D7DA6EB8}" srcId="{3F1EF160-7F69-4279-A4AF-9984687631AD}" destId="{4BDB6A98-402E-4683-A5FC-E81340D8D85E}" srcOrd="2" destOrd="0" parTransId="{95DA7156-C9FF-4B53-81A9-E9044F2B33E6}" sibTransId="{A79A3134-9218-40CA-B869-6F5FAA76A5F1}"/>
    <dgm:cxn modelId="{C29FC263-1988-40C7-B5B7-83929C64B7E6}" type="presOf" srcId="{4BDB6A98-402E-4683-A5FC-E81340D8D85E}" destId="{00226FD9-BF25-4221-89DA-2B886A7EA552}" srcOrd="0" destOrd="0" presId="urn:microsoft.com/office/officeart/2005/8/layout/vList2"/>
    <dgm:cxn modelId="{475BFA2C-67C2-4501-8C64-97782881DDB7}" type="presOf" srcId="{3F1EF160-7F69-4279-A4AF-9984687631AD}" destId="{7C4B23D2-749F-4180-99CE-176D473A280B}" srcOrd="0" destOrd="0" presId="urn:microsoft.com/office/officeart/2005/8/layout/vList2"/>
    <dgm:cxn modelId="{3DF343CA-8069-4DE9-8961-21F45C065ADB}" srcId="{3F1EF160-7F69-4279-A4AF-9984687631AD}" destId="{A462815A-B6C7-4B83-B001-0CEE0B5317FA}" srcOrd="0" destOrd="0" parTransId="{AB0BC96C-BB8E-476C-ACDD-572296948AFE}" sibTransId="{E645592E-F7C5-493A-9B0E-60FB1ACADAE7}"/>
    <dgm:cxn modelId="{32F1E782-7AB3-47F4-BA9E-4C67013BEA2C}" type="presParOf" srcId="{7C4B23D2-749F-4180-99CE-176D473A280B}" destId="{CB149CF4-58D4-42F8-8DD1-2D3C940BA6DD}" srcOrd="0" destOrd="0" presId="urn:microsoft.com/office/officeart/2005/8/layout/vList2"/>
    <dgm:cxn modelId="{A44895EB-B8C9-42A7-83CE-270EC47CFD89}" type="presParOf" srcId="{7C4B23D2-749F-4180-99CE-176D473A280B}" destId="{AA4904A9-9784-4109-907A-5B3B46915357}" srcOrd="1" destOrd="0" presId="urn:microsoft.com/office/officeart/2005/8/layout/vList2"/>
    <dgm:cxn modelId="{5DCCDD93-027C-4B02-860D-FC26D6E6B805}" type="presParOf" srcId="{7C4B23D2-749F-4180-99CE-176D473A280B}" destId="{2F337357-1A65-4D9E-AE91-833BB16C5F58}" srcOrd="2" destOrd="0" presId="urn:microsoft.com/office/officeart/2005/8/layout/vList2"/>
    <dgm:cxn modelId="{4DC19C15-5A5F-46AB-A273-85B7A1B7FDB0}" type="presParOf" srcId="{7C4B23D2-749F-4180-99CE-176D473A280B}" destId="{A4FE712C-E3E1-4443-9FD2-9376178084CA}" srcOrd="3" destOrd="0" presId="urn:microsoft.com/office/officeart/2005/8/layout/vList2"/>
    <dgm:cxn modelId="{63D11AF0-33E5-4C2D-B00F-64F6A54F8896}" type="presParOf" srcId="{7C4B23D2-749F-4180-99CE-176D473A280B}" destId="{00226FD9-BF25-4221-89DA-2B886A7EA55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EF160-7F69-4279-A4AF-9984687631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462815A-B6C7-4B83-B001-0CEE0B5317FA}">
      <dgm:prSet/>
      <dgm:spPr/>
      <dgm:t>
        <a:bodyPr/>
        <a:lstStyle/>
        <a:p>
          <a:r>
            <a:rPr lang="en-ID"/>
            <a:t>Fungsi kepadatan probabilitas atau </a:t>
          </a:r>
          <a:r>
            <a:rPr lang="en-ID" smtClean="0"/>
            <a:t>Probability Density Function (PDF) </a:t>
          </a:r>
          <a:r>
            <a:rPr lang="en-ID"/>
            <a:t>menyatakan nilai probabilitas dari setiap kejadian X dan dituliskan dengan p(X) </a:t>
          </a:r>
          <a:endParaRPr lang="en-US"/>
        </a:p>
      </dgm:t>
    </dgm:pt>
    <dgm:pt modelId="{AB0BC96C-BB8E-476C-ACDD-572296948AFE}" type="parTrans" cxnId="{3DF343CA-8069-4DE9-8961-21F45C065ADB}">
      <dgm:prSet/>
      <dgm:spPr/>
      <dgm:t>
        <a:bodyPr/>
        <a:lstStyle/>
        <a:p>
          <a:endParaRPr lang="en-US"/>
        </a:p>
      </dgm:t>
    </dgm:pt>
    <dgm:pt modelId="{E645592E-F7C5-493A-9B0E-60FB1ACADAE7}" type="sibTrans" cxnId="{3DF343CA-8069-4DE9-8961-21F45C065ADB}">
      <dgm:prSet/>
      <dgm:spPr/>
      <dgm:t>
        <a:bodyPr/>
        <a:lstStyle/>
        <a:p>
          <a:endParaRPr lang="en-US"/>
        </a:p>
      </dgm:t>
    </dgm:pt>
    <dgm:pt modelId="{CE21BBB2-3C5C-4B8D-B6D6-4EDD063324AA}">
      <dgm:prSet/>
      <dgm:spPr/>
      <dgm:t>
        <a:bodyPr/>
        <a:lstStyle/>
        <a:p>
          <a:r>
            <a:rPr lang="en-ID"/>
            <a:t>Karena p(X) menyatakan nilai probabilitas maka 0≤p(X)≤1 </a:t>
          </a:r>
          <a:endParaRPr lang="en-US"/>
        </a:p>
      </dgm:t>
    </dgm:pt>
    <dgm:pt modelId="{E0B9E2CA-434D-49C0-BC90-BA1872F9AC50}" type="parTrans" cxnId="{A4EB6ED8-423F-465B-A949-AF159DF8921B}">
      <dgm:prSet/>
      <dgm:spPr/>
      <dgm:t>
        <a:bodyPr/>
        <a:lstStyle/>
        <a:p>
          <a:endParaRPr lang="en-US"/>
        </a:p>
      </dgm:t>
    </dgm:pt>
    <dgm:pt modelId="{0895F27C-D5EC-4350-8D55-2B93019EF5F6}" type="sibTrans" cxnId="{A4EB6ED8-423F-465B-A949-AF159DF8921B}">
      <dgm:prSet/>
      <dgm:spPr/>
      <dgm:t>
        <a:bodyPr/>
        <a:lstStyle/>
        <a:p>
          <a:endParaRPr lang="en-US"/>
        </a:p>
      </dgm:t>
    </dgm:pt>
    <dgm:pt modelId="{4BDB6A98-402E-4683-A5FC-E81340D8D85E}">
      <dgm:prSet/>
      <dgm:spPr>
        <a:blipFill>
          <a:blip xmlns:r="http://schemas.openxmlformats.org/officeDocument/2006/relationships" r:embed="rId1"/>
          <a:stretch>
            <a:fillRect l="-119" b="-3346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5DA7156-C9FF-4B53-81A9-E9044F2B33E6}" type="parTrans" cxnId="{66C6849F-124A-45E9-9B17-9773D7DA6EB8}">
      <dgm:prSet/>
      <dgm:spPr/>
      <dgm:t>
        <a:bodyPr/>
        <a:lstStyle/>
        <a:p>
          <a:endParaRPr lang="en-US"/>
        </a:p>
      </dgm:t>
    </dgm:pt>
    <dgm:pt modelId="{A79A3134-9218-40CA-B869-6F5FAA76A5F1}" type="sibTrans" cxnId="{66C6849F-124A-45E9-9B17-9773D7DA6EB8}">
      <dgm:prSet/>
      <dgm:spPr/>
      <dgm:t>
        <a:bodyPr/>
        <a:lstStyle/>
        <a:p>
          <a:endParaRPr lang="en-US"/>
        </a:p>
      </dgm:t>
    </dgm:pt>
    <dgm:pt modelId="{7C4B23D2-749F-4180-99CE-176D473A280B}" type="pres">
      <dgm:prSet presAssocID="{3F1EF160-7F69-4279-A4AF-9984687631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49CF4-58D4-42F8-8DD1-2D3C940BA6DD}" type="pres">
      <dgm:prSet presAssocID="{A462815A-B6C7-4B83-B001-0CEE0B5317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904A9-9784-4109-907A-5B3B46915357}" type="pres">
      <dgm:prSet presAssocID="{E645592E-F7C5-493A-9B0E-60FB1ACADAE7}" presName="spacer" presStyleCnt="0"/>
      <dgm:spPr/>
    </dgm:pt>
    <dgm:pt modelId="{2F337357-1A65-4D9E-AE91-833BB16C5F58}" type="pres">
      <dgm:prSet presAssocID="{CE21BBB2-3C5C-4B8D-B6D6-4EDD063324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E712C-E3E1-4443-9FD2-9376178084CA}" type="pres">
      <dgm:prSet presAssocID="{0895F27C-D5EC-4350-8D55-2B93019EF5F6}" presName="spacer" presStyleCnt="0"/>
      <dgm:spPr/>
    </dgm:pt>
    <dgm:pt modelId="{00226FD9-BF25-4221-89DA-2B886A7EA552}" type="pres">
      <dgm:prSet presAssocID="{4BDB6A98-402E-4683-A5FC-E81340D8D85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B6ED8-423F-465B-A949-AF159DF8921B}" srcId="{3F1EF160-7F69-4279-A4AF-9984687631AD}" destId="{CE21BBB2-3C5C-4B8D-B6D6-4EDD063324AA}" srcOrd="1" destOrd="0" parTransId="{E0B9E2CA-434D-49C0-BC90-BA1872F9AC50}" sibTransId="{0895F27C-D5EC-4350-8D55-2B93019EF5F6}"/>
    <dgm:cxn modelId="{DF020D54-55BD-40DB-8B97-905FDF3A70BD}" type="presOf" srcId="{A462815A-B6C7-4B83-B001-0CEE0B5317FA}" destId="{CB149CF4-58D4-42F8-8DD1-2D3C940BA6DD}" srcOrd="0" destOrd="0" presId="urn:microsoft.com/office/officeart/2005/8/layout/vList2"/>
    <dgm:cxn modelId="{BF22E51D-D162-4632-BCD3-25E301EE0D0E}" type="presOf" srcId="{CE21BBB2-3C5C-4B8D-B6D6-4EDD063324AA}" destId="{2F337357-1A65-4D9E-AE91-833BB16C5F58}" srcOrd="0" destOrd="0" presId="urn:microsoft.com/office/officeart/2005/8/layout/vList2"/>
    <dgm:cxn modelId="{66C6849F-124A-45E9-9B17-9773D7DA6EB8}" srcId="{3F1EF160-7F69-4279-A4AF-9984687631AD}" destId="{4BDB6A98-402E-4683-A5FC-E81340D8D85E}" srcOrd="2" destOrd="0" parTransId="{95DA7156-C9FF-4B53-81A9-E9044F2B33E6}" sibTransId="{A79A3134-9218-40CA-B869-6F5FAA76A5F1}"/>
    <dgm:cxn modelId="{C29FC263-1988-40C7-B5B7-83929C64B7E6}" type="presOf" srcId="{4BDB6A98-402E-4683-A5FC-E81340D8D85E}" destId="{00226FD9-BF25-4221-89DA-2B886A7EA552}" srcOrd="0" destOrd="0" presId="urn:microsoft.com/office/officeart/2005/8/layout/vList2"/>
    <dgm:cxn modelId="{475BFA2C-67C2-4501-8C64-97782881DDB7}" type="presOf" srcId="{3F1EF160-7F69-4279-A4AF-9984687631AD}" destId="{7C4B23D2-749F-4180-99CE-176D473A280B}" srcOrd="0" destOrd="0" presId="urn:microsoft.com/office/officeart/2005/8/layout/vList2"/>
    <dgm:cxn modelId="{3DF343CA-8069-4DE9-8961-21F45C065ADB}" srcId="{3F1EF160-7F69-4279-A4AF-9984687631AD}" destId="{A462815A-B6C7-4B83-B001-0CEE0B5317FA}" srcOrd="0" destOrd="0" parTransId="{AB0BC96C-BB8E-476C-ACDD-572296948AFE}" sibTransId="{E645592E-F7C5-493A-9B0E-60FB1ACADAE7}"/>
    <dgm:cxn modelId="{32F1E782-7AB3-47F4-BA9E-4C67013BEA2C}" type="presParOf" srcId="{7C4B23D2-749F-4180-99CE-176D473A280B}" destId="{CB149CF4-58D4-42F8-8DD1-2D3C940BA6DD}" srcOrd="0" destOrd="0" presId="urn:microsoft.com/office/officeart/2005/8/layout/vList2"/>
    <dgm:cxn modelId="{A44895EB-B8C9-42A7-83CE-270EC47CFD89}" type="presParOf" srcId="{7C4B23D2-749F-4180-99CE-176D473A280B}" destId="{AA4904A9-9784-4109-907A-5B3B46915357}" srcOrd="1" destOrd="0" presId="urn:microsoft.com/office/officeart/2005/8/layout/vList2"/>
    <dgm:cxn modelId="{5DCCDD93-027C-4B02-860D-FC26D6E6B805}" type="presParOf" srcId="{7C4B23D2-749F-4180-99CE-176D473A280B}" destId="{2F337357-1A65-4D9E-AE91-833BB16C5F58}" srcOrd="2" destOrd="0" presId="urn:microsoft.com/office/officeart/2005/8/layout/vList2"/>
    <dgm:cxn modelId="{4DC19C15-5A5F-46AB-A273-85B7A1B7FDB0}" type="presParOf" srcId="{7C4B23D2-749F-4180-99CE-176D473A280B}" destId="{A4FE712C-E3E1-4443-9FD2-9376178084CA}" srcOrd="3" destOrd="0" presId="urn:microsoft.com/office/officeart/2005/8/layout/vList2"/>
    <dgm:cxn modelId="{63D11AF0-33E5-4C2D-B00F-64F6A54F8896}" type="presParOf" srcId="{7C4B23D2-749F-4180-99CE-176D473A280B}" destId="{00226FD9-BF25-4221-89DA-2B886A7EA55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FAF97B-C42E-4CE9-A05B-AF5C627DFA0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3F1D92-F172-481C-87D6-B4E2D238DC35}">
      <dgm:prSet/>
      <dgm:spPr/>
      <dgm:t>
        <a:bodyPr/>
        <a:lstStyle/>
        <a:p>
          <a:r>
            <a:rPr lang="id-ID"/>
            <a:t>Distribusi normal sulit dianalisis dengan integral secara langsung, maka membangkitkan variabel acaknya dilakukan dengan pendekatan central limit theorem karena ukuran sampel yang besar akan berdistribusi normal atau dianggap berdistribusi normal.</a:t>
          </a:r>
          <a:endParaRPr lang="en-US"/>
        </a:p>
      </dgm:t>
    </dgm:pt>
    <dgm:pt modelId="{A5C0610B-0FFB-4396-B875-25C1DDFE8E99}" type="parTrans" cxnId="{3D004E67-54A0-4219-8F40-5E9309165DB1}">
      <dgm:prSet/>
      <dgm:spPr/>
      <dgm:t>
        <a:bodyPr/>
        <a:lstStyle/>
        <a:p>
          <a:endParaRPr lang="en-US"/>
        </a:p>
      </dgm:t>
    </dgm:pt>
    <dgm:pt modelId="{2A8A9B36-FDF0-4F18-866F-F05833CDCA71}" type="sibTrans" cxnId="{3D004E67-54A0-4219-8F40-5E9309165DB1}">
      <dgm:prSet/>
      <dgm:spPr/>
      <dgm:t>
        <a:bodyPr/>
        <a:lstStyle/>
        <a:p>
          <a:endParaRPr lang="en-US"/>
        </a:p>
      </dgm:t>
    </dgm:pt>
    <dgm:pt modelId="{E347B174-2CD6-4C91-9697-619B76E268E0}">
      <dgm:prSet/>
      <dgm:spPr/>
      <dgm:t>
        <a:bodyPr/>
        <a:lstStyle/>
        <a:p>
          <a:r>
            <a:rPr lang="id-ID"/>
            <a:t>Untuk menghasilkan variabel acak yang berdistribusi standar normal dengan </a:t>
          </a:r>
          <a:r>
            <a:rPr lang="id-ID">
              <a:sym typeface="Symbol" panose="05050102010706020507" pitchFamily="18" charset="2"/>
            </a:rPr>
            <a:t></a:t>
          </a:r>
          <a:r>
            <a:rPr lang="id-ID"/>
            <a:t> dan </a:t>
          </a:r>
          <a:r>
            <a:rPr lang="id-ID">
              <a:sym typeface="Symbol" panose="05050102010706020507" pitchFamily="18" charset="2"/>
            </a:rPr>
            <a:t></a:t>
          </a:r>
          <a:r>
            <a:rPr lang="id-ID"/>
            <a:t>, maka algoritmanya :</a:t>
          </a:r>
          <a:endParaRPr lang="en-US"/>
        </a:p>
      </dgm:t>
    </dgm:pt>
    <dgm:pt modelId="{6E34B09D-F5EC-4059-8A75-9B8BF1234067}" type="parTrans" cxnId="{7931379F-8C7A-4022-A6F4-A44C8A2AEA33}">
      <dgm:prSet/>
      <dgm:spPr/>
      <dgm:t>
        <a:bodyPr/>
        <a:lstStyle/>
        <a:p>
          <a:endParaRPr lang="en-US"/>
        </a:p>
      </dgm:t>
    </dgm:pt>
    <dgm:pt modelId="{58050A33-3EFD-4B96-B3D1-4CBC9F215DEE}" type="sibTrans" cxnId="{7931379F-8C7A-4022-A6F4-A44C8A2AEA33}">
      <dgm:prSet/>
      <dgm:spPr/>
      <dgm:t>
        <a:bodyPr/>
        <a:lstStyle/>
        <a:p>
          <a:endParaRPr lang="en-US"/>
        </a:p>
      </dgm:t>
    </dgm:pt>
    <dgm:pt modelId="{FC8E6DE2-786C-4CDE-B0D2-BB876FFABBA3}">
      <dgm:prSet/>
      <dgm:spPr/>
      <dgm:t>
        <a:bodyPr/>
        <a:lstStyle/>
        <a:p>
          <a:r>
            <a:rPr lang="id-ID"/>
            <a:t>Bangkitkan bilangan acak U</a:t>
          </a:r>
          <a:r>
            <a:rPr lang="id-ID" baseline="-25000"/>
            <a:t>i</a:t>
          </a:r>
          <a:r>
            <a:rPr lang="id-ID"/>
            <a:t>(0,1) dan U</a:t>
          </a:r>
          <a:r>
            <a:rPr lang="id-ID" baseline="-25000"/>
            <a:t>i+1</a:t>
          </a:r>
          <a:r>
            <a:rPr lang="id-ID"/>
            <a:t>(0,1)</a:t>
          </a:r>
          <a:endParaRPr lang="en-US"/>
        </a:p>
      </dgm:t>
    </dgm:pt>
    <dgm:pt modelId="{70E2797B-39A6-4129-8D29-C2F2ACBBB2BD}" type="parTrans" cxnId="{B1E187E7-64EB-40A0-A550-092472243103}">
      <dgm:prSet/>
      <dgm:spPr/>
      <dgm:t>
        <a:bodyPr/>
        <a:lstStyle/>
        <a:p>
          <a:endParaRPr lang="en-US"/>
        </a:p>
      </dgm:t>
    </dgm:pt>
    <dgm:pt modelId="{71A19EDE-36FD-4156-9615-69994EBDD5B1}" type="sibTrans" cxnId="{B1E187E7-64EB-40A0-A550-092472243103}">
      <dgm:prSet/>
      <dgm:spPr/>
      <dgm:t>
        <a:bodyPr/>
        <a:lstStyle/>
        <a:p>
          <a:endParaRPr lang="en-US"/>
        </a:p>
      </dgm:t>
    </dgm:pt>
    <dgm:pt modelId="{415F3FEB-E1D3-4FDA-86F0-773CE23D504F}">
      <dgm:prSet/>
      <dgm:spPr/>
      <dgm:t>
        <a:bodyPr/>
        <a:lstStyle/>
        <a:p>
          <a:r>
            <a:rPr lang="id-ID"/>
            <a:t>Hitung nilai Z=(-2lnU</a:t>
          </a:r>
          <a:r>
            <a:rPr lang="id-ID" baseline="-25000"/>
            <a:t>i</a:t>
          </a:r>
          <a:r>
            <a:rPr lang="id-ID"/>
            <a:t>)</a:t>
          </a:r>
          <a:r>
            <a:rPr lang="id-ID" baseline="30000"/>
            <a:t>1/2 </a:t>
          </a:r>
          <a:r>
            <a:rPr lang="id-ID"/>
            <a:t>cos (2</a:t>
          </a:r>
          <a:r>
            <a:rPr lang="id-ID">
              <a:sym typeface="Symbol" panose="05050102010706020507" pitchFamily="18" charset="2"/>
            </a:rPr>
            <a:t></a:t>
          </a:r>
          <a:r>
            <a:rPr lang="id-ID"/>
            <a:t>U</a:t>
          </a:r>
          <a:r>
            <a:rPr lang="id-ID" baseline="-25000"/>
            <a:t>i+1</a:t>
          </a:r>
          <a:r>
            <a:rPr lang="id-ID"/>
            <a:t>) atau</a:t>
          </a:r>
          <a:endParaRPr lang="en-US"/>
        </a:p>
      </dgm:t>
    </dgm:pt>
    <dgm:pt modelId="{F2F071DE-7B1B-4D49-8752-BAEBDB069909}" type="parTrans" cxnId="{27153352-002A-4CB8-BCB0-2D53A699348C}">
      <dgm:prSet/>
      <dgm:spPr/>
      <dgm:t>
        <a:bodyPr/>
        <a:lstStyle/>
        <a:p>
          <a:endParaRPr lang="en-US"/>
        </a:p>
      </dgm:t>
    </dgm:pt>
    <dgm:pt modelId="{011A5B50-1775-4275-90C1-46E66DCB5E08}" type="sibTrans" cxnId="{27153352-002A-4CB8-BCB0-2D53A699348C}">
      <dgm:prSet/>
      <dgm:spPr/>
      <dgm:t>
        <a:bodyPr/>
        <a:lstStyle/>
        <a:p>
          <a:endParaRPr lang="en-US"/>
        </a:p>
      </dgm:t>
    </dgm:pt>
    <dgm:pt modelId="{2C6AF6AA-D98E-4CC0-8D77-F50896873C5C}">
      <dgm:prSet/>
      <dgm:spPr/>
      <dgm:t>
        <a:bodyPr/>
        <a:lstStyle/>
        <a:p>
          <a:r>
            <a:rPr lang="id-ID"/>
            <a:t>Z=(-2lnU</a:t>
          </a:r>
          <a:r>
            <a:rPr lang="id-ID" baseline="-25000"/>
            <a:t>i</a:t>
          </a:r>
          <a:r>
            <a:rPr lang="id-ID"/>
            <a:t>)</a:t>
          </a:r>
          <a:r>
            <a:rPr lang="id-ID" baseline="30000"/>
            <a:t>1/2 </a:t>
          </a:r>
          <a:r>
            <a:rPr lang="id-ID"/>
            <a:t>sin (2</a:t>
          </a:r>
          <a:r>
            <a:rPr lang="id-ID">
              <a:sym typeface="Symbol" panose="05050102010706020507" pitchFamily="18" charset="2"/>
            </a:rPr>
            <a:t></a:t>
          </a:r>
          <a:r>
            <a:rPr lang="id-ID"/>
            <a:t>U</a:t>
          </a:r>
          <a:r>
            <a:rPr lang="id-ID" baseline="-25000"/>
            <a:t>i+1</a:t>
          </a:r>
          <a:r>
            <a:rPr lang="id-ID"/>
            <a:t>)</a:t>
          </a:r>
          <a:endParaRPr lang="en-US"/>
        </a:p>
      </dgm:t>
    </dgm:pt>
    <dgm:pt modelId="{905F4564-7925-4D39-B31B-415A6BE2CBDA}" type="parTrans" cxnId="{DEF0879C-544B-41D2-AC95-4916CA597D10}">
      <dgm:prSet/>
      <dgm:spPr/>
      <dgm:t>
        <a:bodyPr/>
        <a:lstStyle/>
        <a:p>
          <a:endParaRPr lang="en-US"/>
        </a:p>
      </dgm:t>
    </dgm:pt>
    <dgm:pt modelId="{6F58EAF6-2C0A-44D2-BB32-D92CFF8B409E}" type="sibTrans" cxnId="{DEF0879C-544B-41D2-AC95-4916CA597D10}">
      <dgm:prSet/>
      <dgm:spPr/>
      <dgm:t>
        <a:bodyPr/>
        <a:lstStyle/>
        <a:p>
          <a:endParaRPr lang="en-US"/>
        </a:p>
      </dgm:t>
    </dgm:pt>
    <dgm:pt modelId="{83FC2020-99B3-4C77-9169-B4D8D6FADA4A}">
      <dgm:prSet/>
      <dgm:spPr/>
      <dgm:t>
        <a:bodyPr/>
        <a:lstStyle/>
        <a:p>
          <a:r>
            <a:rPr lang="id-ID"/>
            <a:t>Hitung X = </a:t>
          </a:r>
          <a:r>
            <a:rPr lang="id-ID">
              <a:sym typeface="Symbol" panose="05050102010706020507" pitchFamily="18" charset="2"/>
            </a:rPr>
            <a:t></a:t>
          </a:r>
          <a:r>
            <a:rPr lang="id-ID"/>
            <a:t> + </a:t>
          </a:r>
          <a:r>
            <a:rPr lang="id-ID">
              <a:sym typeface="Symbol" panose="05050102010706020507" pitchFamily="18" charset="2"/>
            </a:rPr>
            <a:t></a:t>
          </a:r>
          <a:r>
            <a:rPr lang="id-ID"/>
            <a:t>Z</a:t>
          </a:r>
          <a:endParaRPr lang="en-US"/>
        </a:p>
      </dgm:t>
    </dgm:pt>
    <dgm:pt modelId="{7E5770FB-254C-4927-99F8-34FA03FFFC47}" type="parTrans" cxnId="{8A300919-C052-490F-B488-5FADC58C69B8}">
      <dgm:prSet/>
      <dgm:spPr/>
      <dgm:t>
        <a:bodyPr/>
        <a:lstStyle/>
        <a:p>
          <a:endParaRPr lang="en-US"/>
        </a:p>
      </dgm:t>
    </dgm:pt>
    <dgm:pt modelId="{15A600A0-58A3-48D6-A5DC-F41A97D111B3}" type="sibTrans" cxnId="{8A300919-C052-490F-B488-5FADC58C69B8}">
      <dgm:prSet/>
      <dgm:spPr/>
      <dgm:t>
        <a:bodyPr/>
        <a:lstStyle/>
        <a:p>
          <a:endParaRPr lang="en-US"/>
        </a:p>
      </dgm:t>
    </dgm:pt>
    <dgm:pt modelId="{756ABEBC-A06E-444C-A286-93CB9EF939B0}" type="pres">
      <dgm:prSet presAssocID="{17FAF97B-C42E-4CE9-A05B-AF5C627DFA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219696-4466-490D-93A4-B559F57AE4C2}" type="pres">
      <dgm:prSet presAssocID="{623F1D92-F172-481C-87D6-B4E2D238DC35}" presName="node" presStyleLbl="node1" presStyleIdx="0" presStyleCnt="2" custLinFactNeighborX="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DA09A-3AE1-4AEA-83E2-4B32258C3AC6}" type="pres">
      <dgm:prSet presAssocID="{2A8A9B36-FDF0-4F18-866F-F05833CDCA71}" presName="sibTrans" presStyleLbl="sibTrans1D1" presStyleIdx="0" presStyleCnt="1"/>
      <dgm:spPr/>
      <dgm:t>
        <a:bodyPr/>
        <a:lstStyle/>
        <a:p>
          <a:endParaRPr lang="en-US"/>
        </a:p>
      </dgm:t>
    </dgm:pt>
    <dgm:pt modelId="{FC1BF25A-6F9F-48B3-9A51-F76DBAC269FE}" type="pres">
      <dgm:prSet presAssocID="{2A8A9B36-FDF0-4F18-866F-F05833CDCA71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C65E58A6-A4B5-4934-B5AE-58482AF99F50}" type="pres">
      <dgm:prSet presAssocID="{E347B174-2CD6-4C91-9697-619B76E268E0}" presName="node" presStyleLbl="node1" presStyleIdx="1" presStyleCnt="2" custLinFactNeighborX="785" custLinFactNeighborY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153352-002A-4CB8-BCB0-2D53A699348C}" srcId="{E347B174-2CD6-4C91-9697-619B76E268E0}" destId="{415F3FEB-E1D3-4FDA-86F0-773CE23D504F}" srcOrd="1" destOrd="0" parTransId="{F2F071DE-7B1B-4D49-8752-BAEBDB069909}" sibTransId="{011A5B50-1775-4275-90C1-46E66DCB5E08}"/>
    <dgm:cxn modelId="{49EB7560-4C2B-4C5A-A234-3CD9EB0488F9}" type="presOf" srcId="{2A8A9B36-FDF0-4F18-866F-F05833CDCA71}" destId="{FC1BF25A-6F9F-48B3-9A51-F76DBAC269FE}" srcOrd="1" destOrd="0" presId="urn:microsoft.com/office/officeart/2016/7/layout/RepeatingBendingProcessNew"/>
    <dgm:cxn modelId="{DEF0879C-544B-41D2-AC95-4916CA597D10}" srcId="{415F3FEB-E1D3-4FDA-86F0-773CE23D504F}" destId="{2C6AF6AA-D98E-4CC0-8D77-F50896873C5C}" srcOrd="0" destOrd="0" parTransId="{905F4564-7925-4D39-B31B-415A6BE2CBDA}" sibTransId="{6F58EAF6-2C0A-44D2-BB32-D92CFF8B409E}"/>
    <dgm:cxn modelId="{6847963C-617C-4BFF-B0DE-58DC86A725C5}" type="presOf" srcId="{2C6AF6AA-D98E-4CC0-8D77-F50896873C5C}" destId="{C65E58A6-A4B5-4934-B5AE-58482AF99F50}" srcOrd="0" destOrd="3" presId="urn:microsoft.com/office/officeart/2016/7/layout/RepeatingBendingProcessNew"/>
    <dgm:cxn modelId="{3D004E67-54A0-4219-8F40-5E9309165DB1}" srcId="{17FAF97B-C42E-4CE9-A05B-AF5C627DFA07}" destId="{623F1D92-F172-481C-87D6-B4E2D238DC35}" srcOrd="0" destOrd="0" parTransId="{A5C0610B-0FFB-4396-B875-25C1DDFE8E99}" sibTransId="{2A8A9B36-FDF0-4F18-866F-F05833CDCA71}"/>
    <dgm:cxn modelId="{80AE3BD0-B5E1-4006-AE27-648993F6906B}" type="presOf" srcId="{E347B174-2CD6-4C91-9697-619B76E268E0}" destId="{C65E58A6-A4B5-4934-B5AE-58482AF99F50}" srcOrd="0" destOrd="0" presId="urn:microsoft.com/office/officeart/2016/7/layout/RepeatingBendingProcessNew"/>
    <dgm:cxn modelId="{DFDD9D76-744F-4842-97C3-6C85F53E2B5F}" type="presOf" srcId="{FC8E6DE2-786C-4CDE-B0D2-BB876FFABBA3}" destId="{C65E58A6-A4B5-4934-B5AE-58482AF99F50}" srcOrd="0" destOrd="1" presId="urn:microsoft.com/office/officeart/2016/7/layout/RepeatingBendingProcessNew"/>
    <dgm:cxn modelId="{9C083B95-DFCF-4FB0-954A-2AE63CD21F1B}" type="presOf" srcId="{17FAF97B-C42E-4CE9-A05B-AF5C627DFA07}" destId="{756ABEBC-A06E-444C-A286-93CB9EF939B0}" srcOrd="0" destOrd="0" presId="urn:microsoft.com/office/officeart/2016/7/layout/RepeatingBendingProcessNew"/>
    <dgm:cxn modelId="{5A4CD87B-8A27-44E0-8A96-5F05862F1384}" type="presOf" srcId="{83FC2020-99B3-4C77-9169-B4D8D6FADA4A}" destId="{C65E58A6-A4B5-4934-B5AE-58482AF99F50}" srcOrd="0" destOrd="4" presId="urn:microsoft.com/office/officeart/2016/7/layout/RepeatingBendingProcessNew"/>
    <dgm:cxn modelId="{7931379F-8C7A-4022-A6F4-A44C8A2AEA33}" srcId="{17FAF97B-C42E-4CE9-A05B-AF5C627DFA07}" destId="{E347B174-2CD6-4C91-9697-619B76E268E0}" srcOrd="1" destOrd="0" parTransId="{6E34B09D-F5EC-4059-8A75-9B8BF1234067}" sibTransId="{58050A33-3EFD-4B96-B3D1-4CBC9F215DEE}"/>
    <dgm:cxn modelId="{B1E187E7-64EB-40A0-A550-092472243103}" srcId="{E347B174-2CD6-4C91-9697-619B76E268E0}" destId="{FC8E6DE2-786C-4CDE-B0D2-BB876FFABBA3}" srcOrd="0" destOrd="0" parTransId="{70E2797B-39A6-4129-8D29-C2F2ACBBB2BD}" sibTransId="{71A19EDE-36FD-4156-9615-69994EBDD5B1}"/>
    <dgm:cxn modelId="{B6270E03-F79B-458F-830B-14707A88B280}" type="presOf" srcId="{415F3FEB-E1D3-4FDA-86F0-773CE23D504F}" destId="{C65E58A6-A4B5-4934-B5AE-58482AF99F50}" srcOrd="0" destOrd="2" presId="urn:microsoft.com/office/officeart/2016/7/layout/RepeatingBendingProcessNew"/>
    <dgm:cxn modelId="{B69E6292-8CB3-48C0-A133-CBD214D82488}" type="presOf" srcId="{623F1D92-F172-481C-87D6-B4E2D238DC35}" destId="{72219696-4466-490D-93A4-B559F57AE4C2}" srcOrd="0" destOrd="0" presId="urn:microsoft.com/office/officeart/2016/7/layout/RepeatingBendingProcessNew"/>
    <dgm:cxn modelId="{8A300919-C052-490F-B488-5FADC58C69B8}" srcId="{E347B174-2CD6-4C91-9697-619B76E268E0}" destId="{83FC2020-99B3-4C77-9169-B4D8D6FADA4A}" srcOrd="2" destOrd="0" parTransId="{7E5770FB-254C-4927-99F8-34FA03FFFC47}" sibTransId="{15A600A0-58A3-48D6-A5DC-F41A97D111B3}"/>
    <dgm:cxn modelId="{5DAC76E3-D446-4E56-9238-54AA66E37B00}" type="presOf" srcId="{2A8A9B36-FDF0-4F18-866F-F05833CDCA71}" destId="{7F4DA09A-3AE1-4AEA-83E2-4B32258C3AC6}" srcOrd="0" destOrd="0" presId="urn:microsoft.com/office/officeart/2016/7/layout/RepeatingBendingProcessNew"/>
    <dgm:cxn modelId="{7DE04348-D1CB-4E44-A41C-C8C611354938}" type="presParOf" srcId="{756ABEBC-A06E-444C-A286-93CB9EF939B0}" destId="{72219696-4466-490D-93A4-B559F57AE4C2}" srcOrd="0" destOrd="0" presId="urn:microsoft.com/office/officeart/2016/7/layout/RepeatingBendingProcessNew"/>
    <dgm:cxn modelId="{B93DD3A7-6C9C-4E23-B260-347FB264F3DF}" type="presParOf" srcId="{756ABEBC-A06E-444C-A286-93CB9EF939B0}" destId="{7F4DA09A-3AE1-4AEA-83E2-4B32258C3AC6}" srcOrd="1" destOrd="0" presId="urn:microsoft.com/office/officeart/2016/7/layout/RepeatingBendingProcessNew"/>
    <dgm:cxn modelId="{394F3C68-3759-4603-88E5-42834A4603B9}" type="presParOf" srcId="{7F4DA09A-3AE1-4AEA-83E2-4B32258C3AC6}" destId="{FC1BF25A-6F9F-48B3-9A51-F76DBAC269FE}" srcOrd="0" destOrd="0" presId="urn:microsoft.com/office/officeart/2016/7/layout/RepeatingBendingProcessNew"/>
    <dgm:cxn modelId="{3CBCB234-76BA-4CC2-A6EE-E95F8C2420AA}" type="presParOf" srcId="{756ABEBC-A06E-444C-A286-93CB9EF939B0}" destId="{C65E58A6-A4B5-4934-B5AE-58482AF99F50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A50B28-FF87-4314-A20A-845F08B44BF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22E280A-63ED-41AB-9A8C-67BF3A9E97D2}">
      <dgm:prSet/>
      <dgm:spPr/>
      <dgm:t>
        <a:bodyPr/>
        <a:lstStyle/>
        <a:p>
          <a:r>
            <a:rPr lang="id-ID"/>
            <a:t>Seorang pemilik warung mendapatkan fluktuasi pendapatan tiap bulan. Berdasarkan pengalaman, ia mendapatkan pendapatan berkisar Rp. 800.000,- sampai Rp. 1.000.000,-  per bulan.</a:t>
          </a:r>
          <a:endParaRPr lang="en-US"/>
        </a:p>
      </dgm:t>
    </dgm:pt>
    <dgm:pt modelId="{FE6999A5-7E52-4306-A207-2130903270F4}" type="parTrans" cxnId="{21F89B20-D66F-4BF1-8ED5-11CCF7884073}">
      <dgm:prSet/>
      <dgm:spPr/>
      <dgm:t>
        <a:bodyPr/>
        <a:lstStyle/>
        <a:p>
          <a:endParaRPr lang="en-US"/>
        </a:p>
      </dgm:t>
    </dgm:pt>
    <dgm:pt modelId="{D4CD8CF8-3AA9-480C-85E4-8541854DF3E5}" type="sibTrans" cxnId="{21F89B20-D66F-4BF1-8ED5-11CCF7884073}">
      <dgm:prSet/>
      <dgm:spPr/>
      <dgm:t>
        <a:bodyPr/>
        <a:lstStyle/>
        <a:p>
          <a:endParaRPr lang="en-US"/>
        </a:p>
      </dgm:t>
    </dgm:pt>
    <dgm:pt modelId="{FA010B5C-41C5-4B23-BA91-8F97F6365E54}">
      <dgm:prSet/>
      <dgm:spPr/>
      <dgm:t>
        <a:bodyPr/>
        <a:lstStyle/>
        <a:p>
          <a:r>
            <a:rPr lang="id-ID"/>
            <a:t>Simulasikan pendapatan pemilik warung tersebut sebanyak lima kali dengan asumsi :</a:t>
          </a:r>
          <a:r>
            <a:rPr lang="en-US"/>
            <a:t> </a:t>
          </a:r>
          <a:r>
            <a:rPr lang="id-ID"/>
            <a:t>a   = 7</a:t>
          </a:r>
          <a:r>
            <a:rPr lang="en-US"/>
            <a:t>, </a:t>
          </a:r>
          <a:r>
            <a:rPr lang="id-ID"/>
            <a:t>m  = 128</a:t>
          </a:r>
          <a:r>
            <a:rPr lang="en-US"/>
            <a:t>, </a:t>
          </a:r>
          <a:r>
            <a:rPr lang="id-ID"/>
            <a:t>Z</a:t>
          </a:r>
          <a:r>
            <a:rPr lang="id-ID" baseline="-25000"/>
            <a:t>0</a:t>
          </a:r>
          <a:r>
            <a:rPr lang="id-ID"/>
            <a:t> = 12357 </a:t>
          </a:r>
          <a:endParaRPr lang="en-US"/>
        </a:p>
      </dgm:t>
    </dgm:pt>
    <dgm:pt modelId="{1D961DE4-E2F6-43E0-90C8-6D80E70C10AE}" type="parTrans" cxnId="{2EF22E9E-CB5B-4D45-9185-B87E17C0A3B7}">
      <dgm:prSet/>
      <dgm:spPr/>
      <dgm:t>
        <a:bodyPr/>
        <a:lstStyle/>
        <a:p>
          <a:endParaRPr lang="en-US"/>
        </a:p>
      </dgm:t>
    </dgm:pt>
    <dgm:pt modelId="{CE0D7BAD-104F-4C67-82A4-11314DC674D7}" type="sibTrans" cxnId="{2EF22E9E-CB5B-4D45-9185-B87E17C0A3B7}">
      <dgm:prSet/>
      <dgm:spPr/>
      <dgm:t>
        <a:bodyPr/>
        <a:lstStyle/>
        <a:p>
          <a:endParaRPr lang="en-US"/>
        </a:p>
      </dgm:t>
    </dgm:pt>
    <dgm:pt modelId="{E72015E6-2D44-47FB-82D6-2B31908B7658}">
      <dgm:prSet/>
      <dgm:spPr/>
      <dgm:t>
        <a:bodyPr/>
        <a:lstStyle/>
        <a:p>
          <a:r>
            <a:rPr lang="id-ID"/>
            <a:t>Tentukan penghasilan optimalnya selama lima bulan mendatang !</a:t>
          </a:r>
          <a:endParaRPr lang="en-US"/>
        </a:p>
      </dgm:t>
    </dgm:pt>
    <dgm:pt modelId="{DD0A470C-EA31-4303-B81D-7CDE0D2885BF}" type="parTrans" cxnId="{FA0B8838-865C-4EEF-8885-F5583733124A}">
      <dgm:prSet/>
      <dgm:spPr/>
      <dgm:t>
        <a:bodyPr/>
        <a:lstStyle/>
        <a:p>
          <a:endParaRPr lang="en-US"/>
        </a:p>
      </dgm:t>
    </dgm:pt>
    <dgm:pt modelId="{936C0E48-92D0-44D6-8200-66A9B63351F6}" type="sibTrans" cxnId="{FA0B8838-865C-4EEF-8885-F5583733124A}">
      <dgm:prSet/>
      <dgm:spPr/>
      <dgm:t>
        <a:bodyPr/>
        <a:lstStyle/>
        <a:p>
          <a:endParaRPr lang="en-US"/>
        </a:p>
      </dgm:t>
    </dgm:pt>
    <dgm:pt modelId="{3C4C6F0E-87FC-4575-9F0B-93CBCD7DDF20}" type="pres">
      <dgm:prSet presAssocID="{FBA50B28-FF87-4314-A20A-845F08B44B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3DABB-3EB0-4856-A237-208586D175AD}" type="pres">
      <dgm:prSet presAssocID="{522E280A-63ED-41AB-9A8C-67BF3A9E97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F7B01-72B7-4568-AD78-175E02FF7E79}" type="pres">
      <dgm:prSet presAssocID="{522E280A-63ED-41AB-9A8C-67BF3A9E97D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AA6B7F-1777-4130-92FD-C46F3607E7BC}" type="presOf" srcId="{E72015E6-2D44-47FB-82D6-2B31908B7658}" destId="{8D5F7B01-72B7-4568-AD78-175E02FF7E79}" srcOrd="0" destOrd="1" presId="urn:microsoft.com/office/officeart/2005/8/layout/vList2"/>
    <dgm:cxn modelId="{B284D77F-A6A6-45A1-A05A-E30B20E3D739}" type="presOf" srcId="{522E280A-63ED-41AB-9A8C-67BF3A9E97D2}" destId="{3F43DABB-3EB0-4856-A237-208586D175AD}" srcOrd="0" destOrd="0" presId="urn:microsoft.com/office/officeart/2005/8/layout/vList2"/>
    <dgm:cxn modelId="{5BA94726-5844-4987-B4DF-3606312FFCBF}" type="presOf" srcId="{FA010B5C-41C5-4B23-BA91-8F97F6365E54}" destId="{8D5F7B01-72B7-4568-AD78-175E02FF7E79}" srcOrd="0" destOrd="0" presId="urn:microsoft.com/office/officeart/2005/8/layout/vList2"/>
    <dgm:cxn modelId="{18F3ADB4-202E-4FAC-88B0-1062730D70D7}" type="presOf" srcId="{FBA50B28-FF87-4314-A20A-845F08B44BF7}" destId="{3C4C6F0E-87FC-4575-9F0B-93CBCD7DDF20}" srcOrd="0" destOrd="0" presId="urn:microsoft.com/office/officeart/2005/8/layout/vList2"/>
    <dgm:cxn modelId="{FA0B8838-865C-4EEF-8885-F5583733124A}" srcId="{522E280A-63ED-41AB-9A8C-67BF3A9E97D2}" destId="{E72015E6-2D44-47FB-82D6-2B31908B7658}" srcOrd="1" destOrd="0" parTransId="{DD0A470C-EA31-4303-B81D-7CDE0D2885BF}" sibTransId="{936C0E48-92D0-44D6-8200-66A9B63351F6}"/>
    <dgm:cxn modelId="{2EF22E9E-CB5B-4D45-9185-B87E17C0A3B7}" srcId="{522E280A-63ED-41AB-9A8C-67BF3A9E97D2}" destId="{FA010B5C-41C5-4B23-BA91-8F97F6365E54}" srcOrd="0" destOrd="0" parTransId="{1D961DE4-E2F6-43E0-90C8-6D80E70C10AE}" sibTransId="{CE0D7BAD-104F-4C67-82A4-11314DC674D7}"/>
    <dgm:cxn modelId="{21F89B20-D66F-4BF1-8ED5-11CCF7884073}" srcId="{FBA50B28-FF87-4314-A20A-845F08B44BF7}" destId="{522E280A-63ED-41AB-9A8C-67BF3A9E97D2}" srcOrd="0" destOrd="0" parTransId="{FE6999A5-7E52-4306-A207-2130903270F4}" sibTransId="{D4CD8CF8-3AA9-480C-85E4-8541854DF3E5}"/>
    <dgm:cxn modelId="{EE630727-1F66-495B-AA92-BA43C00D614B}" type="presParOf" srcId="{3C4C6F0E-87FC-4575-9F0B-93CBCD7DDF20}" destId="{3F43DABB-3EB0-4856-A237-208586D175AD}" srcOrd="0" destOrd="0" presId="urn:microsoft.com/office/officeart/2005/8/layout/vList2"/>
    <dgm:cxn modelId="{34CE49F4-905C-45EF-BC8A-92F3CD38CD3A}" type="presParOf" srcId="{3C4C6F0E-87FC-4575-9F0B-93CBCD7DDF20}" destId="{8D5F7B01-72B7-4568-AD78-175E02FF7E7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9AE657-570F-4F75-B9E2-80BB24B1C24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A5C832-CB96-48EA-8665-53B44201B1BA}">
      <dgm:prSet/>
      <dgm:spPr/>
      <dgm:t>
        <a:bodyPr/>
        <a:lstStyle/>
        <a:p>
          <a:r>
            <a:rPr lang="id-ID"/>
            <a:t>Jika diketahui jumlah pemesanan ayam goreng di sebuah restoran cepat saji terdistribusi Poisson. Dan rata-rata pemesanan sebesar 3 potong ayam goreng per jam (berdasarkan pengamatan selama 60 hari).</a:t>
          </a:r>
          <a:endParaRPr lang="en-US"/>
        </a:p>
      </dgm:t>
    </dgm:pt>
    <dgm:pt modelId="{740E65D5-CEA6-4B4D-9EE2-19AB3E6FB1E5}" type="parTrans" cxnId="{2986093C-1F5D-448B-B056-147E9257A9D3}">
      <dgm:prSet/>
      <dgm:spPr/>
      <dgm:t>
        <a:bodyPr/>
        <a:lstStyle/>
        <a:p>
          <a:endParaRPr lang="en-US"/>
        </a:p>
      </dgm:t>
    </dgm:pt>
    <dgm:pt modelId="{DE6600A8-525D-441B-8797-A989259AAF3C}" type="sibTrans" cxnId="{2986093C-1F5D-448B-B056-147E9257A9D3}">
      <dgm:prSet/>
      <dgm:spPr/>
      <dgm:t>
        <a:bodyPr/>
        <a:lstStyle/>
        <a:p>
          <a:endParaRPr lang="en-US"/>
        </a:p>
      </dgm:t>
    </dgm:pt>
    <dgm:pt modelId="{4D748687-666B-49EA-82FD-C4819D0E8A03}">
      <dgm:prSet/>
      <dgm:spPr/>
      <dgm:t>
        <a:bodyPr/>
        <a:lstStyle/>
        <a:p>
          <a:r>
            <a:rPr lang="id-ID"/>
            <a:t>Simulasikan jumlah pemesanan (order) ayam goreng untuk  lima orang konsumen dengan asumsi </a:t>
          </a:r>
          <a:endParaRPr lang="en-US"/>
        </a:p>
        <a:p>
          <a:r>
            <a:rPr lang="id-ID"/>
            <a:t>a = 7, </a:t>
          </a:r>
          <a:r>
            <a:rPr lang="en-US"/>
            <a:t> </a:t>
          </a:r>
          <a:r>
            <a:rPr lang="id-ID"/>
            <a:t>m </a:t>
          </a:r>
          <a:r>
            <a:rPr lang="en-US"/>
            <a:t>= </a:t>
          </a:r>
          <a:r>
            <a:rPr lang="id-ID"/>
            <a:t>128, dan Z</a:t>
          </a:r>
          <a:r>
            <a:rPr lang="id-ID" baseline="-25000"/>
            <a:t>0</a:t>
          </a:r>
          <a:r>
            <a:rPr lang="id-ID"/>
            <a:t> = 12357</a:t>
          </a:r>
          <a:endParaRPr lang="en-US"/>
        </a:p>
      </dgm:t>
    </dgm:pt>
    <dgm:pt modelId="{5CDBCB0A-04C6-46C4-A239-CB9B43311661}" type="parTrans" cxnId="{F7A896D9-157A-406F-BA74-45EF6517693D}">
      <dgm:prSet/>
      <dgm:spPr/>
      <dgm:t>
        <a:bodyPr/>
        <a:lstStyle/>
        <a:p>
          <a:endParaRPr lang="en-US"/>
        </a:p>
      </dgm:t>
    </dgm:pt>
    <dgm:pt modelId="{9F3671C8-9F56-445C-BF08-A56D90BBFC40}" type="sibTrans" cxnId="{F7A896D9-157A-406F-BA74-45EF6517693D}">
      <dgm:prSet/>
      <dgm:spPr/>
      <dgm:t>
        <a:bodyPr/>
        <a:lstStyle/>
        <a:p>
          <a:endParaRPr lang="en-US"/>
        </a:p>
      </dgm:t>
    </dgm:pt>
    <dgm:pt modelId="{8F3EDA46-0F52-40FD-9B11-71C7D5DBD004}" type="pres">
      <dgm:prSet presAssocID="{4C9AE657-570F-4F75-B9E2-80BB24B1C2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92C6E-B8AA-41E9-BF09-BF1262B55FA6}" type="pres">
      <dgm:prSet presAssocID="{ECA5C832-CB96-48EA-8665-53B44201B1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7313A-CDC4-40E4-ABEC-46EC2A8755B0}" type="pres">
      <dgm:prSet presAssocID="{DE6600A8-525D-441B-8797-A989259AAF3C}" presName="spacer" presStyleCnt="0"/>
      <dgm:spPr/>
    </dgm:pt>
    <dgm:pt modelId="{188165EE-B96D-4A4B-9358-72AEFCF93B7E}" type="pres">
      <dgm:prSet presAssocID="{4D748687-666B-49EA-82FD-C4819D0E8A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9D2332-4397-4429-B504-17A4E9DAC5A0}" type="presOf" srcId="{ECA5C832-CB96-48EA-8665-53B44201B1BA}" destId="{3BA92C6E-B8AA-41E9-BF09-BF1262B55FA6}" srcOrd="0" destOrd="0" presId="urn:microsoft.com/office/officeart/2005/8/layout/vList2"/>
    <dgm:cxn modelId="{F7A896D9-157A-406F-BA74-45EF6517693D}" srcId="{4C9AE657-570F-4F75-B9E2-80BB24B1C24F}" destId="{4D748687-666B-49EA-82FD-C4819D0E8A03}" srcOrd="1" destOrd="0" parTransId="{5CDBCB0A-04C6-46C4-A239-CB9B43311661}" sibTransId="{9F3671C8-9F56-445C-BF08-A56D90BBFC40}"/>
    <dgm:cxn modelId="{3FFE4858-678E-4FCF-9B8D-875018765556}" type="presOf" srcId="{4C9AE657-570F-4F75-B9E2-80BB24B1C24F}" destId="{8F3EDA46-0F52-40FD-9B11-71C7D5DBD004}" srcOrd="0" destOrd="0" presId="urn:microsoft.com/office/officeart/2005/8/layout/vList2"/>
    <dgm:cxn modelId="{B8C30AE4-EE19-4943-9896-54855D68D90D}" type="presOf" srcId="{4D748687-666B-49EA-82FD-C4819D0E8A03}" destId="{188165EE-B96D-4A4B-9358-72AEFCF93B7E}" srcOrd="0" destOrd="0" presId="urn:microsoft.com/office/officeart/2005/8/layout/vList2"/>
    <dgm:cxn modelId="{2986093C-1F5D-448B-B056-147E9257A9D3}" srcId="{4C9AE657-570F-4F75-B9E2-80BB24B1C24F}" destId="{ECA5C832-CB96-48EA-8665-53B44201B1BA}" srcOrd="0" destOrd="0" parTransId="{740E65D5-CEA6-4B4D-9EE2-19AB3E6FB1E5}" sibTransId="{DE6600A8-525D-441B-8797-A989259AAF3C}"/>
    <dgm:cxn modelId="{D6D155B8-AB32-411B-9E9D-F6F08DD03921}" type="presParOf" srcId="{8F3EDA46-0F52-40FD-9B11-71C7D5DBD004}" destId="{3BA92C6E-B8AA-41E9-BF09-BF1262B55FA6}" srcOrd="0" destOrd="0" presId="urn:microsoft.com/office/officeart/2005/8/layout/vList2"/>
    <dgm:cxn modelId="{D0C22BB0-8AC7-40EE-B8A4-09A56D1130AC}" type="presParOf" srcId="{8F3EDA46-0F52-40FD-9B11-71C7D5DBD004}" destId="{0197313A-CDC4-40E4-ABEC-46EC2A8755B0}" srcOrd="1" destOrd="0" presId="urn:microsoft.com/office/officeart/2005/8/layout/vList2"/>
    <dgm:cxn modelId="{C5D288ED-FDE8-4BF5-B116-7BF5A325416E}" type="presParOf" srcId="{8F3EDA46-0F52-40FD-9B11-71C7D5DBD004}" destId="{188165EE-B96D-4A4B-9358-72AEFCF93B7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5FBDE-863C-4311-B743-C4AA56D6EE42}">
      <dsp:nvSpPr>
        <dsp:cNvPr id="0" name=""/>
        <dsp:cNvSpPr/>
      </dsp:nvSpPr>
      <dsp:spPr>
        <a:xfrm>
          <a:off x="3173" y="965249"/>
          <a:ext cx="2092225" cy="2092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Fenomena probabilistik</a:t>
          </a:r>
        </a:p>
      </dsp:txBody>
      <dsp:txXfrm>
        <a:off x="309572" y="1271648"/>
        <a:ext cx="1479427" cy="1479427"/>
      </dsp:txXfrm>
    </dsp:sp>
    <dsp:sp modelId="{F47CFC17-B19D-4CF2-A16E-80958318C545}">
      <dsp:nvSpPr>
        <dsp:cNvPr id="0" name=""/>
        <dsp:cNvSpPr/>
      </dsp:nvSpPr>
      <dsp:spPr>
        <a:xfrm rot="19041445">
          <a:off x="2067180" y="1722635"/>
          <a:ext cx="683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47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6A898-5848-42AE-896F-D4ABA3B3BC35}">
      <dsp:nvSpPr>
        <dsp:cNvPr id="0" name=""/>
        <dsp:cNvSpPr/>
      </dsp:nvSpPr>
      <dsp:spPr>
        <a:xfrm rot="13358555">
          <a:off x="4793141" y="1722635"/>
          <a:ext cx="683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47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F33D8-1352-4ED3-9DEE-5BB2FF41861A}">
      <dsp:nvSpPr>
        <dsp:cNvPr id="0" name=""/>
        <dsp:cNvSpPr/>
      </dsp:nvSpPr>
      <dsp:spPr>
        <a:xfrm>
          <a:off x="2660300" y="1491133"/>
          <a:ext cx="244551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25FA5-6CFB-4317-AA84-6022B202B0BA}">
      <dsp:nvSpPr>
        <dsp:cNvPr id="0" name=""/>
        <dsp:cNvSpPr/>
      </dsp:nvSpPr>
      <dsp:spPr>
        <a:xfrm>
          <a:off x="2904852" y="970905"/>
          <a:ext cx="1734095" cy="10404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simulasi</a:t>
          </a:r>
        </a:p>
      </dsp:txBody>
      <dsp:txXfrm>
        <a:off x="2904852" y="970905"/>
        <a:ext cx="1734095" cy="1040457"/>
      </dsp:txXfrm>
    </dsp:sp>
    <dsp:sp modelId="{722782B9-1450-478E-8FD9-4707B14903BC}">
      <dsp:nvSpPr>
        <dsp:cNvPr id="0" name=""/>
        <dsp:cNvSpPr/>
      </dsp:nvSpPr>
      <dsp:spPr>
        <a:xfrm>
          <a:off x="4638947" y="1491133"/>
          <a:ext cx="244551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A48A8-A271-430F-8A15-930C7CF38EC1}">
      <dsp:nvSpPr>
        <dsp:cNvPr id="0" name=""/>
        <dsp:cNvSpPr/>
      </dsp:nvSpPr>
      <dsp:spPr>
        <a:xfrm rot="2558555">
          <a:off x="2067180" y="2300089"/>
          <a:ext cx="683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47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178D5-EAA1-4A5F-A2FC-6C13B0834BBC}">
      <dsp:nvSpPr>
        <dsp:cNvPr id="0" name=""/>
        <dsp:cNvSpPr/>
      </dsp:nvSpPr>
      <dsp:spPr>
        <a:xfrm rot="8241445">
          <a:off x="4793141" y="2300089"/>
          <a:ext cx="683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47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E701D-3DBF-49FB-83F1-00BA65ABCB05}">
      <dsp:nvSpPr>
        <dsp:cNvPr id="0" name=""/>
        <dsp:cNvSpPr/>
      </dsp:nvSpPr>
      <dsp:spPr>
        <a:xfrm>
          <a:off x="2660300" y="2531591"/>
          <a:ext cx="244551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018D5-A5D3-4F0B-90FD-0FF1F175A414}">
      <dsp:nvSpPr>
        <dsp:cNvPr id="0" name=""/>
        <dsp:cNvSpPr/>
      </dsp:nvSpPr>
      <dsp:spPr>
        <a:xfrm>
          <a:off x="2904852" y="2011362"/>
          <a:ext cx="1734095" cy="10404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modeling</a:t>
          </a:r>
        </a:p>
      </dsp:txBody>
      <dsp:txXfrm>
        <a:off x="2904852" y="2011362"/>
        <a:ext cx="1734095" cy="1040457"/>
      </dsp:txXfrm>
    </dsp:sp>
    <dsp:sp modelId="{B2296C4D-1E94-467F-AFDF-DDE46464CDF5}">
      <dsp:nvSpPr>
        <dsp:cNvPr id="0" name=""/>
        <dsp:cNvSpPr/>
      </dsp:nvSpPr>
      <dsp:spPr>
        <a:xfrm>
          <a:off x="4638947" y="2531591"/>
          <a:ext cx="244551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F8AD7-109A-46F5-A505-265C43FC650F}">
      <dsp:nvSpPr>
        <dsp:cNvPr id="0" name=""/>
        <dsp:cNvSpPr/>
      </dsp:nvSpPr>
      <dsp:spPr>
        <a:xfrm>
          <a:off x="5448400" y="965249"/>
          <a:ext cx="2092225" cy="2092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RNG</a:t>
          </a:r>
        </a:p>
      </dsp:txBody>
      <dsp:txXfrm>
        <a:off x="5754799" y="1271648"/>
        <a:ext cx="1479427" cy="1479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94351-0979-420F-B823-C987EAB76A3E}">
      <dsp:nvSpPr>
        <dsp:cNvPr id="0" name=""/>
        <dsp:cNvSpPr/>
      </dsp:nvSpPr>
      <dsp:spPr>
        <a:xfrm rot="5400000">
          <a:off x="1101477" y="976585"/>
          <a:ext cx="873375" cy="994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B74B80F-7BE2-4EC8-B23B-AB6FFED0696C}">
      <dsp:nvSpPr>
        <dsp:cNvPr id="0" name=""/>
        <dsp:cNvSpPr/>
      </dsp:nvSpPr>
      <dsp:spPr>
        <a:xfrm>
          <a:off x="870086" y="8431"/>
          <a:ext cx="1470250" cy="10291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RNG</a:t>
          </a:r>
        </a:p>
      </dsp:txBody>
      <dsp:txXfrm>
        <a:off x="920333" y="58678"/>
        <a:ext cx="1369756" cy="928633"/>
      </dsp:txXfrm>
    </dsp:sp>
    <dsp:sp modelId="{7478DDD2-BAD1-4C6E-8BA9-D4F63296E38B}">
      <dsp:nvSpPr>
        <dsp:cNvPr id="0" name=""/>
        <dsp:cNvSpPr/>
      </dsp:nvSpPr>
      <dsp:spPr>
        <a:xfrm>
          <a:off x="2340336" y="106582"/>
          <a:ext cx="1069319" cy="831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U(0,1)</a:t>
          </a:r>
        </a:p>
      </dsp:txBody>
      <dsp:txXfrm>
        <a:off x="2340336" y="106582"/>
        <a:ext cx="1069319" cy="831786"/>
      </dsp:txXfrm>
    </dsp:sp>
    <dsp:sp modelId="{5E148412-E8CF-4714-A764-DE5D2C6124B5}">
      <dsp:nvSpPr>
        <dsp:cNvPr id="0" name=""/>
        <dsp:cNvSpPr/>
      </dsp:nvSpPr>
      <dsp:spPr>
        <a:xfrm>
          <a:off x="2089079" y="1164481"/>
          <a:ext cx="1470250" cy="10291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Tranformasi</a:t>
          </a:r>
        </a:p>
      </dsp:txBody>
      <dsp:txXfrm>
        <a:off x="2139326" y="1214728"/>
        <a:ext cx="1369756" cy="928633"/>
      </dsp:txXfrm>
    </dsp:sp>
    <dsp:sp modelId="{EAA907E0-E776-42F6-BE22-37BDC98C46A8}">
      <dsp:nvSpPr>
        <dsp:cNvPr id="0" name=""/>
        <dsp:cNvSpPr/>
      </dsp:nvSpPr>
      <dsp:spPr>
        <a:xfrm>
          <a:off x="3547455" y="1249705"/>
          <a:ext cx="1959047" cy="831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Agar berdistribusi tertentu</a:t>
          </a:r>
        </a:p>
      </dsp:txBody>
      <dsp:txXfrm>
        <a:off x="3547455" y="1249705"/>
        <a:ext cx="1959047" cy="831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49CF4-58D4-42F8-8DD1-2D3C940BA6DD}">
      <dsp:nvSpPr>
        <dsp:cNvPr id="0" name=""/>
        <dsp:cNvSpPr/>
      </dsp:nvSpPr>
      <dsp:spPr>
        <a:xfrm>
          <a:off x="0" y="406385"/>
          <a:ext cx="5098256" cy="1570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/>
            <a:t>Fungsi kepadatan probabilitas atau Probability Density Function (PDF) menyatakan nilai probabilitas dari setiap kejadian X dan dituliskan dengan p(X) </a:t>
          </a:r>
          <a:endParaRPr lang="en-US" sz="2200" kern="1200"/>
        </a:p>
      </dsp:txBody>
      <dsp:txXfrm>
        <a:off x="76648" y="483033"/>
        <a:ext cx="4944960" cy="1416844"/>
      </dsp:txXfrm>
    </dsp:sp>
    <dsp:sp modelId="{2F337357-1A65-4D9E-AE91-833BB16C5F58}">
      <dsp:nvSpPr>
        <dsp:cNvPr id="0" name=""/>
        <dsp:cNvSpPr/>
      </dsp:nvSpPr>
      <dsp:spPr>
        <a:xfrm>
          <a:off x="0" y="2039886"/>
          <a:ext cx="5098256" cy="1570140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/>
            <a:t>Karena p(X) menyatakan nilai probabilitas maka 0≤p(X)≤1 </a:t>
          </a:r>
          <a:endParaRPr lang="en-US" sz="2200" kern="1200"/>
        </a:p>
      </dsp:txBody>
      <dsp:txXfrm>
        <a:off x="76648" y="2116534"/>
        <a:ext cx="4944960" cy="1416844"/>
      </dsp:txXfrm>
    </dsp:sp>
    <dsp:sp modelId="{00226FD9-BF25-4221-89DA-2B886A7EA552}">
      <dsp:nvSpPr>
        <dsp:cNvPr id="0" name=""/>
        <dsp:cNvSpPr/>
      </dsp:nvSpPr>
      <dsp:spPr>
        <a:xfrm>
          <a:off x="0" y="3673386"/>
          <a:ext cx="5098256" cy="157014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/>
            <a:t>Untuk semua kejadian maka jumlah nilai probabilitasnya adalah satu atau dituliskan dengan: 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supHide m:val="on"/>
                  <m:ctrlPr>
                    <a:rPr lang="en-ID" sz="2200" i="1" kern="1200" smtClean="0">
                      <a:latin typeface="Cambria Math" panose="02040503050406030204" pitchFamily="18" charset="0"/>
                    </a:rPr>
                  </m:ctrlPr>
                </m:naryPr>
                <m:sub>
                  <m:r>
                    <m:rPr>
                      <m:brk m:alnAt="7"/>
                    </m:rPr>
                    <a:rPr lang="en-US" sz="2200" b="0" i="1" kern="1200" smtClean="0">
                      <a:latin typeface="Cambria Math" panose="02040503050406030204" pitchFamily="18" charset="0"/>
                    </a:rPr>
                    <m:t>𝑛</m:t>
                  </m:r>
                </m:sub>
                <m:sup/>
                <m:e>
                  <m:r>
                    <a:rPr lang="en-US" sz="2200" b="0" i="1" kern="1200" smtClean="0">
                      <a:latin typeface="Cambria Math" panose="02040503050406030204" pitchFamily="18" charset="0"/>
                    </a:rPr>
                    <m:t>𝑝</m:t>
                  </m:r>
                  <m:d>
                    <m:dPr>
                      <m:ctrlPr>
                        <a:rPr lang="en-US" sz="2200" b="0" i="1" kern="1200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sz="2200" b="0" i="1" kern="120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200" b="0" i="1" kern="12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kern="12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kern="120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e>
                  </m:d>
                  <m:r>
                    <a:rPr lang="en-US" sz="2200" b="0" i="1" kern="1200" smtClean="0">
                      <a:latin typeface="Cambria Math" panose="02040503050406030204" pitchFamily="18" charset="0"/>
                    </a:rPr>
                    <m:t>=1</m:t>
                  </m:r>
                </m:e>
              </m:nary>
            </m:oMath>
          </a14:m>
          <a:endParaRPr lang="en-US" sz="2200" kern="1200"/>
        </a:p>
      </dsp:txBody>
      <dsp:txXfrm>
        <a:off x="76648" y="3750034"/>
        <a:ext cx="4944960" cy="1416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DA09A-3AE1-4AEA-83E2-4B32258C3AC6}">
      <dsp:nvSpPr>
        <dsp:cNvPr id="0" name=""/>
        <dsp:cNvSpPr/>
      </dsp:nvSpPr>
      <dsp:spPr>
        <a:xfrm>
          <a:off x="2747130" y="2715856"/>
          <a:ext cx="91440" cy="1011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1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6802" y="3216296"/>
        <a:ext cx="52094" cy="10416"/>
      </dsp:txXfrm>
    </dsp:sp>
    <dsp:sp modelId="{72219696-4466-490D-93A4-B559F57AE4C2}">
      <dsp:nvSpPr>
        <dsp:cNvPr id="0" name=""/>
        <dsp:cNvSpPr/>
      </dsp:nvSpPr>
      <dsp:spPr>
        <a:xfrm>
          <a:off x="528312" y="210"/>
          <a:ext cx="4529075" cy="27174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28" tIns="232953" rIns="221928" bIns="23295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/>
            <a:t>Distribusi normal sulit dianalisis dengan integral secara langsung, maka membangkitkan variabel acaknya dilakukan dengan pendekatan central limit theorem karena ukuran sampel yang besar akan berdistribusi normal atau dianggap berdistribusi normal.</a:t>
          </a:r>
          <a:endParaRPr lang="en-US" sz="2000" kern="1200"/>
        </a:p>
      </dsp:txBody>
      <dsp:txXfrm>
        <a:off x="528312" y="210"/>
        <a:ext cx="4529075" cy="2717445"/>
      </dsp:txXfrm>
    </dsp:sp>
    <dsp:sp modelId="{C65E58A6-A4B5-4934-B5AE-58482AF99F50}">
      <dsp:nvSpPr>
        <dsp:cNvPr id="0" name=""/>
        <dsp:cNvSpPr/>
      </dsp:nvSpPr>
      <dsp:spPr>
        <a:xfrm>
          <a:off x="528312" y="3759554"/>
          <a:ext cx="4529075" cy="2717445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28" tIns="232953" rIns="221928" bIns="232953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/>
            <a:t>Untuk menghasilkan variabel acak yang berdistribusi standar normal dengan </a:t>
          </a:r>
          <a:r>
            <a:rPr lang="id-ID" sz="2000" kern="1200">
              <a:sym typeface="Symbol" panose="05050102010706020507" pitchFamily="18" charset="2"/>
            </a:rPr>
            <a:t></a:t>
          </a:r>
          <a:r>
            <a:rPr lang="id-ID" sz="2000" kern="1200"/>
            <a:t> dan </a:t>
          </a:r>
          <a:r>
            <a:rPr lang="id-ID" sz="2000" kern="1200">
              <a:sym typeface="Symbol" panose="05050102010706020507" pitchFamily="18" charset="2"/>
            </a:rPr>
            <a:t></a:t>
          </a:r>
          <a:r>
            <a:rPr lang="id-ID" sz="2000" kern="1200"/>
            <a:t>, maka algoritmanya :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/>
            <a:t>Bangkitkan bilangan acak U</a:t>
          </a:r>
          <a:r>
            <a:rPr lang="id-ID" sz="1600" kern="1200" baseline="-25000"/>
            <a:t>i</a:t>
          </a:r>
          <a:r>
            <a:rPr lang="id-ID" sz="1600" kern="1200"/>
            <a:t>(0,1) dan U</a:t>
          </a:r>
          <a:r>
            <a:rPr lang="id-ID" sz="1600" kern="1200" baseline="-25000"/>
            <a:t>i+1</a:t>
          </a:r>
          <a:r>
            <a:rPr lang="id-ID" sz="1600" kern="1200"/>
            <a:t>(0,1)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/>
            <a:t>Hitung nilai Z=(-2lnU</a:t>
          </a:r>
          <a:r>
            <a:rPr lang="id-ID" sz="1600" kern="1200" baseline="-25000"/>
            <a:t>i</a:t>
          </a:r>
          <a:r>
            <a:rPr lang="id-ID" sz="1600" kern="1200"/>
            <a:t>)</a:t>
          </a:r>
          <a:r>
            <a:rPr lang="id-ID" sz="1600" kern="1200" baseline="30000"/>
            <a:t>1/2 </a:t>
          </a:r>
          <a:r>
            <a:rPr lang="id-ID" sz="1600" kern="1200"/>
            <a:t>cos (2</a:t>
          </a:r>
          <a:r>
            <a:rPr lang="id-ID" sz="1600" kern="1200">
              <a:sym typeface="Symbol" panose="05050102010706020507" pitchFamily="18" charset="2"/>
            </a:rPr>
            <a:t></a:t>
          </a:r>
          <a:r>
            <a:rPr lang="id-ID" sz="1600" kern="1200"/>
            <a:t>U</a:t>
          </a:r>
          <a:r>
            <a:rPr lang="id-ID" sz="1600" kern="1200" baseline="-25000"/>
            <a:t>i+1</a:t>
          </a:r>
          <a:r>
            <a:rPr lang="id-ID" sz="1600" kern="1200"/>
            <a:t>) atau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/>
            <a:t>Z=(-2lnU</a:t>
          </a:r>
          <a:r>
            <a:rPr lang="id-ID" sz="1600" kern="1200" baseline="-25000"/>
            <a:t>i</a:t>
          </a:r>
          <a:r>
            <a:rPr lang="id-ID" sz="1600" kern="1200"/>
            <a:t>)</a:t>
          </a:r>
          <a:r>
            <a:rPr lang="id-ID" sz="1600" kern="1200" baseline="30000"/>
            <a:t>1/2 </a:t>
          </a:r>
          <a:r>
            <a:rPr lang="id-ID" sz="1600" kern="1200"/>
            <a:t>sin (2</a:t>
          </a:r>
          <a:r>
            <a:rPr lang="id-ID" sz="1600" kern="1200">
              <a:sym typeface="Symbol" panose="05050102010706020507" pitchFamily="18" charset="2"/>
            </a:rPr>
            <a:t></a:t>
          </a:r>
          <a:r>
            <a:rPr lang="id-ID" sz="1600" kern="1200"/>
            <a:t>U</a:t>
          </a:r>
          <a:r>
            <a:rPr lang="id-ID" sz="1600" kern="1200" baseline="-25000"/>
            <a:t>i+1</a:t>
          </a:r>
          <a:r>
            <a:rPr lang="id-ID" sz="1600" kern="1200"/>
            <a:t>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/>
            <a:t>Hitung X = </a:t>
          </a:r>
          <a:r>
            <a:rPr lang="id-ID" sz="1600" kern="1200">
              <a:sym typeface="Symbol" panose="05050102010706020507" pitchFamily="18" charset="2"/>
            </a:rPr>
            <a:t></a:t>
          </a:r>
          <a:r>
            <a:rPr lang="id-ID" sz="1600" kern="1200"/>
            <a:t> + </a:t>
          </a:r>
          <a:r>
            <a:rPr lang="id-ID" sz="1600" kern="1200">
              <a:sym typeface="Symbol" panose="05050102010706020507" pitchFamily="18" charset="2"/>
            </a:rPr>
            <a:t></a:t>
          </a:r>
          <a:r>
            <a:rPr lang="id-ID" sz="1600" kern="1200"/>
            <a:t>Z</a:t>
          </a:r>
          <a:endParaRPr lang="en-US" sz="1600" kern="1200"/>
        </a:p>
      </dsp:txBody>
      <dsp:txXfrm>
        <a:off x="528312" y="3759554"/>
        <a:ext cx="4529075" cy="27174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3DABB-3EB0-4856-A237-208586D175AD}">
      <dsp:nvSpPr>
        <dsp:cNvPr id="0" name=""/>
        <dsp:cNvSpPr/>
      </dsp:nvSpPr>
      <dsp:spPr>
        <a:xfrm>
          <a:off x="0" y="104040"/>
          <a:ext cx="7543800" cy="242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/>
            <a:t>Seorang pemilik warung mendapatkan fluktuasi pendapatan tiap bulan. Berdasarkan pengalaman, ia mendapatkan pendapatan berkisar Rp. 800.000,- sampai Rp. 1.000.000,-  per bulan.</a:t>
          </a:r>
          <a:endParaRPr lang="en-US" sz="2800" kern="1200"/>
        </a:p>
      </dsp:txBody>
      <dsp:txXfrm>
        <a:off x="118342" y="222382"/>
        <a:ext cx="7307116" cy="2187556"/>
      </dsp:txXfrm>
    </dsp:sp>
    <dsp:sp modelId="{8D5F7B01-72B7-4568-AD78-175E02FF7E79}">
      <dsp:nvSpPr>
        <dsp:cNvPr id="0" name=""/>
        <dsp:cNvSpPr/>
      </dsp:nvSpPr>
      <dsp:spPr>
        <a:xfrm>
          <a:off x="0" y="2528280"/>
          <a:ext cx="7543800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200" kern="1200"/>
            <a:t>Simulasikan pendapatan pemilik warung tersebut sebanyak lima kali dengan asumsi :</a:t>
          </a:r>
          <a:r>
            <a:rPr lang="en-US" sz="2200" kern="1200"/>
            <a:t> </a:t>
          </a:r>
          <a:r>
            <a:rPr lang="id-ID" sz="2200" kern="1200"/>
            <a:t>a   = 7</a:t>
          </a:r>
          <a:r>
            <a:rPr lang="en-US" sz="2200" kern="1200"/>
            <a:t>, </a:t>
          </a:r>
          <a:r>
            <a:rPr lang="id-ID" sz="2200" kern="1200"/>
            <a:t>m  = 128</a:t>
          </a:r>
          <a:r>
            <a:rPr lang="en-US" sz="2200" kern="1200"/>
            <a:t>, </a:t>
          </a:r>
          <a:r>
            <a:rPr lang="id-ID" sz="2200" kern="1200"/>
            <a:t>Z</a:t>
          </a:r>
          <a:r>
            <a:rPr lang="id-ID" sz="2200" kern="1200" baseline="-25000"/>
            <a:t>0</a:t>
          </a:r>
          <a:r>
            <a:rPr lang="id-ID" sz="2200" kern="1200"/>
            <a:t> = 12357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200" kern="1200"/>
            <a:t>Tentukan penghasilan optimalnya selama lima bulan mendatang !</a:t>
          </a:r>
          <a:endParaRPr lang="en-US" sz="2200" kern="1200"/>
        </a:p>
      </dsp:txBody>
      <dsp:txXfrm>
        <a:off x="0" y="2528280"/>
        <a:ext cx="7543800" cy="1391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92C6E-B8AA-41E9-BF09-BF1262B55FA6}">
      <dsp:nvSpPr>
        <dsp:cNvPr id="0" name=""/>
        <dsp:cNvSpPr/>
      </dsp:nvSpPr>
      <dsp:spPr>
        <a:xfrm>
          <a:off x="0" y="423756"/>
          <a:ext cx="5098256" cy="2368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/>
            <a:t>Jika diketahui jumlah pemesanan ayam goreng di sebuah restoran cepat saji terdistribusi Poisson. Dan rata-rata pemesanan sebesar 3 potong ayam goreng per jam (berdasarkan pengamatan selama 60 hari).</a:t>
          </a:r>
          <a:endParaRPr lang="en-US" sz="2300" kern="1200"/>
        </a:p>
      </dsp:txBody>
      <dsp:txXfrm>
        <a:off x="115600" y="539356"/>
        <a:ext cx="4867056" cy="2136880"/>
      </dsp:txXfrm>
    </dsp:sp>
    <dsp:sp modelId="{188165EE-B96D-4A4B-9358-72AEFCF93B7E}">
      <dsp:nvSpPr>
        <dsp:cNvPr id="0" name=""/>
        <dsp:cNvSpPr/>
      </dsp:nvSpPr>
      <dsp:spPr>
        <a:xfrm>
          <a:off x="0" y="2858076"/>
          <a:ext cx="5098256" cy="2368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/>
            <a:t>Simulasikan jumlah pemesanan (order) ayam goreng untuk  lima orang konsumen dengan asumsi </a:t>
          </a:r>
          <a:endParaRPr lang="en-US" sz="2300" kern="120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/>
            <a:t>a = 7, </a:t>
          </a:r>
          <a:r>
            <a:rPr lang="en-US" sz="2300" kern="1200"/>
            <a:t> </a:t>
          </a:r>
          <a:r>
            <a:rPr lang="id-ID" sz="2300" kern="1200"/>
            <a:t>m </a:t>
          </a:r>
          <a:r>
            <a:rPr lang="en-US" sz="2300" kern="1200"/>
            <a:t>= </a:t>
          </a:r>
          <a:r>
            <a:rPr lang="id-ID" sz="2300" kern="1200"/>
            <a:t>128, dan Z</a:t>
          </a:r>
          <a:r>
            <a:rPr lang="id-ID" sz="2300" kern="1200" baseline="-25000"/>
            <a:t>0</a:t>
          </a:r>
          <a:r>
            <a:rPr lang="id-ID" sz="2300" kern="1200"/>
            <a:t> = 12357</a:t>
          </a:r>
          <a:endParaRPr lang="en-US" sz="2300" kern="1200"/>
        </a:p>
      </dsp:txBody>
      <dsp:txXfrm>
        <a:off x="115600" y="2973676"/>
        <a:ext cx="4867056" cy="213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5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 smtClean="0"/>
            </a:lvl1pPr>
          </a:lstStyle>
          <a:p>
            <a:pPr>
              <a:defRPr/>
            </a:pPr>
            <a:fld id="{728CDFF1-8541-4055-BC94-38B147F298B9}" type="datetimeFigureOut">
              <a:rPr lang="en-US"/>
              <a:pPr>
                <a:defRPr/>
              </a:pPr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5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362B6A0-FF61-42B6-8D94-5633D4183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17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709" y="0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363C909D-6C7A-4054-830E-5040A7B76243}" type="datetimeFigureOut">
              <a:rPr lang="id-ID" smtClean="0"/>
              <a:pPr/>
              <a:t>18/06/2019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4279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709" y="6742692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4EA481DB-E96F-4DB0-9220-4873C53235B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33681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082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449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Eksponensial :</a:t>
            </a:r>
          </a:p>
          <a:p>
            <a:pPr marL="171450" indent="-171450">
              <a:buFontTx/>
              <a:buChar char="-"/>
            </a:pPr>
            <a:r>
              <a:rPr lang="id-ID" dirty="0"/>
              <a:t>Antrian : peristiwa kedatangan/kepergian</a:t>
            </a:r>
          </a:p>
          <a:p>
            <a:pPr marL="171450" indent="-171450">
              <a:buFontTx/>
              <a:buChar char="-"/>
            </a:pPr>
            <a:r>
              <a:rPr lang="id-ID" dirty="0"/>
              <a:t>Proses</a:t>
            </a:r>
            <a:r>
              <a:rPr lang="id-ID" baseline="0" dirty="0"/>
              <a:t> : pembayaran, penjualan tiket</a:t>
            </a:r>
          </a:p>
          <a:p>
            <a:pPr marL="0" indent="0">
              <a:buFontTx/>
              <a:buNone/>
            </a:pPr>
            <a:endParaRPr lang="id-ID" baseline="0" dirty="0">
              <a:sym typeface="Symbol"/>
            </a:endParaRPr>
          </a:p>
          <a:p>
            <a:pPr marL="0" indent="0">
              <a:buFontTx/>
              <a:buNone/>
            </a:pPr>
            <a:r>
              <a:rPr lang="id-ID" baseline="0" dirty="0">
                <a:sym typeface="Symbol"/>
              </a:rPr>
              <a:t> = 1/ = mean (rata-rata)</a:t>
            </a:r>
          </a:p>
          <a:p>
            <a:pPr marL="0" indent="0">
              <a:buFontTx/>
              <a:buNone/>
            </a:pPr>
            <a:r>
              <a:rPr lang="id-ID" baseline="0" dirty="0">
                <a:sym typeface="Symbol"/>
              </a:rPr>
              <a:t>X = t = representasi waktu = waktu pelayanan</a:t>
            </a:r>
          </a:p>
          <a:p>
            <a:pPr marL="171450" indent="-171450">
              <a:buFont typeface="Symbol"/>
              <a:buChar char="b"/>
            </a:pPr>
            <a:r>
              <a:rPr lang="id-ID" baseline="0" dirty="0">
                <a:sym typeface="Symbol"/>
              </a:rPr>
              <a:t>= tingkat pelayanan (service rate) dalam unit waktu = konstantan positif</a:t>
            </a:r>
          </a:p>
          <a:p>
            <a:pPr marL="0" indent="0">
              <a:buFont typeface="Symbol"/>
              <a:buNone/>
            </a:pPr>
            <a:endParaRPr lang="id-ID" baseline="0" dirty="0">
              <a:sym typeface="Symbol"/>
            </a:endParaRP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E = 2,17828....</a:t>
            </a:r>
          </a:p>
          <a:p>
            <a:pPr marL="0" indent="0">
              <a:buFontTx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680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Eksponensial : antu antar kejadian</a:t>
            </a:r>
          </a:p>
          <a:p>
            <a:r>
              <a:rPr lang="id-ID" dirty="0"/>
              <a:t>Poisson</a:t>
            </a:r>
            <a:r>
              <a:rPr lang="id-ID" baseline="0" dirty="0"/>
              <a:t> : jumlah kejadian pada selang waktu</a:t>
            </a:r>
          </a:p>
          <a:p>
            <a:endParaRPr lang="id-ID" baseline="0" dirty="0"/>
          </a:p>
          <a:p>
            <a:r>
              <a:rPr lang="id-ID" baseline="0" dirty="0"/>
              <a:t>Eksponensial : </a:t>
            </a:r>
            <a:r>
              <a:rPr lang="id-ID" baseline="0" dirty="0">
                <a:sym typeface="Symbol"/>
              </a:rPr>
              <a:t>=   = Xbar    dan </a:t>
            </a:r>
            <a:r>
              <a:rPr lang="id-ID" baseline="30000" dirty="0">
                <a:sym typeface="Symbol"/>
              </a:rPr>
              <a:t>2</a:t>
            </a:r>
            <a:r>
              <a:rPr lang="id-ID" baseline="0" dirty="0">
                <a:sym typeface="Symbol"/>
              </a:rPr>
              <a:t> = </a:t>
            </a:r>
            <a:r>
              <a:rPr lang="id-ID" baseline="30000" dirty="0">
                <a:sym typeface="Symbol"/>
              </a:rPr>
              <a:t>2</a:t>
            </a:r>
          </a:p>
          <a:p>
            <a:endParaRPr lang="id-ID" baseline="30000" dirty="0">
              <a:sym typeface="Symbol"/>
            </a:endParaRPr>
          </a:p>
          <a:p>
            <a:r>
              <a:rPr lang="id-ID" baseline="0" dirty="0">
                <a:sym typeface="Symbol"/>
              </a:rPr>
              <a:t>Poisson :  = 1/</a:t>
            </a:r>
          </a:p>
          <a:p>
            <a:endParaRPr lang="id-ID" baseline="0" dirty="0">
              <a:sym typeface="Symbol"/>
            </a:endParaRPr>
          </a:p>
          <a:p>
            <a:endParaRPr lang="id-ID" baseline="0" dirty="0">
              <a:sym typeface="Symbol"/>
            </a:endParaRPr>
          </a:p>
          <a:p>
            <a:r>
              <a:rPr lang="id-ID" baseline="0" dirty="0">
                <a:sym typeface="Symbol"/>
              </a:rPr>
              <a:t>Jika diketahui :</a:t>
            </a:r>
          </a:p>
          <a:p>
            <a:pPr marL="171450" indent="-171450">
              <a:buFont typeface="Symbol"/>
              <a:buChar char="l"/>
            </a:pPr>
            <a:r>
              <a:rPr lang="id-ID" baseline="0" dirty="0">
                <a:sym typeface="Symbol"/>
              </a:rPr>
              <a:t>= 2 ekor/jam (kejadian ayam mati)</a:t>
            </a: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t = 1,4 jam (periode kejadian)</a:t>
            </a: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F = e </a:t>
            </a:r>
            <a:r>
              <a:rPr lang="id-ID" baseline="30000" dirty="0">
                <a:sym typeface="Symbol"/>
              </a:rPr>
              <a:t>-t</a:t>
            </a:r>
            <a:r>
              <a:rPr lang="id-ID" baseline="0" dirty="0">
                <a:sym typeface="Symbol"/>
              </a:rPr>
              <a:t> = (2,7182) </a:t>
            </a:r>
            <a:r>
              <a:rPr lang="id-ID" baseline="30000" dirty="0">
                <a:sym typeface="Symbol"/>
              </a:rPr>
              <a:t>–(2)(1,4)</a:t>
            </a:r>
            <a:r>
              <a:rPr lang="id-ID" baseline="0" dirty="0">
                <a:sym typeface="Symbol"/>
              </a:rPr>
              <a:t> = 0,0608</a:t>
            </a: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Dimana </a:t>
            </a: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t = 2 x 1,4 = 2,8 kejadian/periode waktu</a:t>
            </a:r>
          </a:p>
          <a:p>
            <a:pPr marL="0" indent="0">
              <a:buFont typeface="Symbol"/>
              <a:buNone/>
            </a:pPr>
            <a:r>
              <a:rPr lang="id-ID" baseline="0" dirty="0">
                <a:sym typeface="Symbol"/>
              </a:rPr>
              <a:t>Jumlah kedatangan (pemunculan yang optimal) dari proses simulasi : permintaan/datang order</a:t>
            </a:r>
          </a:p>
          <a:p>
            <a:pPr marL="0" indent="0">
              <a:buFont typeface="Symbol"/>
              <a:buNone/>
            </a:pPr>
            <a:endParaRPr lang="id-ID" baseline="0" dirty="0">
              <a:sym typeface="Symbol"/>
            </a:endParaRPr>
          </a:p>
          <a:p>
            <a:pPr marL="0" indent="0">
              <a:buFont typeface="Symbol"/>
              <a:buNone/>
            </a:pPr>
            <a:r>
              <a:rPr lang="id-ID" baseline="0">
                <a:sym typeface="Symbol"/>
              </a:rPr>
              <a:t>e = 2,718281828</a:t>
            </a:r>
            <a:endParaRPr lang="id-ID" baseline="0" dirty="0">
              <a:sym typeface="Symbo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id-ID" dirty="0"/>
                  <a:t>Xi = nilai tengah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acc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𝑠</m:t>
                      </m:r>
                      <m:r>
                        <a:rPr lang="id-ID" b="0" i="1" smtClean="0">
                          <a:latin typeface="Cambria Math"/>
                        </a:rPr>
                        <m:t>.</m:t>
                      </m:r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r>
                        <a:rPr lang="id-ID" b="0" i="1" smtClean="0">
                          <a:latin typeface="Cambria Math"/>
                        </a:rPr>
                        <m:t>= 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id-ID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id-ID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d-ID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d-ID" b="0" i="1" smtClean="0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d-ID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id-ID" b="0" i="1" smtClean="0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Xi = nilai tengah</a:t>
                </a:r>
              </a:p>
              <a:p>
                <a:r>
                  <a:rPr lang="id-ID" i="0" smtClean="0">
                    <a:latin typeface="Cambria Math"/>
                    <a:ea typeface="Cambria Math"/>
                  </a:rPr>
                  <a:t>𝜇</a:t>
                </a:r>
                <a:r>
                  <a:rPr lang="id-ID" b="0" i="0" smtClean="0">
                    <a:latin typeface="Cambria Math"/>
                    <a:ea typeface="Cambria Math"/>
                  </a:rPr>
                  <a:t>=𝑋 ̅=(∑24_(𝑖=0)^𝑛▒〖𝑋_𝑖 𝑓_𝑖 〗)/𝑛</a:t>
                </a:r>
                <a:endParaRPr lang="id-ID" dirty="0" smtClean="0"/>
              </a:p>
              <a:p>
                <a:endParaRPr lang="id-ID" dirty="0" smtClean="0"/>
              </a:p>
              <a:p>
                <a:r>
                  <a:rPr lang="id-ID" b="0" i="0" smtClean="0">
                    <a:latin typeface="Cambria Math"/>
                  </a:rPr>
                  <a:t>𝑠.𝑑= </a:t>
                </a:r>
                <a:r>
                  <a:rPr lang="id-ID" b="0" i="0" smtClean="0">
                    <a:latin typeface="Cambria Math"/>
                    <a:ea typeface="Cambria Math"/>
                  </a:rPr>
                  <a:t>𝜎=√((∑24_(𝑖=0)^𝑛▒〖𝑓_𝑖 (𝑋_𝑖−𝑋 ̅ )^2 〗)/𝑛)</a:t>
                </a:r>
                <a:endParaRPr lang="id-ID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476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Contoh :</a:t>
            </a:r>
          </a:p>
          <a:p>
            <a:r>
              <a:rPr lang="id-ID" dirty="0"/>
              <a:t>Komposisi : distribusi double-exponential (laplace) yang memiliki density</a:t>
            </a:r>
          </a:p>
          <a:p>
            <a:r>
              <a:rPr lang="id-ID" dirty="0"/>
              <a:t>F(x) = 0,5e</a:t>
            </a:r>
            <a:r>
              <a:rPr lang="id-ID" baseline="30000" dirty="0"/>
              <a:t>-</a:t>
            </a:r>
            <a:r>
              <a:rPr lang="id-ID" baseline="30000" dirty="0">
                <a:sym typeface="Symbol"/>
              </a:rPr>
              <a:t>x </a:t>
            </a:r>
            <a:r>
              <a:rPr lang="id-ID" baseline="0" dirty="0">
                <a:sym typeface="Symbol"/>
              </a:rPr>
              <a:t>shg dpt diekspresikan f(x)=0,5e</a:t>
            </a:r>
            <a:r>
              <a:rPr lang="id-ID" baseline="30000" dirty="0">
                <a:sym typeface="Symbol"/>
              </a:rPr>
              <a:t>x</a:t>
            </a:r>
            <a:r>
              <a:rPr lang="id-ID" baseline="0" dirty="0">
                <a:sym typeface="Symbol"/>
              </a:rPr>
              <a:t>I</a:t>
            </a:r>
            <a:r>
              <a:rPr lang="id-ID" baseline="-25000" dirty="0">
                <a:sym typeface="Symbol"/>
              </a:rPr>
              <a:t>(-,0)</a:t>
            </a:r>
            <a:r>
              <a:rPr lang="id-ID" baseline="0" dirty="0">
                <a:sym typeface="Symbol"/>
              </a:rPr>
              <a:t> (x) + 0,5e</a:t>
            </a:r>
            <a:r>
              <a:rPr lang="id-ID" baseline="30000" dirty="0">
                <a:sym typeface="Symbol"/>
              </a:rPr>
              <a:t>-x</a:t>
            </a:r>
            <a:r>
              <a:rPr lang="id-ID" baseline="0" dirty="0">
                <a:sym typeface="Symbol"/>
              </a:rPr>
              <a:t>I</a:t>
            </a:r>
            <a:r>
              <a:rPr lang="id-ID" baseline="-25000" dirty="0">
                <a:sym typeface="Symbol"/>
              </a:rPr>
              <a:t>(0,) </a:t>
            </a:r>
            <a:r>
              <a:rPr lang="id-ID" baseline="0" dirty="0">
                <a:sym typeface="Symbol"/>
              </a:rPr>
              <a:t>(x)   Averill hal 434</a:t>
            </a:r>
          </a:p>
          <a:p>
            <a:endParaRPr lang="id-ID" baseline="0" dirty="0">
              <a:sym typeface="Symbol"/>
            </a:endParaRPr>
          </a:p>
          <a:p>
            <a:endParaRPr lang="id-ID" baseline="0" dirty="0">
              <a:sym typeface="Symbol"/>
            </a:endParaRPr>
          </a:p>
          <a:p>
            <a:r>
              <a:rPr lang="id-ID" baseline="0" dirty="0">
                <a:sym typeface="Symbol"/>
              </a:rPr>
              <a:t>Convolution : distribusi X disebut m-fold convolution dari distribusi Y</a:t>
            </a:r>
            <a:r>
              <a:rPr lang="id-ID" baseline="-25000" dirty="0">
                <a:sym typeface="Symbol"/>
              </a:rPr>
              <a:t>j</a:t>
            </a:r>
            <a:endParaRPr lang="id-ID" baseline="0" dirty="0">
              <a:sym typeface="Symbol"/>
            </a:endParaRPr>
          </a:p>
          <a:p>
            <a:r>
              <a:rPr lang="id-ID" baseline="0">
                <a:sym typeface="Symbol"/>
              </a:rPr>
              <a:t>Distribusi m-Erlang</a:t>
            </a:r>
          </a:p>
        </p:txBody>
      </p:sp>
    </p:spTree>
    <p:extLst>
      <p:ext uri="{BB962C8B-B14F-4D97-AF65-F5344CB8AC3E}">
        <p14:creationId xmlns:p14="http://schemas.microsoft.com/office/powerpoint/2010/main" val="243691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6867B-2921-414B-B7E8-3143BEB67C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13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946A2-9EB6-47FA-8723-77DA5C975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0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D738-B5CB-4D88-A6A3-714878DF5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2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24E441-C365-40E0-B831-6E569CBBD3C0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14293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DAC7F8-EAE2-4181-8A6D-E191E0605728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45093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0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DCA72-EC76-4722-AC79-1FACE81F7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5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BBAB-578B-4FDB-AF48-FBA012BA3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7C7A1-8634-4E91-A60C-2E7418CCAD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C68D1-EE25-49A6-BF50-BA307FC1E6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8715-A3BF-4A40-9B42-B05C3D7AE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4F8FDA-5FD9-4FA9-8968-4430690E93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016A-AFC3-4B7E-A264-2653142F17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1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DBE4F0-AF9D-4B9B-B631-5EA9095F54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24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x-none" sz="4800"/>
              <a:t>PEMBANGKIT VARIABEL ACAK</a:t>
            </a:r>
            <a:br>
              <a:rPr lang="x-none" sz="4800"/>
            </a:br>
            <a:r>
              <a:rPr lang="x-none" sz="4800"/>
              <a:t>(</a:t>
            </a:r>
            <a:r>
              <a:rPr sz="4800" dirty="0"/>
              <a:t>Random </a:t>
            </a:r>
            <a:r>
              <a:rPr sz="4800" dirty="0" err="1"/>
              <a:t>Variate</a:t>
            </a:r>
            <a:r>
              <a:rPr sz="4800" dirty="0"/>
              <a:t> Generator)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>
                <a:latin typeface="+mj-lt"/>
              </a:rPr>
              <a:t>Mata </a:t>
            </a:r>
            <a:r>
              <a:rPr lang="en-US" sz="2400" b="1" dirty="0" err="1">
                <a:latin typeface="+mj-lt"/>
              </a:rPr>
              <a:t>Kuliah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Pemodelan</a:t>
            </a:r>
            <a:r>
              <a:rPr lang="en-US" sz="2400" b="1" dirty="0">
                <a:latin typeface="+mj-lt"/>
              </a:rPr>
              <a:t> &amp; </a:t>
            </a:r>
            <a:r>
              <a:rPr lang="en-US" sz="2400" b="1" dirty="0" err="1">
                <a:latin typeface="+mj-lt"/>
              </a:rPr>
              <a:t>Simulasi</a:t>
            </a:r>
            <a:endParaRPr lang="id-ID" sz="2400" b="1" dirty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id-ID" sz="2000">
                <a:latin typeface="+mj-lt"/>
              </a:rPr>
              <a:t>Program Studi </a:t>
            </a:r>
            <a:r>
              <a:rPr lang="en-US" sz="2000">
                <a:latin typeface="+mj-lt"/>
              </a:rPr>
              <a:t>Teknik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Informatika</a:t>
            </a:r>
            <a:endParaRPr lang="en-US" sz="2000" dirty="0">
              <a:latin typeface="+mj-lt"/>
            </a:endParaRPr>
          </a:p>
          <a:p>
            <a:pPr algn="ctr"/>
            <a:r>
              <a:rPr lang="en-US" sz="2000" dirty="0" err="1">
                <a:latin typeface="+mj-lt"/>
              </a:rPr>
              <a:t>Universitas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Komputer</a:t>
            </a:r>
            <a:r>
              <a:rPr lang="en-US" sz="2000" dirty="0">
                <a:latin typeface="+mj-lt"/>
              </a:rPr>
              <a:t> Indonesia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6867B-2921-414B-B7E8-3143BEB67C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960" y="758952"/>
            <a:ext cx="1447800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dirty="0">
                <a:cs typeface="Arial" pitchFamily="34" charset="0"/>
              </a:rPr>
              <a:t>Transformasi Invers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685800"/>
            <a:ext cx="59436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Arial" pitchFamily="34" charset="0"/>
                <a:cs typeface="Arial" pitchFamily="34" charset="0"/>
              </a:rPr>
              <a:t>Algoritma untuk membangkitkan variabel acak X yang punya distribusi F adalah :</a:t>
            </a:r>
          </a:p>
          <a:p>
            <a:pPr marL="731838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d-ID" sz="1600" dirty="0">
                <a:latin typeface="Arial" pitchFamily="34" charset="0"/>
                <a:cs typeface="Arial" pitchFamily="34" charset="0"/>
              </a:rPr>
              <a:t>Bangkitkan bilangan acak U(0,1)</a:t>
            </a:r>
          </a:p>
          <a:p>
            <a:pPr marL="731838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d-ID" sz="1600" dirty="0">
                <a:latin typeface="Arial" pitchFamily="34" charset="0"/>
                <a:cs typeface="Arial" pitchFamily="34" charset="0"/>
              </a:rPr>
              <a:t>Hitung  X = F</a:t>
            </a:r>
            <a:r>
              <a:rPr lang="id-ID" sz="16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id-ID" sz="1600" dirty="0">
                <a:latin typeface="Arial" pitchFamily="34" charset="0"/>
                <a:cs typeface="Arial" pitchFamily="34" charset="0"/>
              </a:rPr>
              <a:t> (U), dengan kata lain ubah Probability Density Function (PDF) ke Cummulative Distribution Function (CDF).</a:t>
            </a:r>
          </a:p>
          <a:p>
            <a:pPr marL="731838" lvl="1" indent="-457200" algn="just">
              <a:lnSpc>
                <a:spcPct val="150000"/>
              </a:lnSpc>
              <a:buNone/>
            </a:pPr>
            <a:endParaRPr lang="id-ID" sz="1600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50000"/>
              </a:lnSpc>
            </a:pPr>
            <a:r>
              <a:rPr lang="id-ID" sz="1800" dirty="0">
                <a:latin typeface="Arial" pitchFamily="34" charset="0"/>
                <a:cs typeface="Arial" pitchFamily="34" charset="0"/>
              </a:rPr>
              <a:t>F</a:t>
            </a:r>
            <a:r>
              <a:rPr lang="id-ID" sz="18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id-ID" sz="1800" dirty="0">
                <a:latin typeface="Arial" pitchFamily="34" charset="0"/>
                <a:cs typeface="Arial" pitchFamily="34" charset="0"/>
              </a:rPr>
              <a:t> (U) akan selalu memenuhi  selagi  0 ≤ U ≤ 1 dan rentang </a:t>
            </a:r>
            <a:r>
              <a:rPr lang="id-ID" sz="1800">
                <a:latin typeface="Arial" pitchFamily="34" charset="0"/>
                <a:cs typeface="Arial" pitchFamily="34" charset="0"/>
              </a:rPr>
              <a:t>dari F</a:t>
            </a:r>
            <a:r>
              <a:rPr 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id-ID" sz="1800">
                <a:latin typeface="Arial" pitchFamily="34" charset="0"/>
                <a:cs typeface="Arial" pitchFamily="34" charset="0"/>
              </a:rPr>
              <a:t>adalah </a:t>
            </a:r>
            <a:r>
              <a:rPr lang="id-ID" sz="1800" dirty="0">
                <a:latin typeface="Arial" pitchFamily="34" charset="0"/>
                <a:cs typeface="Arial" pitchFamily="34" charset="0"/>
              </a:rPr>
              <a:t>[0,1] atau 0 ≤ F(X) ≤ 1</a:t>
            </a:r>
          </a:p>
          <a:p>
            <a:pPr marL="731838" lvl="1" indent="-457200" algn="just">
              <a:lnSpc>
                <a:spcPct val="150000"/>
              </a:lnSpc>
              <a:buNone/>
            </a:pPr>
            <a:r>
              <a:rPr lang="id-ID" sz="16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Pembangkit Random Varibel Diskrit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 algn="just"/>
            <a:r>
              <a:rPr lang="id-ID" altLang="en-US" sz="2800"/>
              <a:t>Apabila fungsi distribusi adalah diskr</a:t>
            </a:r>
            <a:r>
              <a:rPr lang="en-US" altLang="en-US" sz="2800"/>
              <a:t>i</a:t>
            </a:r>
            <a:r>
              <a:rPr lang="id-ID" altLang="en-US" sz="2800"/>
              <a:t>t, maka prosedur yang diperlukan untuk membangkitkan random variabel dari f(x)  adalah sebagai berikut :</a:t>
            </a:r>
            <a:endParaRPr lang="en-US" altLang="en-US" sz="2800"/>
          </a:p>
          <a:p>
            <a:pPr marL="266700" indent="-266700" algn="just"/>
            <a:endParaRPr lang="id-ID" altLang="en-US" sz="2800"/>
          </a:p>
          <a:p>
            <a:pPr marL="900113" lvl="2" indent="-457200" algn="just">
              <a:buFontTx/>
              <a:buAutoNum type="arabicPeriod"/>
            </a:pPr>
            <a:r>
              <a:rPr lang="id-ID" altLang="en-US" sz="2800"/>
              <a:t>Tentukan F</a:t>
            </a:r>
            <a:r>
              <a:rPr lang="en-US" altLang="en-US" sz="2800"/>
              <a:t>(x), cari CDF dari variable acak X</a:t>
            </a:r>
          </a:p>
          <a:p>
            <a:pPr marL="900113" lvl="2" indent="-457200" algn="just">
              <a:buFontTx/>
              <a:buAutoNum type="arabicPeriod"/>
            </a:pPr>
            <a:r>
              <a:rPr lang="en-US" altLang="en-US" sz="2800"/>
              <a:t>Pilih/generate RN dari bilangan acak 0 &lt; R</a:t>
            </a:r>
            <a:r>
              <a:rPr lang="id-ID" altLang="en-US" sz="2800" baseline="-25000"/>
              <a:t>i</a:t>
            </a:r>
            <a:r>
              <a:rPr lang="en-US" altLang="en-US" sz="2800"/>
              <a:t> &lt; 1</a:t>
            </a:r>
            <a:endParaRPr lang="id-ID" altLang="en-US" sz="2800"/>
          </a:p>
        </p:txBody>
      </p:sp>
    </p:spTree>
    <p:extLst>
      <p:ext uri="{BB962C8B-B14F-4D97-AF65-F5344CB8AC3E}">
        <p14:creationId xmlns:p14="http://schemas.microsoft.com/office/powerpoint/2010/main" val="151623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Lanjut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7063" lvl="2" indent="-457200" algn="just">
              <a:buFontTx/>
              <a:buAutoNum type="arabicPeriod" startAt="3"/>
            </a:pPr>
            <a:r>
              <a:rPr lang="id-ID" altLang="en-US" sz="2400"/>
              <a:t>Tempatkan RN yang diperoleh pada F(x) axis dan memotong fungsi diskrit melalui garis horisontal</a:t>
            </a:r>
          </a:p>
          <a:p>
            <a:pPr marL="627063" lvl="2" indent="-457200" algn="just">
              <a:buFontTx/>
              <a:buAutoNum type="arabicPeriod" startAt="3"/>
            </a:pPr>
            <a:r>
              <a:rPr lang="id-ID" altLang="en-US" sz="2400"/>
              <a:t>Garis horisontal dari axis F(x) ini dapat memotong fungsi F(x) atau pada tempat yang tidak bersambung pada F(x) </a:t>
            </a:r>
          </a:p>
          <a:p>
            <a:pPr marL="627063" lvl="2" indent="-457200" algn="just">
              <a:buFontTx/>
              <a:buAutoNum type="arabicPeriod" startAt="3"/>
            </a:pPr>
            <a:r>
              <a:rPr lang="id-ID" altLang="en-US" sz="2400"/>
              <a:t>Tuliskan harga x yang sesuai dengan titik potong. Harga x adalah harga RV</a:t>
            </a:r>
            <a:r>
              <a:rPr lang="en-US" altLang="en-US" sz="2400"/>
              <a:t> </a:t>
            </a:r>
            <a:r>
              <a:rPr lang="id-ID" altLang="en-US" sz="2400"/>
              <a:t>dari f(x)</a:t>
            </a:r>
          </a:p>
          <a:p>
            <a:pPr marL="609600" indent="-609600"/>
            <a:endParaRPr lang="id-ID" altLang="en-US" sz="2400"/>
          </a:p>
        </p:txBody>
      </p:sp>
    </p:spTree>
    <p:extLst>
      <p:ext uri="{BB962C8B-B14F-4D97-AF65-F5344CB8AC3E}">
        <p14:creationId xmlns:p14="http://schemas.microsoft.com/office/powerpoint/2010/main" val="31027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Ilustrasi</a:t>
            </a:r>
          </a:p>
        </p:txBody>
      </p:sp>
      <p:graphicFrame>
        <p:nvGraphicFramePr>
          <p:cNvPr id="17506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4391"/>
              </p:ext>
            </p:extLst>
          </p:nvPr>
        </p:nvGraphicFramePr>
        <p:xfrm>
          <a:off x="865692" y="2314079"/>
          <a:ext cx="7543799" cy="1553457"/>
        </p:xfrm>
        <a:graphic>
          <a:graphicData uri="http://schemas.openxmlformats.org/drawingml/2006/table">
            <a:tbl>
              <a:tblPr/>
              <a:tblGrid>
                <a:gridCol w="2756388">
                  <a:extLst>
                    <a:ext uri="{9D8B030D-6E8A-4147-A177-3AD203B41FA5}">
                      <a16:colId xmlns:a16="http://schemas.microsoft.com/office/drawing/2014/main" val="3751985393"/>
                    </a:ext>
                  </a:extLst>
                </a:gridCol>
                <a:gridCol w="976589">
                  <a:extLst>
                    <a:ext uri="{9D8B030D-6E8A-4147-A177-3AD203B41FA5}">
                      <a16:colId xmlns:a16="http://schemas.microsoft.com/office/drawing/2014/main" val="1899946911"/>
                    </a:ext>
                  </a:extLst>
                </a:gridCol>
                <a:gridCol w="921744">
                  <a:extLst>
                    <a:ext uri="{9D8B030D-6E8A-4147-A177-3AD203B41FA5}">
                      <a16:colId xmlns:a16="http://schemas.microsoft.com/office/drawing/2014/main" val="703504270"/>
                    </a:ext>
                  </a:extLst>
                </a:gridCol>
                <a:gridCol w="962436">
                  <a:extLst>
                    <a:ext uri="{9D8B030D-6E8A-4147-A177-3AD203B41FA5}">
                      <a16:colId xmlns:a16="http://schemas.microsoft.com/office/drawing/2014/main" val="1892301757"/>
                    </a:ext>
                  </a:extLst>
                </a:gridCol>
                <a:gridCol w="962436">
                  <a:extLst>
                    <a:ext uri="{9D8B030D-6E8A-4147-A177-3AD203B41FA5}">
                      <a16:colId xmlns:a16="http://schemas.microsoft.com/office/drawing/2014/main" val="1920061013"/>
                    </a:ext>
                  </a:extLst>
                </a:gridCol>
                <a:gridCol w="964206">
                  <a:extLst>
                    <a:ext uri="{9D8B030D-6E8A-4147-A177-3AD203B41FA5}">
                      <a16:colId xmlns:a16="http://schemas.microsoft.com/office/drawing/2014/main" val="2443095552"/>
                    </a:ext>
                  </a:extLst>
                </a:gridCol>
              </a:tblGrid>
              <a:tr h="8101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 = kebutuhan</a:t>
                      </a:r>
                    </a:p>
                  </a:txBody>
                  <a:tcPr marL="101905" marR="1019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479535"/>
                  </a:ext>
                </a:extLst>
              </a:tr>
              <a:tr h="74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f(x) = P (X=x)</a:t>
                      </a:r>
                    </a:p>
                  </a:txBody>
                  <a:tcPr marL="101905" marR="1019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1905" marR="1019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381589"/>
                  </a:ext>
                </a:extLst>
              </a:tr>
            </a:tbl>
          </a:graphicData>
        </a:graphic>
      </p:graphicFrame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7195" y="1737361"/>
            <a:ext cx="8062912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d-ID" altLang="en-US" sz="2800"/>
              <a:t>Diketahui suatu random variabel dinyatakan dengan f(x)</a:t>
            </a:r>
          </a:p>
        </p:txBody>
      </p:sp>
      <p:graphicFrame>
        <p:nvGraphicFramePr>
          <p:cNvPr id="17484" name="Object 7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99681422"/>
              </p:ext>
            </p:extLst>
          </p:nvPr>
        </p:nvGraphicFramePr>
        <p:xfrm>
          <a:off x="4015050" y="3200400"/>
          <a:ext cx="2238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2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17484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5050" y="3200400"/>
                        <a:ext cx="2238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669180"/>
              </p:ext>
            </p:extLst>
          </p:nvPr>
        </p:nvGraphicFramePr>
        <p:xfrm>
          <a:off x="5005650" y="3200400"/>
          <a:ext cx="2238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3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7487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650" y="3200400"/>
                        <a:ext cx="2238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9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552"/>
              </p:ext>
            </p:extLst>
          </p:nvPr>
        </p:nvGraphicFramePr>
        <p:xfrm>
          <a:off x="5996249" y="3200400"/>
          <a:ext cx="2047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4" name="Equation" r:id="rId7" imgW="139680" imgH="393480" progId="Equation.3">
                  <p:embed/>
                </p:oleObj>
              </mc:Choice>
              <mc:Fallback>
                <p:oleObj name="Equation" r:id="rId7" imgW="139680" imgH="393480" progId="Equation.3">
                  <p:embed/>
                  <p:pic>
                    <p:nvPicPr>
                      <p:cNvPr id="17489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6249" y="3200400"/>
                        <a:ext cx="2047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91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736541"/>
              </p:ext>
            </p:extLst>
          </p:nvPr>
        </p:nvGraphicFramePr>
        <p:xfrm>
          <a:off x="7816850" y="3236118"/>
          <a:ext cx="2603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5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1749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6850" y="3236118"/>
                        <a:ext cx="2603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92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09167"/>
              </p:ext>
            </p:extLst>
          </p:nvPr>
        </p:nvGraphicFramePr>
        <p:xfrm>
          <a:off x="6962112" y="3200400"/>
          <a:ext cx="2238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6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1749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112" y="3200400"/>
                        <a:ext cx="2238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752913" y="4396422"/>
            <a:ext cx="7991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2400">
                <a:latin typeface="Arial" panose="020B0604020202020204" pitchFamily="34" charset="0"/>
              </a:rPr>
              <a:t>Tentukan F(x) sebagai fungsi distribusi kumulatif variabel acak X</a:t>
            </a:r>
          </a:p>
        </p:txBody>
      </p:sp>
    </p:spTree>
    <p:extLst>
      <p:ext uri="{BB962C8B-B14F-4D97-AF65-F5344CB8AC3E}">
        <p14:creationId xmlns:p14="http://schemas.microsoft.com/office/powerpoint/2010/main" val="120154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altLang="en-US" sz="2800">
                <a:latin typeface="Arial" panose="020B0604020202020204" pitchFamily="34" charset="0"/>
              </a:rPr>
              <a:t>Gambar Distribusi Kumulatif dari Kebutuhan</a:t>
            </a:r>
            <a:br>
              <a:rPr lang="id-ID" altLang="en-US" sz="2800">
                <a:latin typeface="Arial" panose="020B0604020202020204" pitchFamily="34" charset="0"/>
              </a:rPr>
            </a:br>
            <a:r>
              <a:rPr lang="id-ID" altLang="en-US" sz="2800">
                <a:latin typeface="Arial" panose="020B0604020202020204" pitchFamily="34" charset="0"/>
              </a:rPr>
              <a:t> </a:t>
            </a:r>
            <a:r>
              <a:rPr lang="id-ID" altLang="en-US" sz="2400">
                <a:latin typeface="Arial" panose="020B0604020202020204" pitchFamily="34" charset="0"/>
              </a:rPr>
              <a:t>Tentukan F</a:t>
            </a:r>
            <a:r>
              <a:rPr lang="en-US" altLang="en-US" sz="2400">
                <a:latin typeface="Arial" panose="020B0604020202020204" pitchFamily="34" charset="0"/>
              </a:rPr>
              <a:t>(x), cari CDF dari variable acak X</a:t>
            </a:r>
            <a:endParaRPr lang="id-ID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20500" name="Object 2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9750" y="5229225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205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229225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9750" y="4652963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1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205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52963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750" y="40767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2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2050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0767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827088" y="2060575"/>
            <a:ext cx="0" cy="396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827088" y="6021388"/>
            <a:ext cx="7058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55650" y="4292600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755650" y="5734050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755650" y="5445125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55650" y="5157788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55650" y="4868863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55650" y="4005263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55650" y="4581525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55650" y="3716338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55650" y="3429000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5650" y="3068638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55650" y="2781300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5650" y="2492375"/>
            <a:ext cx="71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76238" y="522287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d-ID" altLang="en-US"/>
          </a:p>
        </p:txBody>
      </p:sp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539750" y="289083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3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205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890838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2" name="Object 32"/>
          <p:cNvGraphicFramePr>
            <a:graphicFrameLocks noChangeAspect="1"/>
          </p:cNvGraphicFramePr>
          <p:nvPr/>
        </p:nvGraphicFramePr>
        <p:xfrm>
          <a:off x="595313" y="2400300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4" name="Equation" r:id="rId11" imgW="88560" imgH="164880" progId="Equation.3">
                  <p:embed/>
                </p:oleObj>
              </mc:Choice>
              <mc:Fallback>
                <p:oleObj name="Equation" r:id="rId11" imgW="88560" imgH="164880" progId="Equation.3">
                  <p:embed/>
                  <p:pic>
                    <p:nvPicPr>
                      <p:cNvPr id="205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400300"/>
                        <a:ext cx="889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4" name="Object 3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9750" y="3490913"/>
          <a:ext cx="1714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5" name="Equation" r:id="rId13" imgW="152280" imgH="393480" progId="Equation.3">
                  <p:embed/>
                </p:oleObj>
              </mc:Choice>
              <mc:Fallback>
                <p:oleObj name="Equation" r:id="rId13" imgW="152280" imgH="393480" progId="Equation.3">
                  <p:embed/>
                  <p:pic>
                    <p:nvPicPr>
                      <p:cNvPr id="205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90913"/>
                        <a:ext cx="1714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557213" y="59150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6" name="Equation" r:id="rId15" imgW="126720" imgH="177480" progId="Equation.3">
                  <p:embed/>
                </p:oleObj>
              </mc:Choice>
              <mc:Fallback>
                <p:oleObj name="Equation" r:id="rId15" imgW="126720" imgH="177480" progId="Equation.3">
                  <p:embed/>
                  <p:pic>
                    <p:nvPicPr>
                      <p:cNvPr id="205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5915025"/>
                        <a:ext cx="127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668463" y="59499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5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643188" y="594995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/>
              <a:t>10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708400" y="59499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15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4787900" y="59499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20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867400" y="59499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25</a:t>
            </a:r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1835150" y="4581525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827088" y="54451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2843213" y="3429000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3924300" y="2781300"/>
            <a:ext cx="0" cy="3240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5003800" y="2492375"/>
            <a:ext cx="0" cy="35290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1835150" y="4581525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2843213" y="3429000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3924300" y="2781300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5003800" y="249237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855663" y="1916113"/>
            <a:ext cx="620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F(x)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7861300" y="5768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/>
              <a:t>x</a:t>
            </a:r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4933950" y="2420938"/>
            <a:ext cx="14287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H="1">
            <a:off x="4933950" y="2420938"/>
            <a:ext cx="14287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1763713" y="4508500"/>
            <a:ext cx="14287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>
            <a:off x="1763713" y="4508500"/>
            <a:ext cx="14287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>
            <a:off x="2773363" y="3357563"/>
            <a:ext cx="14287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 flipH="1">
            <a:off x="2773363" y="3357563"/>
            <a:ext cx="14287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3851275" y="2708275"/>
            <a:ext cx="14287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 flipH="1">
            <a:off x="3851275" y="2708275"/>
            <a:ext cx="14287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>
            <a:off x="827088" y="4005263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1166813" y="3041650"/>
            <a:ext cx="1343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en-US" sz="1600"/>
              <a:t>Bilangan acak</a:t>
            </a:r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 flipH="1">
            <a:off x="900113" y="3357563"/>
            <a:ext cx="503237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47" name="Object 67"/>
          <p:cNvGraphicFramePr>
            <a:graphicFrameLocks noChangeAspect="1"/>
          </p:cNvGraphicFramePr>
          <p:nvPr/>
        </p:nvGraphicFramePr>
        <p:xfrm>
          <a:off x="1547813" y="3357563"/>
          <a:ext cx="5762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7" name="Equation" r:id="rId17" imgW="431640" imgH="393480" progId="Equation.3">
                  <p:embed/>
                </p:oleObj>
              </mc:Choice>
              <mc:Fallback>
                <p:oleObj name="Equation" r:id="rId17" imgW="431640" imgH="393480" progId="Equation.3">
                  <p:embed/>
                  <p:pic>
                    <p:nvPicPr>
                      <p:cNvPr id="2054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57563"/>
                        <a:ext cx="576262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21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Lanjut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89138"/>
            <a:ext cx="7632700" cy="4114800"/>
          </a:xfrm>
        </p:spPr>
        <p:txBody>
          <a:bodyPr/>
          <a:lstStyle/>
          <a:p>
            <a:pPr algn="just"/>
            <a:r>
              <a:rPr lang="en-US" altLang="en-US" sz="2800">
                <a:latin typeface="Arial" panose="020B0604020202020204" pitchFamily="34" charset="0"/>
              </a:rPr>
              <a:t>Jika  r =  </a:t>
            </a:r>
            <a:r>
              <a:rPr lang="id-ID" altLang="en-US" sz="2800">
                <a:latin typeface="Arial" panose="020B0604020202020204" pitchFamily="34" charset="0"/>
              </a:rPr>
              <a:t>        </a:t>
            </a:r>
            <a:r>
              <a:rPr lang="en-US" altLang="en-US" sz="2800">
                <a:latin typeface="Arial" panose="020B0604020202020204" pitchFamily="34" charset="0"/>
              </a:rPr>
              <a:t>maka</a:t>
            </a:r>
            <a:r>
              <a:rPr lang="id-ID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 garis proyeksi memotong harga fungsi F</a:t>
            </a:r>
            <a:r>
              <a:rPr lang="id-ID" altLang="en-US" sz="2800">
                <a:latin typeface="Arial" panose="020B0604020202020204" pitchFamily="34" charset="0"/>
              </a:rPr>
              <a:t>(</a:t>
            </a:r>
            <a:r>
              <a:rPr lang="en-US" altLang="en-US" sz="2800">
                <a:latin typeface="Arial" panose="020B0604020202020204" pitchFamily="34" charset="0"/>
              </a:rPr>
              <a:t>x) pada x = 10. </a:t>
            </a:r>
          </a:p>
          <a:p>
            <a:pPr algn="just"/>
            <a:r>
              <a:rPr lang="en-US" altLang="en-US" sz="2800">
                <a:latin typeface="Arial" panose="020B0604020202020204" pitchFamily="34" charset="0"/>
              </a:rPr>
              <a:t>Karena itu x = 10 dipilih sebagai harga variable acak </a:t>
            </a:r>
            <a:endParaRPr lang="id-ID" altLang="en-US" sz="2800">
              <a:latin typeface="Arial" panose="020B0604020202020204" pitchFamily="34" charset="0"/>
            </a:endParaRPr>
          </a:p>
        </p:txBody>
      </p:sp>
      <p:graphicFrame>
        <p:nvGraphicFramePr>
          <p:cNvPr id="23571" name="Object 1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66025526"/>
              </p:ext>
            </p:extLst>
          </p:nvPr>
        </p:nvGraphicFramePr>
        <p:xfrm>
          <a:off x="2514600" y="2060575"/>
          <a:ext cx="6492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7" name="Equation" r:id="rId3" imgW="355320" imgH="177480" progId="Equation.3">
                  <p:embed/>
                </p:oleObj>
              </mc:Choice>
              <mc:Fallback>
                <p:oleObj name="Equation" r:id="rId3" imgW="355320" imgH="177480" progId="Equation.3">
                  <p:embed/>
                  <p:pic>
                    <p:nvPicPr>
                      <p:cNvPr id="2357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60575"/>
                        <a:ext cx="6492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74" name="Object 2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67463" y="4754563"/>
          <a:ext cx="3714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4754563"/>
                        <a:ext cx="3714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9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2357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981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Pembangkit Random Variabel Kontinu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Bila f(x) fungsi distribusi kontinu, prosedur transformasi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id-ID" altLang="en-US" sz="2400">
                <a:latin typeface="Arial" panose="020B0604020202020204" pitchFamily="34" charset="0"/>
              </a:rPr>
              <a:t>invers dilakukan sebagai berikut:</a:t>
            </a:r>
          </a:p>
          <a:p>
            <a:pPr marL="609600" indent="-609600" algn="just">
              <a:buFontTx/>
              <a:buAutoNum type="arabicPeriod"/>
            </a:pPr>
            <a:r>
              <a:rPr lang="id-ID" altLang="en-US" sz="2400">
                <a:latin typeface="Arial" panose="020B0604020202020204" pitchFamily="34" charset="0"/>
              </a:rPr>
              <a:t>Tulis f(t) = fungsi kepadatan peluang;</a:t>
            </a:r>
          </a:p>
          <a:p>
            <a:pPr marL="609600" indent="-609600" algn="just">
              <a:buFontTx/>
              <a:buAutoNum type="arabicPeriod"/>
            </a:pPr>
            <a:endParaRPr lang="id-ID" altLang="en-US" sz="2400">
              <a:latin typeface="Arial" panose="020B0604020202020204" pitchFamily="34" charset="0"/>
            </a:endParaRPr>
          </a:p>
          <a:p>
            <a:pPr marL="609600" indent="-609600" algn="just">
              <a:buFontTx/>
              <a:buAutoNum type="arabicPeriod"/>
            </a:pPr>
            <a:r>
              <a:rPr lang="id-ID" altLang="en-US" sz="2400">
                <a:latin typeface="Arial" panose="020B0604020202020204" pitchFamily="34" charset="0"/>
              </a:rPr>
              <a:t>F(x) 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id-ID" altLang="en-US" sz="2400">
                <a:latin typeface="Arial" panose="020B0604020202020204" pitchFamily="34" charset="0"/>
              </a:rPr>
              <a:t>= P(X ≤ x) = r</a:t>
            </a:r>
          </a:p>
          <a:p>
            <a:pPr marL="609600" indent="-609600" algn="just"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	  </a:t>
            </a:r>
            <a:r>
              <a:rPr lang="en-US" altLang="en-US" sz="2400">
                <a:latin typeface="Arial" panose="020B0604020202020204" pitchFamily="34" charset="0"/>
              </a:rPr>
              <a:t>      </a:t>
            </a:r>
            <a:r>
              <a:rPr lang="id-ID" altLang="en-US" sz="2400">
                <a:latin typeface="Arial" panose="020B0604020202020204" pitchFamily="34" charset="0"/>
              </a:rPr>
              <a:t>= fungsi distribusi kumulatif</a:t>
            </a:r>
          </a:p>
          <a:p>
            <a:pPr marL="609600" indent="-609600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5924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z="3200">
                <a:latin typeface="Arial" panose="020B0604020202020204" pitchFamily="34" charset="0"/>
              </a:rPr>
              <a:t>Lanjut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9388" lvl="1" indent="0">
              <a:lnSpc>
                <a:spcPct val="90000"/>
              </a:lnSpc>
              <a:buFontTx/>
              <a:buNone/>
            </a:pPr>
            <a:r>
              <a:rPr lang="id-ID" altLang="en-US" sz="2600">
                <a:latin typeface="Arial" panose="020B0604020202020204" pitchFamily="34" charset="0"/>
              </a:rPr>
              <a:t>3.   </a:t>
            </a:r>
            <a:r>
              <a:rPr lang="en-US" altLang="en-US" sz="2600">
                <a:latin typeface="Arial" panose="020B0604020202020204" pitchFamily="34" charset="0"/>
              </a:rPr>
              <a:t>t = variable integrasi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  </a:t>
            </a:r>
            <a:r>
              <a:rPr lang="en-US" altLang="en-US" sz="2400">
                <a:latin typeface="Arial" panose="020B0604020202020204" pitchFamily="34" charset="0"/>
              </a:rPr>
              <a:t>                                           x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</a:t>
            </a:r>
            <a:r>
              <a:rPr lang="id-ID" altLang="en-US" sz="2400">
                <a:latin typeface="Arial" panose="020B0604020202020204" pitchFamily="34" charset="0"/>
              </a:rPr>
              <a:t>          </a:t>
            </a:r>
            <a:r>
              <a:rPr lang="en-US" altLang="en-US" sz="2400">
                <a:latin typeface="Arial" panose="020B0604020202020204" pitchFamily="34" charset="0"/>
              </a:rPr>
              <a:t>Maka  r = F(x) =    ∫ f(t)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</a:t>
            </a:r>
            <a:r>
              <a:rPr lang="id-ID" altLang="en-US" sz="2400">
                <a:latin typeface="Arial" panose="020B0604020202020204" pitchFamily="34" charset="0"/>
              </a:rPr>
              <a:t>   </a:t>
            </a:r>
            <a:r>
              <a:rPr lang="en-US" altLang="en-US" sz="2400">
                <a:latin typeface="Arial" panose="020B0604020202020204" pitchFamily="34" charset="0"/>
              </a:rPr>
              <a:t> Min x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  </a:t>
            </a:r>
            <a:r>
              <a:rPr lang="id-ID" altLang="en-US" sz="2600">
                <a:latin typeface="Arial" panose="020B0604020202020204" pitchFamily="34" charset="0"/>
              </a:rPr>
              <a:t>di mana r sebagai bilangan acak.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Dari r = F(x)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Dapat diselesaikan x dalam r melalui transformasi invers: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d-ID" altLang="en-US" sz="2400">
                <a:latin typeface="Arial" panose="020B0604020202020204" pitchFamily="34" charset="0"/>
              </a:rPr>
              <a:t>		x = F</a:t>
            </a:r>
            <a:r>
              <a:rPr lang="id-ID" altLang="en-US" sz="2400" baseline="30000">
                <a:latin typeface="Arial" panose="020B0604020202020204" pitchFamily="34" charset="0"/>
              </a:rPr>
              <a:t>-1</a:t>
            </a:r>
            <a:r>
              <a:rPr lang="id-ID" altLang="en-US" sz="2400">
                <a:latin typeface="Arial" panose="020B0604020202020204" pitchFamily="34" charset="0"/>
              </a:rPr>
              <a:t> (r)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d-ID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8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d-ID" sz="3600" b="1" dirty="0">
                <a:latin typeface="Arial" pitchFamily="34" charset="0"/>
                <a:cs typeface="Arial" pitchFamily="34" charset="0"/>
              </a:rPr>
              <a:t>Contoh 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Membangkitkan random variate yang berdistribusi kontinu dengan fungsi sbb :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599638"/>
              </p:ext>
            </p:extLst>
          </p:nvPr>
        </p:nvGraphicFramePr>
        <p:xfrm>
          <a:off x="4303058" y="1696341"/>
          <a:ext cx="3026269" cy="947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" name="Equation" r:id="rId3" imgW="1460160" imgH="457200" progId="Equation.3">
                  <p:embed/>
                </p:oleObj>
              </mc:Choice>
              <mc:Fallback>
                <p:oleObj name="Equation" r:id="rId3" imgW="14601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058" y="1696341"/>
                        <a:ext cx="3026269" cy="9475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504793" y="3042073"/>
            <a:ext cx="3505200" cy="63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575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Ubah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PDF ke </a:t>
            </a:r>
            <a:r>
              <a:rPr kumimoji="0" lang="id-ID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CDF :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803670"/>
              </p:ext>
            </p:extLst>
          </p:nvPr>
        </p:nvGraphicFramePr>
        <p:xfrm>
          <a:off x="4806950" y="3678767"/>
          <a:ext cx="2286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Equation" r:id="rId5" imgW="1028520" imgH="1028520" progId="Equation.3">
                  <p:embed/>
                </p:oleObj>
              </mc:Choice>
              <mc:Fallback>
                <p:oleObj name="Equation" r:id="rId5" imgW="1028520" imgH="1028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3678767"/>
                        <a:ext cx="2286000" cy="190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381000" y="2133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575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Hitung  X = F</a:t>
            </a:r>
            <a:r>
              <a:rPr lang="id-ID" sz="2000" baseline="30000">
                <a:latin typeface="Arial" pitchFamily="34" charset="0"/>
                <a:cs typeface="Arial" pitchFamily="34" charset="0"/>
              </a:rPr>
              <a:t>-1</a:t>
            </a:r>
            <a:r>
              <a:rPr lang="id-ID" sz="2000">
                <a:latin typeface="Arial" pitchFamily="34" charset="0"/>
                <a:cs typeface="Arial" pitchFamily="34" charset="0"/>
              </a:rPr>
              <a:t> (U), dimana</a:t>
            </a: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tabLst>
                <a:tab pos="2686050" algn="l"/>
              </a:tabLst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	U = F(x)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U</a:t>
            </a:r>
            <a:r>
              <a:rPr kumimoji="0" lang="id-ID" sz="20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x</a:t>
            </a:r>
            <a:r>
              <a:rPr kumimoji="0" lang="id-ID" sz="2000" b="0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id-ID" sz="2000" baseline="0">
                <a:latin typeface="Arial" pitchFamily="34" charset="0"/>
                <a:cs typeface="Arial" pitchFamily="34" charset="0"/>
              </a:rPr>
              <a:t>				x = √U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Jadi, </a:t>
            </a:r>
            <a:r>
              <a:rPr lang="id-ID" sz="2000" baseline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id-ID" sz="2000" baseline="30000">
                <a:latin typeface="Arial" pitchFamily="34" charset="0"/>
                <a:cs typeface="Arial" pitchFamily="34" charset="0"/>
                <a:sym typeface="Symbol"/>
              </a:rPr>
              <a:t>-1</a:t>
            </a:r>
            <a:r>
              <a:rPr lang="id-ID" sz="2000" baseline="0">
                <a:latin typeface="Arial" pitchFamily="34" charset="0"/>
                <a:cs typeface="Arial" pitchFamily="34" charset="0"/>
                <a:sym typeface="Symbol"/>
              </a:rPr>
              <a:t>(x) = √U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id-ID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2000">
                <a:latin typeface="Arial" pitchFamily="34" charset="0"/>
                <a:cs typeface="Arial" pitchFamily="34" charset="0"/>
              </a:rPr>
              <a:t>Maka algoritma untuk memperoleh variabel acak yang berdistribusi kontinu seperti di atas adalah :</a:t>
            </a:r>
          </a:p>
          <a:p>
            <a:pPr marL="788988" lvl="1" indent="-514350">
              <a:buFont typeface="+mj-lt"/>
              <a:buAutoNum type="arabicPeriod"/>
            </a:pPr>
            <a:r>
              <a:rPr lang="id-ID" sz="2000">
                <a:latin typeface="Arial" pitchFamily="34" charset="0"/>
                <a:cs typeface="Arial" pitchFamily="34" charset="0"/>
              </a:rPr>
              <a:t>Bangkitkan bilangan acak U(0,1)</a:t>
            </a:r>
          </a:p>
          <a:p>
            <a:pPr marL="788988" lvl="1" indent="-514350">
              <a:buFont typeface="+mj-lt"/>
              <a:buAutoNum type="arabicPeriod"/>
            </a:pPr>
            <a:r>
              <a:rPr lang="id-ID" sz="2000">
                <a:latin typeface="Arial" pitchFamily="34" charset="0"/>
                <a:cs typeface="Arial" pitchFamily="34" charset="0"/>
              </a:rPr>
              <a:t>Dapatkan x = √U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id-ID" sz="2000" baseline="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Symbol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pitchFamily="34" charset="0"/>
              </a:rPr>
              <a:t>Pendahuluan</a:t>
            </a:r>
            <a:r>
              <a:rPr lang="id-ID">
                <a:cs typeface="Arial" pitchFamily="34" charset="0"/>
              </a:rPr>
              <a:t> (1)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1359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4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72438" y="685800"/>
            <a:ext cx="824484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just"/>
            <a:r>
              <a:rPr lang="id-ID" sz="2000"/>
              <a:t>Jika diasumsikan bilangan random dibangkitkan dengan metode LCG, dengan ketentuan a = 19, c = 237, m = 128, dan Z</a:t>
            </a:r>
            <a:r>
              <a:rPr lang="id-ID" sz="2000" baseline="-25000"/>
              <a:t>0</a:t>
            </a:r>
            <a:r>
              <a:rPr lang="id-ID" sz="2000"/>
              <a:t> = 12357.</a:t>
            </a:r>
          </a:p>
          <a:p>
            <a:pPr marL="0" lvl="1"/>
            <a:r>
              <a:rPr lang="id-ID" sz="2000"/>
              <a:t>Maka diperoleh bilangan acak sebagai berikut :</a:t>
            </a:r>
            <a:r>
              <a:rPr lang="en-US" sz="2000"/>
              <a:t> (</a:t>
            </a:r>
            <a:r>
              <a:rPr lang="id-ID" sz="2000"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>
                <a:latin typeface="Arial" pitchFamily="34" charset="0"/>
                <a:cs typeface="Arial" pitchFamily="34" charset="0"/>
              </a:rPr>
              <a:t>i</a:t>
            </a:r>
            <a:r>
              <a:rPr lang="en-US" sz="2000">
                <a:latin typeface="Arial" pitchFamily="34" charset="0"/>
                <a:cs typeface="Arial" pitchFamily="34" charset="0"/>
              </a:rPr>
              <a:t> = Z</a:t>
            </a:r>
            <a:r>
              <a:rPr lang="en-US" sz="2000" baseline="-25000">
                <a:latin typeface="Arial" pitchFamily="34" charset="0"/>
                <a:cs typeface="Arial" pitchFamily="34" charset="0"/>
              </a:rPr>
              <a:t>i </a:t>
            </a:r>
            <a:r>
              <a:rPr lang="en-US" sz="2000">
                <a:latin typeface="Arial" pitchFamily="34" charset="0"/>
                <a:cs typeface="Arial" pitchFamily="34" charset="0"/>
              </a:rPr>
              <a:t>/m )</a:t>
            </a:r>
            <a:endParaRPr lang="id-ID" sz="2000" baseline="0">
              <a:latin typeface="Arial" pitchFamily="34" charset="0"/>
              <a:cs typeface="Arial" pitchFamily="34" charset="0"/>
              <a:sym typeface="Symbol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Symbol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1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(19 </a:t>
            </a:r>
            <a:r>
              <a:rPr lang="id-ID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 12357+237) mod 128 = 12</a:t>
            </a:r>
            <a:r>
              <a:rPr lang="id-ID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>→ </a:t>
            </a:r>
            <a:r>
              <a:rPr lang="id-ID" dirty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1</a:t>
            </a:r>
            <a:r>
              <a:rPr lang="en-US">
                <a:latin typeface="Arial" pitchFamily="34" charset="0"/>
                <a:cs typeface="Arial" pitchFamily="34" charset="0"/>
              </a:rPr>
              <a:t> = 0,093</a:t>
            </a:r>
            <a:r>
              <a:rPr lang="id-ID" dirty="0">
                <a:latin typeface="Arial" pitchFamily="34" charset="0"/>
                <a:cs typeface="Arial" pitchFamily="34" charset="0"/>
              </a:rPr>
              <a:t>8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= (19 </a:t>
            </a:r>
            <a:r>
              <a:rPr lang="id-ID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 12+237) mod 128 = 81</a:t>
            </a:r>
            <a:r>
              <a:rPr lang="id-ID">
                <a:latin typeface="Arial" pitchFamily="34" charset="0"/>
                <a:cs typeface="Arial" pitchFamily="34" charset="0"/>
              </a:rPr>
              <a:t>	</a:t>
            </a:r>
            <a:r>
              <a:rPr lang="en-US">
                <a:latin typeface="Arial" pitchFamily="34" charset="0"/>
                <a:cs typeface="Arial" pitchFamily="34" charset="0"/>
              </a:rPr>
              <a:t>→ </a:t>
            </a:r>
            <a:r>
              <a:rPr lang="id-ID" dirty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= 0,6328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 = (19 </a:t>
            </a:r>
            <a:r>
              <a:rPr lang="id-ID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 81+237) mod 128 = 112</a:t>
            </a:r>
            <a:r>
              <a:rPr lang="id-ID" dirty="0">
                <a:latin typeface="Arial" pitchFamily="34" charset="0"/>
                <a:cs typeface="Arial" pitchFamily="34" charset="0"/>
              </a:rPr>
              <a:t>  	</a:t>
            </a:r>
            <a:r>
              <a:rPr lang="en-US" dirty="0">
                <a:latin typeface="Arial" pitchFamily="34" charset="0"/>
                <a:cs typeface="Arial" pitchFamily="34" charset="0"/>
              </a:rPr>
              <a:t>→ </a:t>
            </a:r>
            <a:r>
              <a:rPr lang="id-ID" dirty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 = 0,8750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cs typeface="Arial" pitchFamily="34" charset="0"/>
              </a:rPr>
              <a:t> = (19 </a:t>
            </a:r>
            <a:r>
              <a:rPr lang="id-ID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 112+237) mod 128 = 61</a:t>
            </a:r>
            <a:r>
              <a:rPr lang="id-ID" dirty="0">
                <a:latin typeface="Arial" pitchFamily="34" charset="0"/>
                <a:cs typeface="Arial" pitchFamily="34" charset="0"/>
              </a:rPr>
              <a:t> 	</a:t>
            </a:r>
            <a:r>
              <a:rPr lang="en-US" dirty="0">
                <a:latin typeface="Arial" pitchFamily="34" charset="0"/>
                <a:cs typeface="Arial" pitchFamily="34" charset="0"/>
              </a:rPr>
              <a:t>→ </a:t>
            </a:r>
            <a:r>
              <a:rPr lang="id-ID" dirty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cs typeface="Arial" pitchFamily="34" charset="0"/>
              </a:rPr>
              <a:t> = 0,4765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dirty="0">
                <a:latin typeface="Arial" pitchFamily="34" charset="0"/>
                <a:cs typeface="Arial" pitchFamily="34" charset="0"/>
              </a:rPr>
              <a:t> = (19 </a:t>
            </a:r>
            <a:r>
              <a:rPr lang="id-ID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 61+237) mod 128 = 116</a:t>
            </a:r>
            <a:r>
              <a:rPr lang="id-ID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→ </a:t>
            </a:r>
            <a:r>
              <a:rPr lang="id-ID" dirty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dirty="0">
                <a:latin typeface="Arial" pitchFamily="34" charset="0"/>
                <a:cs typeface="Arial" pitchFamily="34" charset="0"/>
              </a:rPr>
              <a:t> = 0,906</a:t>
            </a:r>
            <a:r>
              <a:rPr lang="id-ID" dirty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marL="360000" indent="-514350"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084641"/>
            <a:ext cx="42672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Maka diperoleh variabel acak :</a:t>
            </a:r>
          </a:p>
          <a:p>
            <a:pPr marL="360000" indent="-514350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587461"/>
              </p:ext>
            </p:extLst>
          </p:nvPr>
        </p:nvGraphicFramePr>
        <p:xfrm>
          <a:off x="1295400" y="2492883"/>
          <a:ext cx="2667000" cy="306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" name="Equation" r:id="rId3" imgW="1193760" imgH="1371600" progId="Equation.3">
                  <p:embed/>
                </p:oleObj>
              </mc:Choice>
              <mc:Fallback>
                <p:oleObj name="Equation" r:id="rId3" imgW="1193760" imgH="1371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92883"/>
                        <a:ext cx="2667000" cy="30648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876800" y="2084641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Jika dicari rata-ratanya 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57798"/>
              </p:ext>
            </p:extLst>
          </p:nvPr>
        </p:nvGraphicFramePr>
        <p:xfrm>
          <a:off x="5427954" y="2770441"/>
          <a:ext cx="2511811" cy="247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4" name="Equation" r:id="rId5" imgW="1117440" imgH="1104840" progId="Equation.3">
                  <p:embed/>
                </p:oleObj>
              </mc:Choice>
              <mc:Fallback>
                <p:oleObj name="Equation" r:id="rId5" imgW="1117440" imgH="1104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954" y="2770441"/>
                        <a:ext cx="2511811" cy="2479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799" y="1097731"/>
            <a:ext cx="8382000" cy="563562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latin typeface="Arial" pitchFamily="34" charset="0"/>
                <a:cs typeface="Arial" pitchFamily="34" charset="0"/>
              </a:rPr>
              <a:t>Contoh 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778909"/>
            <a:ext cx="76200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Misalkan x berdistribusi </a:t>
            </a:r>
            <a:r>
              <a:rPr lang="id-ID">
                <a:latin typeface="Arial" pitchFamily="34" charset="0"/>
                <a:cs typeface="Arial" pitchFamily="34" charset="0"/>
              </a:rPr>
              <a:t>eksponensial dengan</a:t>
            </a:r>
            <a:r>
              <a:rPr lang="en-US">
                <a:latin typeface="Arial" pitchFamily="34" charset="0"/>
                <a:cs typeface="Arial" pitchFamily="34" charset="0"/>
              </a:rPr>
              <a:t> mean</a:t>
            </a:r>
            <a:r>
              <a:rPr lang="id-ID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, maka fungsi distribusinya adalah :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959622"/>
              </p:ext>
            </p:extLst>
          </p:nvPr>
        </p:nvGraphicFramePr>
        <p:xfrm>
          <a:off x="2819400" y="2492255"/>
          <a:ext cx="4000500" cy="114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5" name="Equation" r:id="rId4" imgW="1777680" imgH="507960" progId="Equation.3">
                  <p:embed/>
                </p:oleObj>
              </mc:Choice>
              <mc:Fallback>
                <p:oleObj name="Equation" r:id="rId4" imgW="1777680" imgH="507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92255"/>
                        <a:ext cx="4000500" cy="11434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402795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Maka CDF-nya 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15799"/>
              </p:ext>
            </p:extLst>
          </p:nvPr>
        </p:nvGraphicFramePr>
        <p:xfrm>
          <a:off x="4038600" y="4027950"/>
          <a:ext cx="2149702" cy="205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6" name="Equation" r:id="rId6" imgW="1104840" imgH="1054080" progId="Equation.3">
                  <p:embed/>
                </p:oleObj>
              </mc:Choice>
              <mc:Fallback>
                <p:oleObj name="Equation" r:id="rId6" imgW="1104840" imgH="1054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27950"/>
                        <a:ext cx="2149702" cy="20508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8623292"/>
              </p:ext>
            </p:extLst>
          </p:nvPr>
        </p:nvGraphicFramePr>
        <p:xfrm>
          <a:off x="2743200" y="405593"/>
          <a:ext cx="3165475" cy="365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7" name="Equation" r:id="rId3" imgW="1473120" imgH="1701720" progId="Equation.3">
                  <p:embed/>
                </p:oleObj>
              </mc:Choice>
              <mc:Fallback>
                <p:oleObj name="Equation" r:id="rId3" imgW="1473120" imgH="170172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5593"/>
                        <a:ext cx="3165475" cy="365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28600" y="4158037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Karena (1-U) dan U diambil</a:t>
            </a:r>
            <a:r>
              <a:rPr kumimoji="0" lang="id-ID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dari distribusi yang sama U(0,1), maka dimungkinkan sekali mengganti (1-U) dengan U untuk U  antara 0 dan 1.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Jadi F</a:t>
            </a:r>
            <a:r>
              <a:rPr kumimoji="0" lang="id-ID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-1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(x) = - 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 ln (1-U) </a:t>
            </a:r>
            <a:r>
              <a:rPr kumimoji="0" lang="id-ID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atau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id-ID" sz="24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(x) =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-  ln U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</a:t>
            </a:r>
            <a:endParaRPr kumimoji="0" lang="id-ID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Dengan demikian, algoritma untuk memperoleh variabel acak yang berdistribusi eksponensial :</a:t>
            </a:r>
          </a:p>
          <a:p>
            <a:pPr marL="914400" lvl="1" indent="-457200">
              <a:spcBef>
                <a:spcPts val="575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Bangkitkan bilangan acak U(0,1)</a:t>
            </a:r>
          </a:p>
          <a:p>
            <a:pPr marL="914400" lvl="1" indent="-457200">
              <a:spcBef>
                <a:spcPts val="575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Dapatkan x = - </a:t>
            </a: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 ln U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Dalam distribusi eksponensial diketahui bahwa :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		1/</a:t>
            </a: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 = 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	maka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		f(x) = e </a:t>
            </a:r>
            <a:r>
              <a:rPr lang="id-ID" sz="2400" baseline="30000" dirty="0">
                <a:latin typeface="Arial" pitchFamily="34" charset="0"/>
                <a:cs typeface="Arial" pitchFamily="34" charset="0"/>
                <a:sym typeface="Symbol"/>
              </a:rPr>
              <a:t>-x</a:t>
            </a:r>
          </a:p>
          <a:p>
            <a:pPr marL="273050" lvl="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	Jika x merupakan waktu pelayanan t, maka untuk t &gt; 0 :</a:t>
            </a:r>
          </a:p>
          <a:p>
            <a:pPr marL="914400" lvl="1" indent="-45720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	f(t) = e </a:t>
            </a:r>
            <a:r>
              <a:rPr lang="id-ID" sz="2400" baseline="30000" dirty="0">
                <a:latin typeface="Arial" pitchFamily="34" charset="0"/>
                <a:cs typeface="Arial" pitchFamily="34" charset="0"/>
                <a:sym typeface="Symbol"/>
              </a:rPr>
              <a:t>-t</a:t>
            </a:r>
          </a:p>
          <a:p>
            <a:pPr marL="720000" lvl="1" indent="-45720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Sehingga diperoleh 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99823"/>
              </p:ext>
            </p:extLst>
          </p:nvPr>
        </p:nvGraphicFramePr>
        <p:xfrm>
          <a:off x="3657600" y="5293759"/>
          <a:ext cx="2225570" cy="80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4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293759"/>
                        <a:ext cx="2225570" cy="8022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/>
          <a:lstStyle/>
          <a:p>
            <a:r>
              <a:rPr lang="id-ID" sz="2800" b="1" dirty="0">
                <a:latin typeface="Arial" pitchFamily="34" charset="0"/>
                <a:cs typeface="Arial" pitchFamily="34" charset="0"/>
              </a:rPr>
              <a:t>Beberapa Algoritma Pembangkit Variabel Acak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2231"/>
              </p:ext>
            </p:extLst>
          </p:nvPr>
        </p:nvGraphicFramePr>
        <p:xfrm>
          <a:off x="228600" y="1447800"/>
          <a:ext cx="86868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Distribusi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Algoritma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Bernoulli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Bangkitkan</a:t>
                      </a:r>
                      <a:r>
                        <a:rPr lang="id-ID" sz="2400" baseline="0" dirty="0">
                          <a:latin typeface="Arial" pitchFamily="34" charset="0"/>
                          <a:cs typeface="Arial" pitchFamily="34" charset="0"/>
                        </a:rPr>
                        <a:t> U = U(0,1)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aseline="0" dirty="0">
                          <a:latin typeface="Arial" pitchFamily="34" charset="0"/>
                          <a:cs typeface="Arial" pitchFamily="34" charset="0"/>
                        </a:rPr>
                        <a:t>Jika U ≤ p maka dapatkan X=1 &amp; jika tidak X = 0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Geometric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Bangkitkan U = U(0,1)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Dapatkan X = ln(U)/ln(1-p)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Uniform (kontinu)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Bangkitkan U = U(0,1)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Dapatkan</a:t>
                      </a:r>
                      <a:r>
                        <a:rPr lang="id-ID" sz="2400" baseline="0" dirty="0">
                          <a:latin typeface="Arial" pitchFamily="34" charset="0"/>
                          <a:cs typeface="Arial" pitchFamily="34" charset="0"/>
                        </a:rPr>
                        <a:t> X = a+[(b – a )U]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Weibull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, 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Bangkitkan U = U(0,1)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Hitung</a:t>
                      </a:r>
                      <a:r>
                        <a:rPr lang="id-ID" sz="2400" baseline="0" dirty="0">
                          <a:latin typeface="Arial" pitchFamily="34" charset="0"/>
                          <a:cs typeface="Arial" pitchFamily="34" charset="0"/>
                        </a:rPr>
                        <a:t> X = </a:t>
                      </a:r>
                      <a:r>
                        <a:rPr lang="id-ID" sz="2400" baseline="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 (- ln U) </a:t>
                      </a:r>
                      <a:r>
                        <a:rPr lang="id-ID" sz="2400" baseline="300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1/</a:t>
                      </a:r>
                      <a:endParaRPr lang="id-ID" sz="24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id-ID" sz="29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Pembangkit Variabel Acak Distribusi Normal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FC344494-EA97-4F4C-98E9-788241ABDDA6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  <a:defRPr/>
              </a:pPr>
              <a:t>26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B611031-C37D-4F78-8107-91668A46C3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334074"/>
              </p:ext>
            </p:extLst>
          </p:nvPr>
        </p:nvGraphicFramePr>
        <p:xfrm>
          <a:off x="3324606" y="228600"/>
          <a:ext cx="5514594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b="1" dirty="0">
                <a:latin typeface="Arial" pitchFamily="34" charset="0"/>
                <a:cs typeface="Arial" pitchFamily="34" charset="0"/>
              </a:rPr>
              <a:t>Pembangkit Variabel Acak Distribusi Poisson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F5685-5CC3-4999-B8AB-283786CB7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just" eaLnBrk="0" fontAlgn="base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SzPct val="85000"/>
              <a:buFont typeface="Wingdings 2" pitchFamily="18" charset="2"/>
              <a:buChar char=""/>
              <a:defRPr/>
            </a:pPr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Distribusi poisson memiliki kaitan erat dengan distribusi eksponensial, sering digunakan pada simulasi yang berhubungan dengan peristiwa kedatangan dan kepergian. </a:t>
            </a:r>
          </a:p>
          <a:p>
            <a:pPr marL="273050" indent="-273050"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id-ID">
                <a:latin typeface="Arial" pitchFamily="34" charset="0"/>
                <a:cs typeface="Arial" pitchFamily="34" charset="0"/>
              </a:rPr>
              <a:t>Perlu diketahui bahwa jika waktu antar kejadian berdistribusi eksponensial maka jumlah kejadian yang terjadi pada selang waktu tertentu akan berdistribusi poisson. Distribusi ini memiliki densitas peluang :</a:t>
            </a:r>
          </a:p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" y="194834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13282"/>
              </p:ext>
            </p:extLst>
          </p:nvPr>
        </p:nvGraphicFramePr>
        <p:xfrm>
          <a:off x="3352800" y="4252483"/>
          <a:ext cx="222025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15" name="Equation" r:id="rId4" imgW="939600" imgH="419040" progId="Equation.3">
                  <p:embed/>
                </p:oleObj>
              </mc:Choice>
              <mc:Fallback>
                <p:oleObj name="Equation" r:id="rId4" imgW="9396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52483"/>
                        <a:ext cx="2220251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D1182-0D01-4F03-82EC-FFE12CBCC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Distribusi poisson memiliki prosedur pelaksanaan pembangkitan variabel random yang dilakukan berturut-turut berdasarkan distribusi uniform dari U(0,1) sampai pertidaksamaan terakhir terpenuhi.</a:t>
            </a:r>
            <a:br>
              <a:rPr lang="en-US" sz="2400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62895-32ED-4C57-98AD-A87CA5125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870" y="605896"/>
            <a:ext cx="5482146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marL="273050" marR="0" lvl="0" indent="-273050" fontAlgn="base">
              <a:spcBef>
                <a:spcPts val="575"/>
              </a:spcBef>
              <a:spcAft>
                <a:spcPct val="0"/>
              </a:spcAft>
              <a:buSzPct val="85000"/>
              <a:buFont typeface="Calibri" panose="020F0502020204030204" pitchFamily="34" charset="0"/>
              <a:buChar char="•"/>
              <a:tabLst/>
              <a:defRPr/>
            </a:pPr>
            <a:r>
              <a:rPr kumimoji="0" lang="en-US" sz="28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Algoritmanya :</a:t>
            </a: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lang="en-US" sz="2400"/>
              <a:t>Hitung F = e </a:t>
            </a:r>
            <a:r>
              <a:rPr lang="en-US" sz="2400" baseline="30000"/>
              <a:t>-</a:t>
            </a:r>
            <a:r>
              <a:rPr lang="en-US" sz="2400" baseline="30000">
                <a:sym typeface="Symbol"/>
              </a:rPr>
              <a:t></a:t>
            </a: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Tentukan</a:t>
            </a:r>
            <a:r>
              <a:rPr kumimoji="0" lang="en-US" sz="2400" b="0" i="0" u="none" strike="noStrike" cap="none" spc="0" normalizeH="0" noProof="0">
                <a:ln>
                  <a:noFill/>
                </a:ln>
                <a:effectLst/>
                <a:uLnTx/>
                <a:uFillTx/>
              </a:rPr>
              <a:t> i = 1</a:t>
            </a:r>
            <a:endParaRPr kumimoji="0" lang="en-US" sz="24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lang="en-US" sz="2400"/>
              <a:t>Tentukan k = 1</a:t>
            </a: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lang="en-US" sz="2400"/>
              <a:t>Bangkitkan bilangan random U</a:t>
            </a:r>
            <a:r>
              <a:rPr lang="en-US" sz="2400" baseline="-25000"/>
              <a:t>i</a:t>
            </a:r>
            <a:r>
              <a:rPr lang="en-US" sz="2400"/>
              <a:t>(0,1)</a:t>
            </a: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Jika k = 1 maka P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k</a:t>
            </a: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= U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i</a:t>
            </a: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, jika tidak hitung</a:t>
            </a:r>
            <a:r>
              <a:rPr kumimoji="0" lang="en-US" sz="2400" b="0" i="0" u="none" strike="noStrike" cap="none" spc="0" normalizeH="0" noProof="0">
                <a:ln>
                  <a:noFill/>
                </a:ln>
                <a:effectLst/>
                <a:uLnTx/>
                <a:uFillTx/>
              </a:rPr>
              <a:t> P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k</a:t>
            </a:r>
            <a:r>
              <a:rPr kumimoji="0" lang="en-US" sz="2400" b="0" i="0" u="none" strike="noStrike" cap="none" spc="0" normalizeH="0" noProof="0">
                <a:ln>
                  <a:noFill/>
                </a:ln>
                <a:effectLst/>
                <a:uLnTx/>
                <a:uFillTx/>
              </a:rPr>
              <a:t> = P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k-1</a:t>
            </a:r>
            <a:r>
              <a:rPr kumimoji="0" lang="en-US" sz="2400" b="0" i="0" u="none" strike="noStrike" cap="none" spc="0" normalizeH="0" noProof="0">
                <a:ln>
                  <a:noFill/>
                </a:ln>
                <a:effectLst/>
                <a:uLnTx/>
                <a:uFillTx/>
              </a:rPr>
              <a:t> * U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i</a:t>
            </a:r>
          </a:p>
          <a:p>
            <a:pPr marL="914400" lvl="1" indent="-457200">
              <a:spcBef>
                <a:spcPts val="575"/>
              </a:spcBef>
              <a:buSzPct val="85000"/>
              <a:buFont typeface="Calibri" panose="020F0502020204030204" pitchFamily="34" charset="0"/>
              <a:buAutoNum type="arabicPeriod"/>
            </a:pP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Jika P</a:t>
            </a:r>
            <a:r>
              <a:rPr kumimoji="0" lang="en-US" sz="2400" b="0" i="0" u="none" strike="noStrike" cap="none" spc="0" normalizeH="0" baseline="-25000" noProof="0">
                <a:ln>
                  <a:noFill/>
                </a:ln>
                <a:effectLst/>
                <a:uLnTx/>
                <a:uFillTx/>
              </a:rPr>
              <a:t>k</a:t>
            </a:r>
            <a:r>
              <a:rPr kumimoji="0" lang="en-US" sz="24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&lt; F maka hitung X = k – 1 dan kembali ke tahap 3, jika tidak hitung k = k + 1 dan kembali ke tahap 4.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FC344494-EA97-4F4C-98E9-788241ABDDA6}" type="slidenum">
              <a:rPr 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28</a:t>
            </a:fld>
            <a:endParaRPr lang="en-US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287E58-BFA2-4780-8829-AAA140F4AF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id-ID" b="1"/>
              <a:t>Contoh Kasus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A44386-17EF-471B-BBDB-C20ACD5A26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C4828D-6EB3-42F1-B844-8F3B0D0E15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FC344494-EA97-4F4C-98E9-788241ABDDA6}" type="slidenum">
              <a:rPr lang="en-US"/>
              <a:pPr>
                <a:spcAft>
                  <a:spcPts val="600"/>
                </a:spcAft>
                <a:defRPr/>
              </a:pPr>
              <a:t>29</a:t>
            </a:fld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A5827F3-52FE-468F-9244-4E249EFE22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75347"/>
              </p:ext>
            </p:extLst>
          </p:nvPr>
        </p:nvGraphicFramePr>
        <p:xfrm>
          <a:off x="822960" y="1845734"/>
          <a:ext cx="75438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3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60" y="232012"/>
            <a:ext cx="7520599" cy="1505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Arial" pitchFamily="34" charset="0"/>
              </a:rPr>
              <a:t>Pendahuluan</a:t>
            </a:r>
            <a:r>
              <a:rPr lang="id-ID" sz="3600">
                <a:cs typeface="Arial" pitchFamily="34" charset="0"/>
              </a:rPr>
              <a:t> (</a:t>
            </a:r>
            <a:r>
              <a:rPr lang="en-US" sz="3600">
                <a:cs typeface="Arial" pitchFamily="34" charset="0"/>
              </a:rPr>
              <a:t>2</a:t>
            </a:r>
            <a:r>
              <a:rPr lang="id-ID" sz="3600">
                <a:cs typeface="Arial" pitchFamily="34" charset="0"/>
              </a:rPr>
              <a:t>)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>
                <a:latin typeface="Arial" pitchFamily="34" charset="0"/>
                <a:cs typeface="Arial" pitchFamily="34" charset="0"/>
              </a:rPr>
              <a:t>Sifat probabilitistik pada sistem nyata mempunyai pola distribusi probabilistik tertentu.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Variabel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acak yang mempunyai pola distribusi tertentu, secara umum dapat diperoleh dengan </a:t>
            </a:r>
            <a:r>
              <a:rPr lang="id-ID" sz="2400">
                <a:latin typeface="Arial" pitchFamily="34" charset="0"/>
                <a:cs typeface="Arial" pitchFamily="34" charset="0"/>
              </a:rPr>
              <a:t>cara :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6576396"/>
              </p:ext>
            </p:extLst>
          </p:nvPr>
        </p:nvGraphicFramePr>
        <p:xfrm>
          <a:off x="1481744" y="3667054"/>
          <a:ext cx="5943600" cy="220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3BAE65-D215-4292-9498-D9610AC2C6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613" y="634946"/>
            <a:ext cx="2767693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Simulasi Kasus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99ACED-3F9B-471D-97BC-E5D2D2319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19107" y="2085703"/>
            <a:ext cx="26746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94613" y="2198914"/>
            <a:ext cx="2767693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Penghasilan Optimal =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Rp. ...........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C05757-249C-4F2B-B326-B940FDD9C4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922679-5189-4C5C-9FBB-6839F89C6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fld id="{FC344494-EA97-4F4C-98E9-788241ABDDA6}" type="slidenum">
              <a:rPr lang="en-US" smtClean="0">
                <a:latin typeface="+mn-lt"/>
              </a:rPr>
              <a:pPr eaLnBrk="1" hangingPunct="1">
                <a:spcAft>
                  <a:spcPts val="600"/>
                </a:spcAft>
                <a:defRPr/>
              </a:pPr>
              <a:t>30</a:t>
            </a:fld>
            <a:endParaRPr lang="en-US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06445"/>
              </p:ext>
            </p:extLst>
          </p:nvPr>
        </p:nvGraphicFramePr>
        <p:xfrm>
          <a:off x="475499" y="1762644"/>
          <a:ext cx="5182352" cy="306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7623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Simulasi</a:t>
                      </a:r>
                    </a:p>
                    <a:p>
                      <a:pPr algn="ctr"/>
                      <a:r>
                        <a:rPr lang="id-ID" sz="1700" baseline="0">
                          <a:latin typeface="Arial" pitchFamily="34" charset="0"/>
                          <a:cs typeface="Arial" pitchFamily="34" charset="0"/>
                        </a:rPr>
                        <a:t>Ke-</a:t>
                      </a:r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Random Integer Number </a:t>
                      </a:r>
                    </a:p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(Z</a:t>
                      </a:r>
                      <a:r>
                        <a:rPr lang="id-ID" sz="17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Uniform Random Number </a:t>
                      </a:r>
                    </a:p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(U</a:t>
                      </a:r>
                      <a:r>
                        <a:rPr lang="id-ID" sz="17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Pendapatan (x)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32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Rp.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32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Rp.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332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Rp.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332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Rp.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332">
                <a:tc>
                  <a:txBody>
                    <a:bodyPr/>
                    <a:lstStyle/>
                    <a:p>
                      <a:pPr algn="ctr"/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>
                          <a:latin typeface="Arial" pitchFamily="34" charset="0"/>
                          <a:cs typeface="Arial" pitchFamily="34" charset="0"/>
                        </a:rPr>
                        <a:t>Rp.</a:t>
                      </a:r>
                    </a:p>
                  </a:txBody>
                  <a:tcPr marL="79929" marR="79929" marT="39965" marB="399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69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id-ID" sz="3100" b="1">
                <a:solidFill>
                  <a:srgbClr val="FFFFFF"/>
                </a:solidFill>
              </a:rPr>
              <a:t>Contoh Kasus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id-ID">
                <a:latin typeface="Arial" pitchFamily="34" charset="0"/>
                <a:cs typeface="Arial" pitchFamily="34" charset="0"/>
              </a:rPr>
              <a:t>Jika waktu antar kedatangan pemesanan via telepon di salah satu outlet Pizza Hut Delivery diketahui terdistribusi eksponensial, dengan rata-rata 0,1 menit.</a:t>
            </a:r>
          </a:p>
          <a:p>
            <a:pPr marL="457200" indent="-457200">
              <a:buAutoNum type="alphaLcPeriod"/>
            </a:pPr>
            <a:r>
              <a:rPr lang="id-ID">
                <a:latin typeface="Arial" pitchFamily="34" charset="0"/>
                <a:cs typeface="Arial" pitchFamily="34" charset="0"/>
              </a:rPr>
              <a:t>Simulasikan lima waktu antar kedatangan pesanan dari konsumen dengan asumsi :</a:t>
            </a:r>
          </a:p>
          <a:p>
            <a:pPr marL="0" indent="0">
              <a:buNone/>
            </a:pPr>
            <a:r>
              <a:rPr lang="id-ID">
                <a:latin typeface="Arial" pitchFamily="34" charset="0"/>
                <a:cs typeface="Arial" pitchFamily="34" charset="0"/>
              </a:rPr>
              <a:t>	a   = 7</a:t>
            </a:r>
          </a:p>
          <a:p>
            <a:pPr marL="0" indent="0">
              <a:buNone/>
            </a:pPr>
            <a:r>
              <a:rPr lang="id-ID">
                <a:latin typeface="Arial" pitchFamily="34" charset="0"/>
                <a:cs typeface="Arial" pitchFamily="34" charset="0"/>
              </a:rPr>
              <a:t>	m  = 128</a:t>
            </a:r>
          </a:p>
          <a:p>
            <a:pPr marL="0" indent="0">
              <a:buNone/>
            </a:pPr>
            <a:r>
              <a:rPr lang="id-ID">
                <a:latin typeface="Arial" pitchFamily="34" charset="0"/>
                <a:cs typeface="Arial" pitchFamily="34" charset="0"/>
              </a:rPr>
              <a:t>	Z</a:t>
            </a:r>
            <a:r>
              <a:rPr lang="id-ID" baseline="-25000">
                <a:latin typeface="Arial" pitchFamily="34" charset="0"/>
                <a:cs typeface="Arial" pitchFamily="34" charset="0"/>
              </a:rPr>
              <a:t>0</a:t>
            </a:r>
            <a:r>
              <a:rPr lang="id-ID">
                <a:latin typeface="Arial" pitchFamily="34" charset="0"/>
                <a:cs typeface="Arial" pitchFamily="34" charset="0"/>
              </a:rPr>
              <a:t> = 12357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id-ID">
                <a:latin typeface="Arial" pitchFamily="34" charset="0"/>
                <a:cs typeface="Arial" pitchFamily="34" charset="0"/>
              </a:rPr>
              <a:t>Tentukan total waktu kedatangan pesanannya 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FC344494-EA97-4F4C-98E9-788241ABDDA6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  <a:defRPr/>
              </a:pPr>
              <a:t>31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6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3BAE65-D215-4292-9498-D9610AC2C6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613" y="634946"/>
            <a:ext cx="2767693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Simulasi Kasus 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99ACED-3F9B-471D-97BC-E5D2D2319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19107" y="2085703"/>
            <a:ext cx="26746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94613" y="2198914"/>
            <a:ext cx="2767693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Total Waktu kedatangan pesanan = .........  menit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C05757-249C-4F2B-B326-B940FDD9C4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922679-5189-4C5C-9FBB-6839F89C6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fld id="{FC344494-EA97-4F4C-98E9-788241ABDDA6}" type="slidenum">
              <a:rPr lang="en-US" smtClean="0">
                <a:latin typeface="+mn-lt"/>
              </a:rPr>
              <a:pPr eaLnBrk="1" hangingPunct="1">
                <a:spcAft>
                  <a:spcPts val="600"/>
                </a:spcAft>
                <a:defRPr/>
              </a:pPr>
              <a:t>32</a:t>
            </a:fld>
            <a:endParaRPr lang="en-US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13136"/>
              </p:ext>
            </p:extLst>
          </p:nvPr>
        </p:nvGraphicFramePr>
        <p:xfrm>
          <a:off x="475499" y="1747707"/>
          <a:ext cx="5182353" cy="309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9086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Simulasi</a:t>
                      </a:r>
                    </a:p>
                    <a:p>
                      <a:pPr algn="ctr"/>
                      <a:r>
                        <a:rPr lang="id-ID" sz="1800" baseline="0">
                          <a:latin typeface="Arial" pitchFamily="34" charset="0"/>
                          <a:cs typeface="Arial" pitchFamily="34" charset="0"/>
                        </a:rPr>
                        <a:t>Ke-</a:t>
                      </a:r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Random Integer Number </a:t>
                      </a:r>
                    </a:p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(Z</a:t>
                      </a:r>
                      <a:r>
                        <a:rPr lang="id-ID" sz="18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Uniform Random Number </a:t>
                      </a:r>
                    </a:p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(U</a:t>
                      </a:r>
                      <a:r>
                        <a:rPr lang="id-ID" sz="18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Waktu Antar Kedatangan (t) satuan Menit 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14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014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14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014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014"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707" marR="80707" marT="40354" marB="403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8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dirty="0"/>
              <a:t>Contoh Kasus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d-ID">
                <a:latin typeface="Arial" pitchFamily="34" charset="0"/>
                <a:cs typeface="Arial" pitchFamily="34" charset="0"/>
              </a:rPr>
              <a:t>Simulasikan kemunculan Nilai Akhir dari lima orang mahasiswa dengan asumsi a = 7, m = 128, dan Z</a:t>
            </a:r>
            <a:r>
              <a:rPr lang="id-ID" baseline="-25000">
                <a:latin typeface="Arial" pitchFamily="34" charset="0"/>
                <a:cs typeface="Arial" pitchFamily="34" charset="0"/>
              </a:rPr>
              <a:t>0</a:t>
            </a:r>
            <a:r>
              <a:rPr lang="id-ID">
                <a:latin typeface="Arial" pitchFamily="34" charset="0"/>
                <a:cs typeface="Arial" pitchFamily="34" charset="0"/>
              </a:rPr>
              <a:t> = 12357</a:t>
            </a:r>
          </a:p>
          <a:p>
            <a:pPr marL="0" lvl="0" indent="0" algn="just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EA9672-6A53-404C-89B8-66026482A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1800">
                <a:latin typeface="Arial" pitchFamily="34" charset="0"/>
                <a:cs typeface="Arial" pitchFamily="34" charset="0"/>
              </a:rPr>
              <a:t>Jika diketahui data nilai akhir mata kuliah MOSI dari 100 mahasiswa Teknik Informatika terdistribusi Normal, dengan data sbb :</a:t>
            </a:r>
          </a:p>
          <a:p>
            <a:endParaRPr lang="en-ID" sz="16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412190"/>
              </p:ext>
            </p:extLst>
          </p:nvPr>
        </p:nvGraphicFramePr>
        <p:xfrm>
          <a:off x="3863340" y="1304007"/>
          <a:ext cx="43434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Akhir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Frekuensi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      1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–   34 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    35 –   49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    50 –   64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    65 –   79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    80 –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5105400"/>
            <a:ext cx="8229600" cy="144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99" y="4550229"/>
            <a:ext cx="8181805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>
                <a:solidFill>
                  <a:schemeClr val="tx1">
                    <a:lumMod val="85000"/>
                    <a:lumOff val="15000"/>
                  </a:schemeClr>
                </a:solidFill>
              </a:rPr>
              <a:t>Simulasi Kasus 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814" y="5618770"/>
            <a:ext cx="78867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fld id="{FC344494-EA97-4F4C-98E9-788241ABDDA6}" type="slidenum">
              <a:rPr lang="en-US" smtClean="0">
                <a:latin typeface="+mn-lt"/>
              </a:rPr>
              <a:pPr eaLnBrk="1" hangingPunct="1">
                <a:spcAft>
                  <a:spcPts val="600"/>
                </a:spcAft>
                <a:defRPr/>
              </a:pPr>
              <a:t>34</a:t>
            </a:fld>
            <a:endParaRPr lang="en-US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18790"/>
              </p:ext>
            </p:extLst>
          </p:nvPr>
        </p:nvGraphicFramePr>
        <p:xfrm>
          <a:off x="476592" y="855471"/>
          <a:ext cx="8187352" cy="3171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4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32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3925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</a:rPr>
                        <a:t>i+1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</a:rPr>
                        <a:t>i+1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(-2lnU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i</a:t>
                      </a:r>
                      <a:r>
                        <a:rPr lang="id-ID" sz="21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)</a:t>
                      </a:r>
                      <a:r>
                        <a:rPr lang="id-ID" sz="2100" baseline="300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1/2</a:t>
                      </a: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1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sin(2U</a:t>
                      </a:r>
                      <a:r>
                        <a:rPr lang="id-ID" sz="2100" baseline="-250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i+1</a:t>
                      </a:r>
                      <a:r>
                        <a:rPr lang="id-ID" sz="21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) </a:t>
                      </a: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10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X =  + Z</a:t>
                      </a: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200"/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ctr"/>
                      <a:r>
                        <a:rPr lang="id-ID" sz="21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2348" marR="112348" marT="56174" marB="56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23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id-ID" sz="3100" b="1">
                <a:solidFill>
                  <a:srgbClr val="FFFFFF"/>
                </a:solidFill>
              </a:rPr>
              <a:t>Contoh Kasus 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FC344494-EA97-4F4C-98E9-788241ABDDA6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  <a:defRPr/>
              </a:pPr>
              <a:t>35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FEDDD86-53EB-4C31-BF47-4B29A44D5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4279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40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/>
              <a:t>Simulasi Kasus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00832"/>
              </p:ext>
            </p:extLst>
          </p:nvPr>
        </p:nvGraphicFramePr>
        <p:xfrm>
          <a:off x="209549" y="1981200"/>
          <a:ext cx="876300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id-ID" sz="2000" baseline="-25000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U</a:t>
                      </a:r>
                      <a:r>
                        <a:rPr lang="id-ID" sz="2000" baseline="-250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i</a:t>
                      </a:r>
                      <a:endParaRPr lang="id-ID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P</a:t>
                      </a:r>
                      <a:r>
                        <a:rPr lang="id-ID" sz="2000" baseline="-2500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k</a:t>
                      </a:r>
                      <a:endParaRPr lang="id-ID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id-ID" sz="2000" baseline="-25000" dirty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 &lt;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Jumlah Order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(</a:t>
                      </a:r>
                      <a:r>
                        <a:rPr lang="id-ID" baseline="0" dirty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X = k – 1)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8580" y="1357699"/>
            <a:ext cx="36766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1"/>
            <a:r>
              <a:rPr lang="id-ID" sz="2400" dirty="0">
                <a:latin typeface="Arial" pitchFamily="34" charset="0"/>
                <a:cs typeface="Arial" pitchFamily="34" charset="0"/>
              </a:rPr>
              <a:t>F = e </a:t>
            </a:r>
            <a:r>
              <a:rPr lang="id-ID" sz="2400" baseline="30000" dirty="0">
                <a:latin typeface="Arial" pitchFamily="34" charset="0"/>
                <a:cs typeface="Arial" pitchFamily="34" charset="0"/>
              </a:rPr>
              <a:t>-</a:t>
            </a:r>
            <a:r>
              <a:rPr lang="id-ID" sz="2400" baseline="30000" dirty="0">
                <a:latin typeface="Arial" pitchFamily="34" charset="0"/>
                <a:cs typeface="Arial" pitchFamily="34" charset="0"/>
                <a:sym typeface="Symbol"/>
              </a:rPr>
              <a:t></a:t>
            </a: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endParaRPr lang="id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FF085-65FD-4B7D-9700-676C97E514E2}"/>
              </a:ext>
            </a:extLst>
          </p:cNvPr>
          <p:cNvSpPr txBox="1"/>
          <p:nvPr/>
        </p:nvSpPr>
        <p:spPr>
          <a:xfrm>
            <a:off x="4419600" y="1357699"/>
            <a:ext cx="206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Lamda = rata-rata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787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>
                <a:cs typeface="Arial" pitchFamily="34" charset="0"/>
              </a:rPr>
              <a:t>Pendahuluan</a:t>
            </a:r>
            <a:r>
              <a:rPr lang="id-ID" sz="3600">
                <a:cs typeface="Arial" pitchFamily="34" charset="0"/>
              </a:rPr>
              <a:t> </a:t>
            </a:r>
            <a:r>
              <a:rPr lang="en-US" sz="3600">
                <a:cs typeface="Arial" pitchFamily="34" charset="0"/>
              </a:rPr>
              <a:t> - tambahan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>
                <a:latin typeface="Arial" pitchFamily="34" charset="0"/>
                <a:cs typeface="Arial" pitchFamily="34" charset="0"/>
              </a:rPr>
              <a:t>Beberapa metode membangkitkan variabel acak :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id-ID" b="1" dirty="0">
                <a:latin typeface="Arial" pitchFamily="34" charset="0"/>
                <a:cs typeface="Arial" pitchFamily="34" charset="0"/>
              </a:rPr>
              <a:t>Inverse Transform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id-ID" dirty="0">
                <a:latin typeface="Arial" pitchFamily="34" charset="0"/>
                <a:cs typeface="Arial" pitchFamily="34" charset="0"/>
              </a:rPr>
              <a:t> variabel acak yang berdistribusi kontinu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id-ID" b="1" dirty="0">
                <a:latin typeface="Arial" pitchFamily="34" charset="0"/>
                <a:cs typeface="Arial" pitchFamily="34" charset="0"/>
              </a:rPr>
              <a:t>Composition (Mixture Form)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 ketika </a:t>
            </a:r>
            <a:r>
              <a:rPr lang="id-ID" dirty="0">
                <a:latin typeface="Arial" pitchFamily="34" charset="0"/>
                <a:cs typeface="Arial" pitchFamily="34" charset="0"/>
              </a:rPr>
              <a:t>fungsi distribusi F dapat dinyatakan dalam kombinasi fungsi-fungsi distribusi lain (F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d-ID" dirty="0">
                <a:latin typeface="Arial" pitchFamily="34" charset="0"/>
                <a:cs typeface="Arial" pitchFamily="34" charset="0"/>
              </a:rPr>
              <a:t>, F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id-ID" dirty="0">
                <a:latin typeface="Arial" pitchFamily="34" charset="0"/>
                <a:cs typeface="Arial" pitchFamily="34" charset="0"/>
              </a:rPr>
              <a:t>, ....)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id-ID" b="1" dirty="0">
                <a:latin typeface="Arial" pitchFamily="34" charset="0"/>
                <a:cs typeface="Arial" pitchFamily="34" charset="0"/>
              </a:rPr>
              <a:t>Convolution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 untuk beberapa distribusi yang mungkin dapat dinyatakan dalam jumlah (X = Y</a:t>
            </a:r>
            <a:r>
              <a:rPr lang="id-ID" baseline="-25000" dirty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 + Y</a:t>
            </a:r>
            <a:r>
              <a:rPr lang="id-ID" baseline="-25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 + ..... + Y</a:t>
            </a:r>
            <a:r>
              <a:rPr lang="id-ID" baseline="-25000" dirty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850392" lvl="1" indent="-457200" algn="just">
              <a:buFont typeface="+mj-lt"/>
              <a:buAutoNum type="alphaLcPeriod"/>
            </a:pPr>
            <a:r>
              <a:rPr lang="id-ID" b="1" dirty="0">
                <a:latin typeface="Arial" pitchFamily="34" charset="0"/>
                <a:cs typeface="Arial" pitchFamily="34" charset="0"/>
              </a:rPr>
              <a:t>Acceptance Rejection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 dapat digunakan jika sebuah distribusi memiliki fungsi massa dan ketiga metode sebelumnya tidak efisien untuk digunakan.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dirty="0">
                <a:latin typeface="Arial" pitchFamily="34" charset="0"/>
                <a:cs typeface="Arial" pitchFamily="34" charset="0"/>
              </a:rPr>
              <a:t>Metode yang umum digunakan : transformasi invers.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Probabilistic Density Function (PDF)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4587240" cy="4023360"/>
          </a:xfrm>
        </p:spPr>
        <p:txBody>
          <a:bodyPr/>
          <a:lstStyle/>
          <a:p>
            <a:r>
              <a:rPr lang="en-US"/>
              <a:t>ILUSTRASI MASALAH</a:t>
            </a:r>
          </a:p>
          <a:p>
            <a:r>
              <a:rPr lang="en-US"/>
              <a:t>Data hasil ujian pemrograman dari 10 mahasiswa IF adalah seperti tabel 1. Dapat dinyatakan bahwa nilai rata-rata programming adalah 65.</a:t>
            </a:r>
          </a:p>
          <a:p>
            <a:r>
              <a:rPr lang="en-US"/>
              <a:t>Tetapi </a:t>
            </a:r>
            <a:r>
              <a:rPr lang="en-US" smtClean="0"/>
              <a:t>hanya </a:t>
            </a:r>
            <a:r>
              <a:rPr lang="en-US"/>
              <a:t>3 mhs yg nilainya kurang dari 65 dan 7 orang lainnya </a:t>
            </a:r>
            <a:r>
              <a:rPr lang="en-US" smtClean="0"/>
              <a:t>lebih </a:t>
            </a:r>
            <a:r>
              <a:rPr lang="en-US"/>
              <a:t>dari rata-rata. Jadi rata-rata tidak menggambakan kondisi yang sebenarnya.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8236690"/>
              </p:ext>
            </p:extLst>
          </p:nvPr>
        </p:nvGraphicFramePr>
        <p:xfrm>
          <a:off x="5799628" y="1845734"/>
          <a:ext cx="211772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val="25389831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047993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No. mhs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Nilai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64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005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7291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744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746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041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871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540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059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5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716178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0B1DB6A-5264-48EF-B9B6-775A1F048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pPr algn="ctr"/>
            <a:r>
              <a:rPr lang="en-ID">
                <a:solidFill>
                  <a:srgbClr val="FFFFFF"/>
                </a:solidFill>
              </a:rPr>
              <a:t>Definisi PDF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EAF91-98A4-4DCA-8D91-94D0D8C7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25D3BBAB-578B-4FDB-AF48-FBA012BA3033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6">
                <a:extLst>
                  <a:ext uri="{FF2B5EF4-FFF2-40B4-BE49-F238E27FC236}">
                    <a16:creationId xmlns:a16="http://schemas.microsoft.com/office/drawing/2014/main" id="{2B62112A-99EF-4B0C-9824-B53A205E618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4240479"/>
                  </p:ext>
                </p:extLst>
              </p:nvPr>
            </p:nvGraphicFramePr>
            <p:xfrm>
              <a:off x="3556397" y="639763"/>
              <a:ext cx="5098256" cy="56499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9" name="Content Placeholder 6">
                <a:extLst>
                  <a:ext uri="{FF2B5EF4-FFF2-40B4-BE49-F238E27FC236}">
                    <a16:creationId xmlns:a16="http://schemas.microsoft.com/office/drawing/2014/main" id="{2B62112A-99EF-4B0C-9824-B53A205E618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4240479"/>
                  </p:ext>
                </p:extLst>
              </p:nvPr>
            </p:nvGraphicFramePr>
            <p:xfrm>
              <a:off x="3556397" y="639763"/>
              <a:ext cx="5098256" cy="56499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270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Kasus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altLang="en-US"/>
              <a:t>Diketahui data jumlah panggilan telepon setiap detiknya yang diambil pada 16 detik sebagai berikut:</a:t>
            </a:r>
            <a:endParaRPr lang="sv-SE" altLang="en-US" b="1"/>
          </a:p>
          <a:p>
            <a:r>
              <a:rPr lang="sv-SE" altLang="en-US" b="1"/>
              <a:t>     </a:t>
            </a:r>
            <a:r>
              <a:rPr lang="sv-SE" altLang="en-US" b="1" smtClean="0"/>
              <a:t>6  </a:t>
            </a:r>
            <a:r>
              <a:rPr lang="sv-SE" altLang="en-US" b="1"/>
              <a:t>7 </a:t>
            </a:r>
            <a:r>
              <a:rPr lang="sv-SE" altLang="en-US" b="1" smtClean="0"/>
              <a:t> 1  7  4  3  6  1  1  5  5  7  2  4  3  2</a:t>
            </a:r>
            <a:endParaRPr lang="sv-SE" altLang="en-US" b="1"/>
          </a:p>
          <a:p>
            <a:r>
              <a:rPr lang="sv-SE" altLang="en-US"/>
              <a:t>s = </a:t>
            </a:r>
            <a:r>
              <a:rPr lang="pt-BR" altLang="en-US"/>
              <a:t>1     2     3     4     5     6     7</a:t>
            </a:r>
          </a:p>
          <a:p>
            <a:r>
              <a:rPr lang="sv-SE" altLang="en-US"/>
              <a:t>Menghitung histogram</a:t>
            </a:r>
            <a:endParaRPr lang="pt-BR" altLang="en-US"/>
          </a:p>
          <a:p>
            <a:r>
              <a:rPr lang="pt-BR" altLang="en-US"/>
              <a:t>h = 3     2     2     2     2     2     3</a:t>
            </a:r>
            <a:endParaRPr lang="sv-SE" altLang="en-US"/>
          </a:p>
          <a:p>
            <a:r>
              <a:rPr lang="sv-SE" altLang="en-US"/>
              <a:t>Menghitung fungsi kepadatan probabilitas dengan histogram  dibagi dengan jumlah kejadian</a:t>
            </a:r>
            <a:endParaRPr lang="pt-BR" altLang="en-US"/>
          </a:p>
          <a:p>
            <a:r>
              <a:rPr lang="pt-BR" altLang="en-US"/>
              <a:t>  f = h/sum(h)</a:t>
            </a:r>
            <a:endParaRPr lang="en-US" altLang="en-US"/>
          </a:p>
          <a:p>
            <a:r>
              <a:rPr lang="en-US" altLang="en-US"/>
              <a:t> </a:t>
            </a:r>
            <a:r>
              <a:rPr lang="en-US" altLang="en-US" smtClean="0"/>
              <a:t> f </a:t>
            </a:r>
            <a:r>
              <a:rPr lang="en-US" altLang="en-US"/>
              <a:t>= 0.1875 0.1250 0.1250 0.1250 0.1250 0.1250  0.1875</a:t>
            </a:r>
            <a:endParaRPr lang="sv-SE" altLang="en-US"/>
          </a:p>
          <a:p>
            <a:endParaRPr lang="sv-SE" altLang="en-US"/>
          </a:p>
          <a:p>
            <a:endParaRPr lang="sv-S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Cumulative Density Function (CDF)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id-ID" altLang="en-US"/>
              <a:t>Suatu random variabel diartikan sebagai nilai suatu random variabel yang mempunyai distribusi yang berbeda-beda  fungsinya harus terlebih dahulu melalui distribusi C</a:t>
            </a:r>
            <a:r>
              <a:rPr lang="en-US" altLang="en-US"/>
              <a:t>ummulative </a:t>
            </a:r>
            <a:r>
              <a:rPr lang="id-ID" altLang="en-US"/>
              <a:t>D</a:t>
            </a:r>
            <a:r>
              <a:rPr lang="en-US" altLang="en-US"/>
              <a:t>ensity </a:t>
            </a:r>
            <a:r>
              <a:rPr lang="id-ID" altLang="en-US"/>
              <a:t>F</a:t>
            </a:r>
            <a:r>
              <a:rPr lang="en-US" altLang="en-US"/>
              <a:t>unction (CDF)</a:t>
            </a:r>
            <a:r>
              <a:rPr lang="id-ID" altLang="en-US"/>
              <a:t> dari suatu random variabel. Pengambilan random variabel melalui CDF ini dikenal dengan istilah Inverse Transformation Method (metode Invers Transformasi)</a:t>
            </a:r>
            <a:endParaRPr lang="en-US" altLang="en-US"/>
          </a:p>
          <a:p>
            <a:pPr algn="just">
              <a:lnSpc>
                <a:spcPct val="150000"/>
              </a:lnSpc>
            </a:pPr>
            <a:r>
              <a:rPr lang="en-US" altLang="en-US"/>
              <a:t>Fungsi kepadatan kumulatif (Cumulative Density Function) adalah suatu fungsi yang menyatakan probabilitas terjadinya kejadian sampai kejadian tertentu.</a:t>
            </a:r>
            <a:endParaRPr lang="id-ID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7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Contoh CDF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n-US"/>
              <a:t>fungsi kepadatan kumulatif didefinisikan F(si) adalah probabilitas terjadinya semua kejadian S mulai dari s1 sampai dengan si, dan dituliskan:</a:t>
            </a:r>
          </a:p>
          <a:p>
            <a:pPr algn="just"/>
            <a:r>
              <a:rPr lang="en-US" altLang="en-US" b="1"/>
              <a:t>F(si) </a:t>
            </a:r>
            <a:r>
              <a:rPr lang="en-US" altLang="en-US" b="1" smtClean="0"/>
              <a:t>=p(S </a:t>
            </a:r>
            <a:r>
              <a:rPr lang="en-US" altLang="en-US" b="1">
                <a:sym typeface="Symbol" panose="05050102010706020507" pitchFamily="18" charset="2"/>
              </a:rPr>
              <a:t></a:t>
            </a:r>
            <a:r>
              <a:rPr lang="en-US" altLang="en-US" b="1"/>
              <a:t> si)</a:t>
            </a:r>
          </a:p>
          <a:p>
            <a:pPr marL="0" indent="0" algn="just">
              <a:buNone/>
            </a:pPr>
            <a:r>
              <a:rPr lang="en-US" altLang="en-US" b="1"/>
              <a:t>        </a:t>
            </a:r>
            <a:r>
              <a:rPr lang="en-US" altLang="en-US" b="1" smtClean="0"/>
              <a:t>  =p(S=s1)+p(S=s2)+ </a:t>
            </a:r>
            <a:r>
              <a:rPr lang="en-US" altLang="en-US" b="1"/>
              <a:t>… + p(S=si)</a:t>
            </a:r>
          </a:p>
          <a:p>
            <a:pPr algn="just"/>
            <a:r>
              <a:rPr lang="en-US" altLang="en-US" b="1"/>
              <a:t>      </a:t>
            </a:r>
            <a:r>
              <a:rPr lang="en-US" altLang="en-US" b="1" smtClean="0"/>
              <a:t>  = </a:t>
            </a:r>
            <a:r>
              <a:rPr lang="en-US" altLang="en-US" b="1"/>
              <a:t>f(s1) + f(s2) + … + f(si)</a:t>
            </a:r>
            <a:endParaRPr lang="sv-SE" altLang="en-US" b="1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v-SE" altLang="en-US"/>
              <a:t>Dengan mengambil contoh sebelumnya dengan pdf diketahui sebagai berikut:</a:t>
            </a:r>
          </a:p>
          <a:p>
            <a:pPr algn="just"/>
            <a:r>
              <a:rPr lang="en-US" altLang="en-US" sz="1900" b="1"/>
              <a:t>f = 0.1875 0.1250 0.1250 0.1250 0.1250  0.1250  0.1875</a:t>
            </a:r>
          </a:p>
          <a:p>
            <a:pPr algn="just"/>
            <a:r>
              <a:rPr lang="sv-SE" altLang="en-US"/>
              <a:t>Maka fungsi </a:t>
            </a:r>
            <a:r>
              <a:rPr lang="sv-SE" altLang="en-US" smtClean="0"/>
              <a:t>kepadatan </a:t>
            </a:r>
            <a:r>
              <a:rPr lang="sv-SE" altLang="en-US"/>
              <a:t>kumulatif diperoleh dengan:</a:t>
            </a:r>
          </a:p>
          <a:p>
            <a:r>
              <a:rPr lang="sv-SE" altLang="en-US"/>
              <a:t>I = 1 sampai  5 </a:t>
            </a:r>
          </a:p>
          <a:p>
            <a:r>
              <a:rPr lang="sv-SE" altLang="en-US"/>
              <a:t>    </a:t>
            </a:r>
            <a:r>
              <a:rPr lang="sv-SE" altLang="en-US" sz="1500"/>
              <a:t>0.1875    0.3125    0.4375    0.5625    0.6875</a:t>
            </a:r>
          </a:p>
          <a:p>
            <a:r>
              <a:rPr lang="sv-SE" altLang="en-US"/>
              <a:t>I = 6  sampai 7 </a:t>
            </a:r>
          </a:p>
          <a:p>
            <a:r>
              <a:rPr lang="sv-SE" altLang="en-US"/>
              <a:t>    </a:t>
            </a:r>
            <a:r>
              <a:rPr lang="sv-SE" altLang="en-US" sz="1500"/>
              <a:t>0.8125    1.0000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44494-EA97-4F4C-98E9-788241ABDD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>
                <a:cs typeface="Arial" pitchFamily="34" charset="0"/>
              </a:rPr>
              <a:t>Transformasi Invers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altLang="en-US">
                <a:latin typeface="+mj-lt"/>
              </a:rPr>
              <a:t>Diartikan sebagai nilai suatu random variabel yang mempunyai distribusi tertentu untuk mengambil random variabel dari beberapa distribusi yang berbeda-beda fungsinya harus terlebih dahulu melalui distribusi  dari suatu random variabel. Pengambilan random variabel melalui CDF ini dikenal dengan istilah Inverse Transformation Method (Metode Transformasi In</a:t>
            </a:r>
            <a:r>
              <a:rPr lang="en-US" altLang="en-US">
                <a:latin typeface="+mj-lt"/>
              </a:rPr>
              <a:t>v</a:t>
            </a:r>
            <a:r>
              <a:rPr lang="id-ID" altLang="en-US">
                <a:latin typeface="+mj-lt"/>
              </a:rPr>
              <a:t>ers)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F8FDA-5FD9-4FA9-8968-4430690E93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1929</Words>
  <Application>Microsoft Office PowerPoint</Application>
  <PresentationFormat>On-screen Show (4:3)</PresentationFormat>
  <Paragraphs>385</Paragraphs>
  <Slides>37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Wingdings 2</vt:lpstr>
      <vt:lpstr>Retrospect</vt:lpstr>
      <vt:lpstr>Equation</vt:lpstr>
      <vt:lpstr>PEMBANGKIT VARIABEL ACAK (Random Variate Generator)</vt:lpstr>
      <vt:lpstr>Pendahuluan (1)</vt:lpstr>
      <vt:lpstr>Pendahuluan (2)</vt:lpstr>
      <vt:lpstr>Probabilistic Density Function (PDF)</vt:lpstr>
      <vt:lpstr>Definisi PDF</vt:lpstr>
      <vt:lpstr>Contoh Kasus</vt:lpstr>
      <vt:lpstr>Cumulative Density Function (CDF) </vt:lpstr>
      <vt:lpstr>Contoh CDF</vt:lpstr>
      <vt:lpstr>Transformasi Invers</vt:lpstr>
      <vt:lpstr>Transformasi Invers</vt:lpstr>
      <vt:lpstr>Pembangkit Random Varibel Diskrit</vt:lpstr>
      <vt:lpstr>Lanjut</vt:lpstr>
      <vt:lpstr>Ilustrasi</vt:lpstr>
      <vt:lpstr>Gambar Distribusi Kumulatif dari Kebutuhan  Tentukan F(x), cari CDF dari variable acak X</vt:lpstr>
      <vt:lpstr>Lanjut</vt:lpstr>
      <vt:lpstr>Pembangkit Random Variabel Kontinu</vt:lpstr>
      <vt:lpstr>Lanjut</vt:lpstr>
      <vt:lpstr>Contoh 1</vt:lpstr>
      <vt:lpstr>PowerPoint Presentation</vt:lpstr>
      <vt:lpstr>PowerPoint Presentation</vt:lpstr>
      <vt:lpstr>PowerPoint Presentation</vt:lpstr>
      <vt:lpstr>Contoh 2</vt:lpstr>
      <vt:lpstr>PowerPoint Presentation</vt:lpstr>
      <vt:lpstr>PowerPoint Presentation</vt:lpstr>
      <vt:lpstr>Beberapa Algoritma Pembangkit Variabel Acak</vt:lpstr>
      <vt:lpstr>Pembangkit Variabel Acak Distribusi Normal</vt:lpstr>
      <vt:lpstr>Pembangkit Variabel Acak Distribusi Poisson</vt:lpstr>
      <vt:lpstr>Distribusi poisson memiliki prosedur pelaksanaan pembangkitan variabel random yang dilakukan berturut-turut berdasarkan distribusi uniform dari U(0,1) sampai pertidaksamaan terakhir terpenuhi. </vt:lpstr>
      <vt:lpstr>Contoh Kasus 1</vt:lpstr>
      <vt:lpstr>Simulasi Kasus 1</vt:lpstr>
      <vt:lpstr>Contoh Kasus 2</vt:lpstr>
      <vt:lpstr>Simulasi Kasus 2</vt:lpstr>
      <vt:lpstr>Contoh Kasus 3</vt:lpstr>
      <vt:lpstr>Simulasi Kasus 3</vt:lpstr>
      <vt:lpstr>Contoh Kasus 4</vt:lpstr>
      <vt:lpstr>Simulasi Kasus 4</vt:lpstr>
      <vt:lpstr>Pendahuluan  - tambahan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VARIABEL ACAK (Random Variate Generator)</dc:title>
  <dc:creator>Kaprodi_If_Unikom</dc:creator>
  <cp:lastModifiedBy>Kaprodi_If_Unikom</cp:lastModifiedBy>
  <cp:revision>17</cp:revision>
  <dcterms:created xsi:type="dcterms:W3CDTF">2019-05-24T06:17:36Z</dcterms:created>
  <dcterms:modified xsi:type="dcterms:W3CDTF">2019-06-18T07:59:39Z</dcterms:modified>
</cp:coreProperties>
</file>