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DA6A1D-BE0B-4084-9039-65EA4DC1F683}" type="datetimeFigureOut">
              <a:rPr lang="id-ID" smtClean="0"/>
              <a:pPr/>
              <a:t>14/05/2019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6A1D-BE0B-4084-9039-65EA4DC1F683}" type="datetimeFigureOut">
              <a:rPr lang="id-ID" smtClean="0"/>
              <a:pPr/>
              <a:t>14/05/2019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6A1D-BE0B-4084-9039-65EA4DC1F683}" type="datetimeFigureOut">
              <a:rPr lang="id-ID" smtClean="0"/>
              <a:pPr/>
              <a:t>14/05/2019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6A1D-BE0B-4084-9039-65EA4DC1F683}" type="datetimeFigureOut">
              <a:rPr lang="id-ID" smtClean="0"/>
              <a:pPr/>
              <a:t>14/05/2019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6A1D-BE0B-4084-9039-65EA4DC1F683}" type="datetimeFigureOut">
              <a:rPr lang="id-ID" smtClean="0"/>
              <a:pPr/>
              <a:t>14/05/2019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6A1D-BE0B-4084-9039-65EA4DC1F683}" type="datetimeFigureOut">
              <a:rPr lang="id-ID" smtClean="0"/>
              <a:pPr/>
              <a:t>14/05/2019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6A1D-BE0B-4084-9039-65EA4DC1F683}" type="datetimeFigureOut">
              <a:rPr lang="id-ID" smtClean="0"/>
              <a:pPr/>
              <a:t>14/05/2019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6A1D-BE0B-4084-9039-65EA4DC1F683}" type="datetimeFigureOut">
              <a:rPr lang="id-ID" smtClean="0"/>
              <a:pPr/>
              <a:t>14/05/2019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6A1D-BE0B-4084-9039-65EA4DC1F683}" type="datetimeFigureOut">
              <a:rPr lang="id-ID" smtClean="0"/>
              <a:pPr/>
              <a:t>14/05/2019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5DA6A1D-BE0B-4084-9039-65EA4DC1F683}" type="datetimeFigureOut">
              <a:rPr lang="id-ID" smtClean="0"/>
              <a:pPr/>
              <a:t>14/05/2019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DA6A1D-BE0B-4084-9039-65EA4DC1F683}" type="datetimeFigureOut">
              <a:rPr lang="id-ID" smtClean="0"/>
              <a:pPr/>
              <a:t>14/05/2019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DA6A1D-BE0B-4084-9039-65EA4DC1F683}" type="datetimeFigureOut">
              <a:rPr lang="id-ID" smtClean="0"/>
              <a:pPr/>
              <a:t>14/05/2019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9D670A-FECF-469B-A73F-1450EB25565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20" y="1857364"/>
            <a:ext cx="4886332" cy="1962151"/>
          </a:xfrm>
        </p:spPr>
        <p:txBody>
          <a:bodyPr>
            <a:normAutofit/>
          </a:bodyPr>
          <a:lstStyle/>
          <a:p>
            <a:pPr algn="l"/>
            <a:r>
              <a:rPr lang="id-ID" dirty="0">
                <a:latin typeface="Berlin Sans FB" pitchFamily="34" charset="0"/>
              </a:rPr>
              <a:t>ANGGARAN TENAGA 	KERJA</a:t>
            </a:r>
            <a:r>
              <a:rPr lang="en-US" dirty="0">
                <a:latin typeface="Berlin Sans FB" pitchFamily="34" charset="0"/>
              </a:rPr>
              <a:t> 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d-ID" sz="2800" dirty="0">
              <a:latin typeface="Berlin Sans FB" pitchFamily="34" charset="0"/>
            </a:endParaRPr>
          </a:p>
          <a:p>
            <a:endParaRPr lang="id-ID" sz="2800" dirty="0">
              <a:latin typeface="Berlin Sans FB" pitchFamily="34" charset="0"/>
            </a:endParaRPr>
          </a:p>
        </p:txBody>
      </p:sp>
      <p:pic>
        <p:nvPicPr>
          <p:cNvPr id="1026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861" y="857232"/>
            <a:ext cx="3586575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E7145B-0829-4847-90CC-43FFE37DD0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80443"/>
              </p:ext>
            </p:extLst>
          </p:nvPr>
        </p:nvGraphicFramePr>
        <p:xfrm>
          <a:off x="445513" y="1700808"/>
          <a:ext cx="3352800" cy="1354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158800519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200" u="none" strike="noStrike">
                          <a:effectLst/>
                        </a:rPr>
                        <a:t>ANGGARAN PRODUK 2018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076914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Produk Jadi untuk Kacang Neutron = 20.000 unit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128348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Produk Jadi untuk Kacang Proton = 15.000 unit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566585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200" u="none" strike="noStrike" dirty="0">
                          <a:effectLst/>
                        </a:rPr>
                        <a:t>Produk Jadi untuk Kacang Elektron = 25.000 unit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067419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0878EF7-EF7A-4E26-9CB0-978C29B8F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Susunlah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jam dan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id-ID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BEFD742-2F03-4A7F-9ACB-4D154B59A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259088"/>
              </p:ext>
            </p:extLst>
          </p:nvPr>
        </p:nvGraphicFramePr>
        <p:xfrm>
          <a:off x="4932040" y="1700808"/>
          <a:ext cx="3190383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0383">
                  <a:extLst>
                    <a:ext uri="{9D8B030D-6E8A-4147-A177-3AD203B41FA5}">
                      <a16:colId xmlns:a16="http://schemas.microsoft.com/office/drawing/2014/main" val="26973289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just" rtl="0" fontAlgn="ctr"/>
                      <a:r>
                        <a:rPr lang="nn-NO" sz="1200" u="none" strike="noStrike">
                          <a:effectLst/>
                        </a:rPr>
                        <a:t>Departemen 1 = Rp 1.000,00 per jam</a:t>
                      </a:r>
                      <a:endParaRPr lang="nn-NO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579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just" rtl="0" fontAlgn="ctr"/>
                      <a:r>
                        <a:rPr lang="nn-NO" sz="1200" u="none" strike="noStrike" dirty="0">
                          <a:effectLst/>
                        </a:rPr>
                        <a:t>Departemen 2 = Rp 500,00 per jam</a:t>
                      </a:r>
                      <a:endParaRPr lang="nn-N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53546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nn-NO" sz="1200" u="none" strike="noStrike" dirty="0">
                          <a:effectLst/>
                        </a:rPr>
                        <a:t>Departemen 3 = Rp 1.500,00 per jam</a:t>
                      </a:r>
                      <a:endParaRPr lang="nn-NO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096080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26D96C0-0CC0-4DA8-A9BA-014EC3957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545767"/>
              </p:ext>
            </p:extLst>
          </p:nvPr>
        </p:nvGraphicFramePr>
        <p:xfrm>
          <a:off x="467544" y="3429000"/>
          <a:ext cx="8207569" cy="2592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5919">
                  <a:extLst>
                    <a:ext uri="{9D8B030D-6E8A-4147-A177-3AD203B41FA5}">
                      <a16:colId xmlns:a16="http://schemas.microsoft.com/office/drawing/2014/main" val="3792840794"/>
                    </a:ext>
                  </a:extLst>
                </a:gridCol>
                <a:gridCol w="1504185">
                  <a:extLst>
                    <a:ext uri="{9D8B030D-6E8A-4147-A177-3AD203B41FA5}">
                      <a16:colId xmlns:a16="http://schemas.microsoft.com/office/drawing/2014/main" val="2020079377"/>
                    </a:ext>
                  </a:extLst>
                </a:gridCol>
                <a:gridCol w="1668889">
                  <a:extLst>
                    <a:ext uri="{9D8B030D-6E8A-4147-A177-3AD203B41FA5}">
                      <a16:colId xmlns:a16="http://schemas.microsoft.com/office/drawing/2014/main" val="3168561935"/>
                    </a:ext>
                  </a:extLst>
                </a:gridCol>
                <a:gridCol w="2098576">
                  <a:extLst>
                    <a:ext uri="{9D8B030D-6E8A-4147-A177-3AD203B41FA5}">
                      <a16:colId xmlns:a16="http://schemas.microsoft.com/office/drawing/2014/main" val="3544029875"/>
                    </a:ext>
                  </a:extLst>
                </a:gridCol>
              </a:tblGrid>
              <a:tr h="641655"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100" u="none" strike="noStrike">
                          <a:effectLst/>
                        </a:rPr>
                        <a:t>Jenis Produk</a:t>
                      </a:r>
                      <a:endParaRPr lang="id-ID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09" marR="8409" marT="840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100" u="none" strike="noStrike">
                          <a:effectLst/>
                        </a:rPr>
                        <a:t>Departemen 1</a:t>
                      </a:r>
                      <a:endParaRPr lang="id-ID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09" marR="8409" marT="840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100" u="none" strike="noStrike">
                          <a:effectLst/>
                        </a:rPr>
                        <a:t>Departemen 2</a:t>
                      </a:r>
                      <a:endParaRPr lang="id-ID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09" marR="8409" marT="840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100" u="none" strike="noStrike">
                          <a:effectLst/>
                        </a:rPr>
                        <a:t>Departemen 3</a:t>
                      </a:r>
                      <a:endParaRPr lang="id-ID" sz="1100" b="1" i="0" u="none" strike="noStrike"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09" marR="8409" marT="8409" marB="0" anchor="ctr"/>
                </a:tc>
                <a:extLst>
                  <a:ext uri="{0D108BD9-81ED-4DB2-BD59-A6C34878D82A}">
                    <a16:rowId xmlns:a16="http://schemas.microsoft.com/office/drawing/2014/main" val="1152296648"/>
                  </a:ext>
                </a:extLst>
              </a:tr>
              <a:tr h="667322"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100" u="none" strike="noStrike">
                          <a:effectLst/>
                        </a:rPr>
                        <a:t>Kacang Neutron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09" marR="8409" marT="840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100" u="none" strike="noStrike">
                          <a:effectLst/>
                        </a:rPr>
                        <a:t>3 jam kerja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09" marR="8409" marT="840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100" u="none" strike="noStrike">
                          <a:effectLst/>
                        </a:rPr>
                        <a:t>2.5 jam kerja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09" marR="8409" marT="840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100" u="none" strike="noStrike">
                          <a:effectLst/>
                        </a:rPr>
                        <a:t>2 jam kerja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09" marR="8409" marT="8409" marB="0" anchor="ctr"/>
                </a:tc>
                <a:extLst>
                  <a:ext uri="{0D108BD9-81ED-4DB2-BD59-A6C34878D82A}">
                    <a16:rowId xmlns:a16="http://schemas.microsoft.com/office/drawing/2014/main" val="2279135742"/>
                  </a:ext>
                </a:extLst>
              </a:tr>
              <a:tr h="641655"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100" u="none" strike="noStrike" dirty="0">
                          <a:effectLst/>
                        </a:rPr>
                        <a:t>Kacang Proton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09" marR="8409" marT="840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100" u="none" strike="noStrike">
                          <a:effectLst/>
                        </a:rPr>
                        <a:t>1 jam kerja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09" marR="8409" marT="840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100" u="none" strike="noStrike">
                          <a:effectLst/>
                        </a:rPr>
                        <a:t>1.5 jam kerja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09" marR="8409" marT="840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100" u="none" strike="noStrike">
                          <a:effectLst/>
                        </a:rPr>
                        <a:t>2 jam kerja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09" marR="8409" marT="8409" marB="0" anchor="ctr"/>
                </a:tc>
                <a:extLst>
                  <a:ext uri="{0D108BD9-81ED-4DB2-BD59-A6C34878D82A}">
                    <a16:rowId xmlns:a16="http://schemas.microsoft.com/office/drawing/2014/main" val="86332109"/>
                  </a:ext>
                </a:extLst>
              </a:tr>
              <a:tr h="641655"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100" u="none" strike="noStrike">
                          <a:effectLst/>
                        </a:rPr>
                        <a:t>Kacang Elektron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09" marR="8409" marT="840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100" u="none" strike="noStrike" dirty="0">
                          <a:effectLst/>
                        </a:rPr>
                        <a:t>1.5 jam kerja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09" marR="8409" marT="840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100" u="none" strike="noStrike">
                          <a:effectLst/>
                        </a:rPr>
                        <a:t>2 jam kerja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09" marR="8409" marT="840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d-ID" sz="1100" u="none" strike="noStrike" dirty="0">
                          <a:effectLst/>
                        </a:rPr>
                        <a:t>2.5 jam kerja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8409" marR="8409" marT="8409" marB="0" anchor="ctr"/>
                </a:tc>
                <a:extLst>
                  <a:ext uri="{0D108BD9-81ED-4DB2-BD59-A6C34878D82A}">
                    <a16:rowId xmlns:a16="http://schemas.microsoft.com/office/drawing/2014/main" val="3924574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52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97436"/>
          </a:xfrm>
        </p:spPr>
        <p:txBody>
          <a:bodyPr>
            <a:noAutofit/>
          </a:bodyPr>
          <a:lstStyle/>
          <a:p>
            <a:r>
              <a:rPr lang="id-ID" sz="3200" b="1" dirty="0">
                <a:solidFill>
                  <a:srgbClr val="FF0000"/>
                </a:solidFill>
                <a:latin typeface="Berlin Sans FB" pitchFamily="34" charset="0"/>
              </a:rPr>
              <a:t>Tenaga kerja langsung</a:t>
            </a:r>
          </a:p>
          <a:p>
            <a:pPr algn="just">
              <a:buNone/>
            </a:pPr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	tenaga kerja yang secara langsung berperan dalam proses produksi.</a:t>
            </a:r>
          </a:p>
          <a:p>
            <a:r>
              <a:rPr lang="id-ID" sz="3200" b="1" dirty="0">
                <a:solidFill>
                  <a:srgbClr val="FF0000"/>
                </a:solidFill>
                <a:latin typeface="Berlin Sans FB" pitchFamily="34" charset="0"/>
              </a:rPr>
              <a:t>Tenga kerja tak langsung</a:t>
            </a:r>
          </a:p>
          <a:p>
            <a:pPr algn="just">
              <a:buNone/>
            </a:pPr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	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T</a:t>
            </a:r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enaga kerja yang secara tidak langsung berperan dalam proses produksi dan biayanya dikaitkan dengan biaya overhead pabrik.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latin typeface="Berlin Sans FB" pitchFamily="34" charset="0"/>
              </a:rPr>
              <a:t>Tenaga kerja di pabrik dibagi menjadi 2 yaitu: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3500462"/>
          </a:xfrm>
        </p:spPr>
        <p:txBody>
          <a:bodyPr>
            <a:normAutofit/>
          </a:bodyPr>
          <a:lstStyle/>
          <a:p>
            <a:pPr marL="82550" indent="26988" algn="just">
              <a:buNone/>
            </a:pPr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Adalah </a:t>
            </a:r>
            <a:r>
              <a:rPr lang="id-ID" sz="3200" b="1" dirty="0">
                <a:solidFill>
                  <a:srgbClr val="FF0000"/>
                </a:solidFill>
                <a:latin typeface="Berlin Sans FB" pitchFamily="34" charset="0"/>
              </a:rPr>
              <a:t>anggaran</a:t>
            </a:r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 yang merencanakan secara terperinci tentang </a:t>
            </a:r>
            <a:r>
              <a:rPr lang="id-ID" sz="3200" b="1" dirty="0">
                <a:solidFill>
                  <a:srgbClr val="FF0000"/>
                </a:solidFill>
                <a:latin typeface="Berlin Sans FB" pitchFamily="34" charset="0"/>
              </a:rPr>
              <a:t>upah</a:t>
            </a:r>
            <a:r>
              <a:rPr lang="id-ID" sz="3200" b="1" dirty="0">
                <a:latin typeface="Berlin Sans FB" pitchFamily="34" charset="0"/>
              </a:rPr>
              <a:t> </a:t>
            </a:r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yang akan dibayarkan kepada </a:t>
            </a:r>
            <a:r>
              <a:rPr lang="id-ID" sz="3200" b="1" dirty="0">
                <a:solidFill>
                  <a:srgbClr val="FF0000"/>
                </a:solidFill>
                <a:latin typeface="Berlin Sans FB" pitchFamily="34" charset="0"/>
              </a:rPr>
              <a:t>tenaga kerja langsung </a:t>
            </a:r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untuk periode yang akan datang.</a:t>
            </a:r>
          </a:p>
          <a:p>
            <a:pPr marL="82550" indent="26988">
              <a:buNone/>
            </a:pPr>
            <a:endParaRPr lang="id-ID" sz="3200" b="1" dirty="0">
              <a:solidFill>
                <a:schemeClr val="bg1">
                  <a:lumMod val="50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439702"/>
            <a:ext cx="8258204" cy="846158"/>
          </a:xfrm>
        </p:spPr>
        <p:txBody>
          <a:bodyPr/>
          <a:lstStyle/>
          <a:p>
            <a:r>
              <a:rPr lang="id-ID" dirty="0">
                <a:latin typeface="Berlin Sans FB" pitchFamily="34" charset="0"/>
              </a:rPr>
              <a:t>Anggaran tenaga kerja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3286148"/>
          </a:xfrm>
        </p:spPr>
        <p:txBody>
          <a:bodyPr>
            <a:noAutofit/>
          </a:bodyPr>
          <a:lstStyle/>
          <a:p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Kebutuhan tenaga kerja</a:t>
            </a:r>
          </a:p>
          <a:p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Penarikan tenaga kerja</a:t>
            </a:r>
          </a:p>
          <a:p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Pelatihan tenaga kerja</a:t>
            </a:r>
          </a:p>
          <a:p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Evaluasi dan spesifikasi pekerjaan bagi tenaga kerja</a:t>
            </a:r>
          </a:p>
          <a:p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Gaji dan upah</a:t>
            </a:r>
          </a:p>
          <a:p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Pengawasan tenaga kerja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id-ID" sz="3600" dirty="0">
                <a:effectLst/>
                <a:latin typeface="Berlin Sans FB" pitchFamily="34" charset="0"/>
              </a:rPr>
              <a:t>Faktor yang mempengaruhi anggaran tenaga kerja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Penggunaan tenaga kerja secara efisien</a:t>
            </a:r>
          </a:p>
          <a:p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Pengeluaran/biaya tenaga kerja dapat diatur lebih efisien</a:t>
            </a:r>
          </a:p>
          <a:p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Harga pokok barang dapat dihitung dengan tepat</a:t>
            </a:r>
          </a:p>
          <a:p>
            <a:r>
              <a:rPr lang="id-ID" sz="32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Alat pengawasan biaya tenaga kerja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>
                <a:effectLst/>
                <a:latin typeface="Berlin Sans FB" pitchFamily="34" charset="0"/>
              </a:rPr>
              <a:t>Manfaat Anggaran Tenaga Kerja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>
            <a:normAutofit/>
          </a:bodyPr>
          <a:lstStyle/>
          <a:p>
            <a:r>
              <a:rPr lang="id-ID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Anggaran </a:t>
            </a:r>
            <a:r>
              <a:rPr lang="id-ID" sz="2800" b="1" dirty="0">
                <a:solidFill>
                  <a:srgbClr val="FF0000"/>
                </a:solidFill>
                <a:latin typeface="Berlin Sans FB" pitchFamily="34" charset="0"/>
              </a:rPr>
              <a:t>JAM</a:t>
            </a:r>
            <a:r>
              <a:rPr lang="id-ID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 kerja langsung, memuat</a:t>
            </a:r>
          </a:p>
          <a:p>
            <a:pPr>
              <a:buNone/>
            </a:pPr>
            <a:r>
              <a:rPr lang="id-ID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	1. Jenis barang yang dihasilkan</a:t>
            </a:r>
          </a:p>
          <a:p>
            <a:pPr>
              <a:buNone/>
            </a:pPr>
            <a:r>
              <a:rPr lang="id-ID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	2. Jumlah barang yang diproduksi</a:t>
            </a:r>
          </a:p>
          <a:p>
            <a:pPr>
              <a:buNone/>
            </a:pPr>
            <a:r>
              <a:rPr lang="id-ID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	3. Bagian yang dilalui dlm proses produksi</a:t>
            </a:r>
          </a:p>
          <a:p>
            <a:pPr>
              <a:buNone/>
            </a:pPr>
            <a:r>
              <a:rPr lang="id-ID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	4. Jumlah jam buruh langsung</a:t>
            </a:r>
          </a:p>
          <a:p>
            <a:pPr>
              <a:buNone/>
            </a:pPr>
            <a:r>
              <a:rPr lang="id-ID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	5. Waktu (kapan) produksi barang dimulai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latin typeface="Berlin Sans FB" pitchFamily="34" charset="0"/>
              </a:rPr>
              <a:t>Penyusunan anggaran tenaga kerja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id-ID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Anggaran </a:t>
            </a:r>
            <a:r>
              <a:rPr lang="id-ID" sz="2800" b="1" dirty="0">
                <a:solidFill>
                  <a:srgbClr val="FF0000"/>
                </a:solidFill>
                <a:latin typeface="Berlin Sans FB" pitchFamily="34" charset="0"/>
              </a:rPr>
              <a:t>BIAYA</a:t>
            </a:r>
            <a:r>
              <a:rPr lang="id-ID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 tenaga kerja, memuat:</a:t>
            </a:r>
          </a:p>
          <a:p>
            <a:pPr marL="850392" lvl="1" indent="-457200">
              <a:buClr>
                <a:schemeClr val="bg1">
                  <a:lumMod val="50000"/>
                </a:schemeClr>
              </a:buClr>
              <a:buAutoNum type="arabicPeriod"/>
            </a:pPr>
            <a:r>
              <a:rPr lang="id-ID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Jenis barang yang dihasilkan</a:t>
            </a:r>
          </a:p>
          <a:p>
            <a:pPr marL="850392" lvl="1" indent="-457200">
              <a:buClr>
                <a:schemeClr val="bg1">
                  <a:lumMod val="50000"/>
                </a:schemeClr>
              </a:buClr>
              <a:buAutoNum type="arabicPeriod"/>
            </a:pPr>
            <a:r>
              <a:rPr lang="id-ID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Jumlah barang yang diproduksi</a:t>
            </a:r>
          </a:p>
          <a:p>
            <a:pPr marL="850392" lvl="1" indent="-457200">
              <a:buClr>
                <a:schemeClr val="bg1">
                  <a:lumMod val="50000"/>
                </a:schemeClr>
              </a:buClr>
              <a:buAutoNum type="arabicPeriod"/>
            </a:pPr>
            <a:r>
              <a:rPr lang="id-ID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Bagian yang dila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l</a:t>
            </a:r>
            <a:r>
              <a:rPr lang="id-ID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ui dalam proses produksi</a:t>
            </a:r>
          </a:p>
          <a:p>
            <a:pPr marL="850392" lvl="1" indent="-457200">
              <a:buClr>
                <a:schemeClr val="bg1">
                  <a:lumMod val="50000"/>
                </a:schemeClr>
              </a:buClr>
              <a:buAutoNum type="arabicPeriod"/>
            </a:pPr>
            <a:r>
              <a:rPr lang="id-ID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Jumlah jam buruh langsung</a:t>
            </a:r>
          </a:p>
          <a:p>
            <a:pPr marL="850392" lvl="1" indent="-457200">
              <a:buClr>
                <a:schemeClr val="bg1">
                  <a:lumMod val="50000"/>
                </a:schemeClr>
              </a:buClr>
              <a:buAutoNum type="arabicPeriod"/>
            </a:pPr>
            <a:r>
              <a:rPr lang="id-ID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Tingkat upah rata-rata perjam buruh langsung</a:t>
            </a:r>
          </a:p>
          <a:p>
            <a:pPr marL="850392" lvl="1" indent="-457200">
              <a:buClr>
                <a:schemeClr val="bg1">
                  <a:lumMod val="50000"/>
                </a:schemeClr>
              </a:buClr>
              <a:buAutoNum type="arabicPeriod"/>
            </a:pPr>
            <a:r>
              <a:rPr lang="id-ID" sz="2800" b="1" dirty="0">
                <a:solidFill>
                  <a:schemeClr val="bg1">
                    <a:lumMod val="50000"/>
                  </a:schemeClr>
                </a:solidFill>
                <a:latin typeface="Berlin Sans FB" pitchFamily="34" charset="0"/>
              </a:rPr>
              <a:t>Waktu (kapan) produksi barang dimulai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effectLst/>
                <a:latin typeface="Berlin Sans FB" pitchFamily="34" charset="0"/>
              </a:rPr>
              <a:t>Penyusunan anggaran tenaga kerja (Cont.)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r>
              <a:rPr lang="id-ID" b="1" dirty="0">
                <a:latin typeface="Berlin Sans FB" pitchFamily="34" charset="0"/>
              </a:rPr>
              <a:t>PT. Sempurna adalah perusahaan yang bergerak dibidang garmen ingin mempersiapkan anggaran tenaga kerja tahun 2010. data yang tersedia untuk keperluan tsb:</a:t>
            </a:r>
          </a:p>
          <a:p>
            <a:pPr>
              <a:buNone/>
            </a:pPr>
            <a:endParaRPr lang="id-ID" b="1" dirty="0">
              <a:latin typeface="Berlin Sans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2056" cy="582594"/>
          </a:xfrm>
        </p:spPr>
        <p:txBody>
          <a:bodyPr>
            <a:normAutofit/>
          </a:bodyPr>
          <a:lstStyle/>
          <a:p>
            <a:r>
              <a:rPr lang="id-ID" sz="3200" dirty="0">
                <a:latin typeface="Berlin Sans FB" pitchFamily="34" charset="0"/>
              </a:rPr>
              <a:t>Contoh soal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38248" y="3600464"/>
          <a:ext cx="404813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904">
                <a:tc>
                  <a:txBody>
                    <a:bodyPr/>
                    <a:lstStyle/>
                    <a:p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Triwulan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Jumlah (unit)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904">
                <a:tc>
                  <a:txBody>
                    <a:bodyPr/>
                    <a:lstStyle/>
                    <a:p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5000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904">
                <a:tc>
                  <a:txBody>
                    <a:bodyPr/>
                    <a:lstStyle/>
                    <a:p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904">
                <a:tc>
                  <a:txBody>
                    <a:bodyPr/>
                    <a:lstStyle/>
                    <a:p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904">
                <a:tc>
                  <a:txBody>
                    <a:bodyPr/>
                    <a:lstStyle/>
                    <a:p>
                      <a:r>
                        <a:rPr lang="id-ID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57224" y="3071810"/>
            <a:ext cx="400052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>
                <a:solidFill>
                  <a:schemeClr val="tx1"/>
                </a:solidFill>
                <a:latin typeface="Berlin Sans FB" pitchFamily="34" charset="0"/>
              </a:rPr>
              <a:t>a. Rencana tingkat produksi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90644" y="1428736"/>
          <a:ext cx="380998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4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departemen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std. jam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76903"/>
              </p:ext>
            </p:extLst>
          </p:nvPr>
        </p:nvGraphicFramePr>
        <p:xfrm>
          <a:off x="1119206" y="3857628"/>
          <a:ext cx="380998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4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departemen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Tarif/ DHL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Rp 500,-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Rp 700,-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85786" y="928670"/>
            <a:ext cx="557216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>
                <a:solidFill>
                  <a:schemeClr val="tx1"/>
                </a:solidFill>
                <a:latin typeface="Berlin Sans FB" pitchFamily="34" charset="0"/>
              </a:rPr>
              <a:t>b. Rencana jam buruh langsung per unit barang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0100" y="3214686"/>
            <a:ext cx="764386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>
                <a:solidFill>
                  <a:schemeClr val="tx1"/>
                </a:solidFill>
                <a:latin typeface="Berlin Sans FB" pitchFamily="34" charset="0"/>
              </a:rPr>
              <a:t>c. Rencana upah rata-rata perjam buruh langsung (direct labour hours / DHL)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4348" y="5143512"/>
            <a:ext cx="8215338" cy="1500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d-ID" b="1" dirty="0">
                <a:solidFill>
                  <a:schemeClr val="tx1"/>
                </a:solidFill>
                <a:latin typeface="Berlin Sans FB" pitchFamily="34" charset="0"/>
              </a:rPr>
              <a:t>Berdasarkan data  tsb hitunglah:</a:t>
            </a:r>
          </a:p>
          <a:p>
            <a:pPr marL="342900" indent="-342900" algn="just">
              <a:buAutoNum type="arabicPeriod"/>
            </a:pPr>
            <a:r>
              <a:rPr lang="id-ID" b="1" dirty="0">
                <a:solidFill>
                  <a:schemeClr val="tx1"/>
                </a:solidFill>
                <a:latin typeface="Berlin Sans FB" pitchFamily="34" charset="0"/>
              </a:rPr>
              <a:t>Anggaran  </a:t>
            </a:r>
            <a:r>
              <a:rPr lang="id-ID" b="1" dirty="0">
                <a:solidFill>
                  <a:srgbClr val="FF0000"/>
                </a:solidFill>
                <a:latin typeface="Berlin Sans FB" pitchFamily="34" charset="0"/>
              </a:rPr>
              <a:t>JAM </a:t>
            </a:r>
            <a:r>
              <a:rPr lang="id-ID" b="1" dirty="0">
                <a:solidFill>
                  <a:schemeClr val="tx1"/>
                </a:solidFill>
                <a:latin typeface="Berlin Sans FB" pitchFamily="34" charset="0"/>
              </a:rPr>
              <a:t>kerja langsung menurut waktu, departemen dan produk</a:t>
            </a:r>
          </a:p>
          <a:p>
            <a:pPr marL="342900" indent="-342900" algn="just">
              <a:buAutoNum type="arabicPeriod"/>
            </a:pPr>
            <a:r>
              <a:rPr lang="id-ID" b="1" dirty="0">
                <a:solidFill>
                  <a:schemeClr val="tx1"/>
                </a:solidFill>
                <a:latin typeface="Berlin Sans FB" pitchFamily="34" charset="0"/>
              </a:rPr>
              <a:t>Anggaran </a:t>
            </a:r>
            <a:r>
              <a:rPr lang="id-ID" b="1" dirty="0">
                <a:solidFill>
                  <a:srgbClr val="FF0000"/>
                </a:solidFill>
                <a:latin typeface="Berlin Sans FB" pitchFamily="34" charset="0"/>
              </a:rPr>
              <a:t>BIAYA </a:t>
            </a:r>
            <a:r>
              <a:rPr lang="id-ID" b="1" dirty="0">
                <a:solidFill>
                  <a:schemeClr val="tx1"/>
                </a:solidFill>
                <a:latin typeface="Berlin Sans FB" pitchFamily="34" charset="0"/>
              </a:rPr>
              <a:t> tenaga kerja langsung menurut waktu, departemen, dan produk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237</TotalTime>
  <Words>364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Berlin Sans FB</vt:lpstr>
      <vt:lpstr>Lucida Sans Unicode</vt:lpstr>
      <vt:lpstr>Trebuchet MS</vt:lpstr>
      <vt:lpstr>Verdana</vt:lpstr>
      <vt:lpstr>Wingdings 2</vt:lpstr>
      <vt:lpstr>Wingdings 3</vt:lpstr>
      <vt:lpstr>Concourse</vt:lpstr>
      <vt:lpstr>ANGGARAN TENAGA  KERJA </vt:lpstr>
      <vt:lpstr>Tenaga kerja di pabrik dibagi menjadi 2 yaitu:</vt:lpstr>
      <vt:lpstr>Anggaran tenaga kerja</vt:lpstr>
      <vt:lpstr>Faktor yang mempengaruhi anggaran tenaga kerja</vt:lpstr>
      <vt:lpstr>Manfaat Anggaran Tenaga Kerja</vt:lpstr>
      <vt:lpstr>Penyusunan anggaran tenaga kerja</vt:lpstr>
      <vt:lpstr>Penyusunan anggaran tenaga kerja (Cont.)</vt:lpstr>
      <vt:lpstr>Contoh soal</vt:lpstr>
      <vt:lpstr>PowerPoint Presentation</vt:lpstr>
      <vt:lpstr>Susunlah anggaran jam dan biaya tenaga kerja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Anggaran tenaga kerja</dc:title>
  <dc:creator>Poppies Lane Memory</dc:creator>
  <cp:lastModifiedBy>Angky</cp:lastModifiedBy>
  <cp:revision>18</cp:revision>
  <dcterms:created xsi:type="dcterms:W3CDTF">2010-05-13T09:42:52Z</dcterms:created>
  <dcterms:modified xsi:type="dcterms:W3CDTF">2019-05-14T04:21:21Z</dcterms:modified>
</cp:coreProperties>
</file>