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44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81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B26-118E-40A1-A539-9BF8E29383A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7630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err="1" smtClean="0"/>
              <a:t>Metode</a:t>
            </a:r>
            <a:r>
              <a:rPr lang="en-US" sz="7200" b="1" dirty="0" smtClean="0"/>
              <a:t>, </a:t>
            </a:r>
            <a:r>
              <a:rPr lang="en-US" sz="7200" b="1" dirty="0" err="1" smtClean="0"/>
              <a:t>Teknik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Instrumen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Dalam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Penelitian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 smtClean="0"/>
              <a:t>KUESIONER </a:t>
            </a:r>
            <a:r>
              <a:rPr lang="id-ID" b="1" dirty="0" smtClean="0"/>
              <a:t>PENELITIAN</a:t>
            </a:r>
            <a:r>
              <a:rPr lang="en-US" b="1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menganggap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penelitiannya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kata lain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disediakan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setuju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setuju</a:t>
            </a:r>
            <a:r>
              <a:rPr lang="en-US" sz="2400" dirty="0"/>
              <a:t>, </a:t>
            </a:r>
            <a:r>
              <a:rPr lang="en-US" sz="2400" dirty="0" err="1"/>
              <a:t>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, </a:t>
            </a:r>
            <a:r>
              <a:rPr lang="en-US" sz="2400" dirty="0" err="1"/>
              <a:t>suka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suka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yang </a:t>
            </a:r>
            <a:r>
              <a:rPr lang="en-US" sz="2400" dirty="0" err="1"/>
              <a:t>diajukan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59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 smtClean="0"/>
              <a:t>JENIS KUESIONER </a:t>
            </a:r>
            <a:r>
              <a:rPr lang="id-ID" b="1" dirty="0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1752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Kuesioner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/>
              <a:t>K</a:t>
            </a:r>
            <a:r>
              <a:rPr lang="en-US" sz="2400" dirty="0" err="1" smtClean="0"/>
              <a:t>kuesioner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e-mail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telepon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640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 smtClean="0"/>
              <a:t>MERANCANG KUESIONER </a:t>
            </a:r>
            <a:r>
              <a:rPr lang="id-ID" b="1" dirty="0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334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,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data.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format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model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,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data </a:t>
            </a:r>
            <a:r>
              <a:rPr lang="en-US" sz="2400" dirty="0" err="1"/>
              <a:t>lainnya</a:t>
            </a:r>
            <a:r>
              <a:rPr lang="en-US" sz="2400" dirty="0"/>
              <a:t> yang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interview </a:t>
            </a:r>
            <a:endParaRPr lang="en-US" sz="2400" dirty="0" smtClean="0"/>
          </a:p>
          <a:p>
            <a:pPr algn="just"/>
            <a:r>
              <a:rPr lang="en-US" sz="2400" dirty="0" smtClean="0"/>
              <a:t>Cara-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interview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data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956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1295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UJI VALIDITAS DAN REABILITAS KUESIONER </a:t>
            </a:r>
            <a:r>
              <a:rPr lang="id-ID" sz="3200" b="1" dirty="0" smtClean="0"/>
              <a:t>PENELITIAN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799" cy="4876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valid (</a:t>
            </a:r>
            <a:r>
              <a:rPr lang="en-US" sz="2400" dirty="0" err="1"/>
              <a:t>sahih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(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terandal</a:t>
            </a:r>
            <a:r>
              <a:rPr lang="en-US" sz="2400" dirty="0"/>
              <a:t> (reliable) 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menangkap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ternyata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17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1295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UJI VALIDITAS DAN REABILITAS KUESIONER </a:t>
            </a:r>
            <a:r>
              <a:rPr lang="id-ID" sz="3200" b="1" dirty="0" smtClean="0"/>
              <a:t>PENELITIAN</a:t>
            </a:r>
            <a:r>
              <a:rPr lang="en-US" sz="3200" b="1" dirty="0" smtClean="0"/>
              <a:t>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799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momen</a:t>
            </a:r>
            <a:r>
              <a:rPr lang="en-US" sz="2400" dirty="0"/>
              <a:t> (moment product correlation,  Pearson correlation)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total,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inter item-total correlation.  Formula </a:t>
            </a:r>
            <a:r>
              <a:rPr lang="en-US" sz="2400" dirty="0" smtClean="0"/>
              <a:t>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xij</a:t>
            </a:r>
            <a:r>
              <a:rPr lang="en-US" sz="2400" dirty="0"/>
              <a:t>  =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-j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smtClean="0"/>
              <a:t>xi  </a:t>
            </a:r>
            <a:r>
              <a:rPr lang="en-US" sz="2400" dirty="0"/>
              <a:t>= rata-rata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tj</a:t>
            </a:r>
            <a:r>
              <a:rPr lang="en-US" sz="2400" dirty="0" smtClean="0"/>
              <a:t>  </a:t>
            </a:r>
            <a:r>
              <a:rPr lang="en-US" sz="2400" dirty="0"/>
              <a:t>= total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-j </a:t>
            </a:r>
            <a:endParaRPr lang="en-US" sz="2400" dirty="0" smtClean="0"/>
          </a:p>
          <a:p>
            <a:pPr algn="just"/>
            <a:r>
              <a:rPr lang="en-US" sz="2400" dirty="0" smtClean="0"/>
              <a:t>t  </a:t>
            </a:r>
            <a:r>
              <a:rPr lang="en-US" sz="2400" dirty="0"/>
              <a:t>= rata-rata total </a:t>
            </a:r>
            <a:r>
              <a:rPr lang="en-US" sz="2400" dirty="0" err="1" smtClean="0"/>
              <a:t>skor</a:t>
            </a:r>
            <a:endParaRPr lang="en-US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dirty="0" err="1"/>
              <a:t>ri</a:t>
            </a:r>
            <a:r>
              <a:rPr lang="en-US" sz="2400" dirty="0"/>
              <a:t>  =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ke-i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total </a:t>
            </a:r>
            <a:r>
              <a:rPr lang="en-US" sz="2400" dirty="0" err="1"/>
              <a:t>skor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963" y="3200400"/>
            <a:ext cx="2618071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59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1295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UJI VALIDITAS DAN REABILITAS KUESIONER </a:t>
            </a:r>
            <a:r>
              <a:rPr lang="id-ID" sz="3200" b="1" dirty="0" smtClean="0"/>
              <a:t>PENELITIAN</a:t>
            </a:r>
            <a:r>
              <a:rPr lang="en-US" sz="3200" b="1" dirty="0" smtClean="0"/>
              <a:t>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799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, </a:t>
            </a:r>
            <a:r>
              <a:rPr lang="en-US" sz="2400" dirty="0" err="1"/>
              <a:t>struktur</a:t>
            </a:r>
            <a:r>
              <a:rPr lang="en-US" sz="2400" dirty="0"/>
              <a:t> data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80288"/>
              </p:ext>
            </p:extLst>
          </p:nvPr>
        </p:nvGraphicFramePr>
        <p:xfrm>
          <a:off x="685800" y="2362200"/>
          <a:ext cx="8077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79184144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639047329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432017175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04587966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069141725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09805681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Responden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Pnertanyaan</a:t>
                      </a:r>
                      <a:r>
                        <a:rPr lang="en-US" sz="1400" b="1" dirty="0" smtClean="0"/>
                        <a:t> 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Pertanyaan</a:t>
                      </a:r>
                      <a:r>
                        <a:rPr lang="en-US" sz="1400" b="1" dirty="0" smtClean="0"/>
                        <a:t> 2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...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Pertanyaan</a:t>
                      </a:r>
                      <a:r>
                        <a:rPr lang="en-US" sz="1400" b="1" dirty="0" smtClean="0"/>
                        <a:t> 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637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Xk1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364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Xk2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1223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028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888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9918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2612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X1n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X2n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Xkn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8144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Xk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055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1295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UJI VALIDITAS DAN REABILITAS KUESIONER </a:t>
            </a:r>
            <a:r>
              <a:rPr lang="id-ID" sz="3200" b="1" dirty="0" smtClean="0"/>
              <a:t>PENELITIAN</a:t>
            </a:r>
            <a:r>
              <a:rPr lang="en-US" sz="3200" b="1" dirty="0" smtClean="0"/>
              <a:t> (3)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799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valid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tidaknya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,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ri</a:t>
            </a:r>
            <a:r>
              <a:rPr lang="en-US" sz="2400" dirty="0"/>
              <a:t>. 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ri</a:t>
            </a:r>
            <a:r>
              <a:rPr lang="en-US" sz="2400" dirty="0"/>
              <a:t> (</a:t>
            </a:r>
            <a:r>
              <a:rPr lang="en-US" sz="2400" dirty="0" err="1"/>
              <a:t>ingat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ri</a:t>
            </a:r>
            <a:r>
              <a:rPr lang="en-US" sz="2400" dirty="0"/>
              <a:t> </a:t>
            </a:r>
            <a:r>
              <a:rPr lang="en-US" sz="2400" dirty="0" err="1"/>
              <a:t>berkisar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 –1 </a:t>
            </a:r>
            <a:r>
              <a:rPr lang="en-US" sz="2400" dirty="0" err="1"/>
              <a:t>dan</a:t>
            </a:r>
            <a:r>
              <a:rPr lang="en-US" sz="2400" dirty="0"/>
              <a:t> 1),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valid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 </a:t>
            </a:r>
            <a:r>
              <a:rPr lang="en-US" sz="2400" dirty="0" err="1"/>
              <a:t>Sebaliknya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ri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9882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1295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JENIS-JENIS KUESIONER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799" cy="3733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mail </a:t>
            </a:r>
            <a:r>
              <a:rPr lang="en-US" sz="2400" dirty="0" err="1"/>
              <a:t>questionaire</a:t>
            </a:r>
            <a:r>
              <a:rPr lang="en-US" sz="2400" dirty="0"/>
              <a:t> (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Self-administered </a:t>
            </a:r>
            <a:r>
              <a:rPr lang="en-US" sz="2400" dirty="0"/>
              <a:t>questionnaire (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mengisi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), </a:t>
            </a:r>
            <a:endParaRPr lang="en-US" sz="2400" dirty="0" smtClean="0"/>
          </a:p>
          <a:p>
            <a:pPr algn="just"/>
            <a:r>
              <a:rPr lang="en-US" sz="2400" dirty="0"/>
              <a:t>I</a:t>
            </a:r>
            <a:r>
              <a:rPr lang="en-US" sz="2400" dirty="0" smtClean="0"/>
              <a:t>nterview </a:t>
            </a:r>
            <a:r>
              <a:rPr lang="en-US" sz="2400" dirty="0"/>
              <a:t>(</a:t>
            </a:r>
            <a:r>
              <a:rPr lang="en-US" sz="2400" dirty="0" err="1"/>
              <a:t>wawancara</a:t>
            </a:r>
            <a:r>
              <a:rPr lang="en-US" sz="2400" dirty="0"/>
              <a:t>), </a:t>
            </a:r>
            <a:endParaRPr lang="en-US" sz="2400" dirty="0" smtClean="0"/>
          </a:p>
          <a:p>
            <a:pPr algn="just"/>
            <a:r>
              <a:rPr lang="en-US" sz="2400" dirty="0"/>
              <a:t>G</a:t>
            </a:r>
            <a:r>
              <a:rPr lang="en-US" sz="2400" dirty="0" smtClean="0"/>
              <a:t>roup </a:t>
            </a:r>
            <a:r>
              <a:rPr lang="en-US" sz="2400" dirty="0"/>
              <a:t>administered-</a:t>
            </a:r>
            <a:r>
              <a:rPr lang="en-US" sz="2400" dirty="0" err="1"/>
              <a:t>questionaire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17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CONTOH KUESIONER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914400"/>
          </a:xfrm>
        </p:spPr>
        <p:txBody>
          <a:bodyPr>
            <a:normAutofit/>
          </a:bodyPr>
          <a:lstStyle/>
          <a:p>
            <a:pPr algn="just"/>
            <a:r>
              <a:rPr lang="en-US" sz="1400" dirty="0" err="1"/>
              <a:t>Contoh</a:t>
            </a:r>
            <a:r>
              <a:rPr lang="en-US" sz="1400" dirty="0"/>
              <a:t> 1: </a:t>
            </a:r>
            <a:r>
              <a:rPr lang="en-US" sz="1400" dirty="0" err="1"/>
              <a:t>Syarip</a:t>
            </a:r>
            <a:r>
              <a:rPr lang="en-US" sz="1400" dirty="0"/>
              <a:t>, Dodi </a:t>
            </a:r>
            <a:r>
              <a:rPr lang="en-US" sz="1400" dirty="0" err="1"/>
              <a:t>Irawan</a:t>
            </a:r>
            <a:r>
              <a:rPr lang="en-US" sz="1400" dirty="0"/>
              <a:t>. </a:t>
            </a:r>
            <a:r>
              <a:rPr lang="en-US" sz="1400" dirty="0" err="1"/>
              <a:t>Kajian</a:t>
            </a:r>
            <a:r>
              <a:rPr lang="en-US" sz="1400" dirty="0"/>
              <a:t> </a:t>
            </a:r>
            <a:r>
              <a:rPr lang="en-US" sz="1400" dirty="0" err="1"/>
              <a:t>Penerimaan</a:t>
            </a:r>
            <a:r>
              <a:rPr lang="en-US" sz="1400" dirty="0"/>
              <a:t> Internet </a:t>
            </a: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Technology </a:t>
            </a:r>
            <a:r>
              <a:rPr lang="en-US" sz="1400" dirty="0" err="1"/>
              <a:t>Aceptance</a:t>
            </a:r>
            <a:r>
              <a:rPr lang="en-US" sz="1400" dirty="0"/>
              <a:t> Model (TAM): </a:t>
            </a:r>
            <a:r>
              <a:rPr lang="en-US" sz="1400" dirty="0" err="1"/>
              <a:t>Studi</a:t>
            </a:r>
            <a:r>
              <a:rPr lang="en-US" sz="1400" dirty="0"/>
              <a:t> </a:t>
            </a:r>
            <a:r>
              <a:rPr lang="en-US" sz="1400" dirty="0" err="1"/>
              <a:t>Kasus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Direktorat</a:t>
            </a:r>
            <a:r>
              <a:rPr lang="en-US" sz="1400" dirty="0"/>
              <a:t> </a:t>
            </a:r>
            <a:r>
              <a:rPr lang="en-US" sz="1400" dirty="0" err="1"/>
              <a:t>Jendral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Islam </a:t>
            </a:r>
            <a:r>
              <a:rPr lang="en-US" sz="1400" dirty="0" err="1"/>
              <a:t>Departemen</a:t>
            </a:r>
            <a:r>
              <a:rPr lang="en-US" sz="1400" dirty="0"/>
              <a:t> Agama RI. </a:t>
            </a:r>
            <a:r>
              <a:rPr lang="en-US" sz="1400" dirty="0" err="1"/>
              <a:t>Tesis</a:t>
            </a:r>
            <a:r>
              <a:rPr lang="en-US" sz="1400" dirty="0"/>
              <a:t>. </a:t>
            </a:r>
            <a:r>
              <a:rPr lang="en-US" sz="1400" dirty="0" err="1"/>
              <a:t>Fakultas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, </a:t>
            </a:r>
            <a:r>
              <a:rPr lang="en-US" sz="1400" dirty="0" err="1"/>
              <a:t>Universitas</a:t>
            </a:r>
            <a:r>
              <a:rPr lang="en-US" sz="1400" dirty="0"/>
              <a:t> Indonesia. 2007. </a:t>
            </a:r>
            <a:endParaRPr lang="en-US" sz="1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13063" y="1600200"/>
            <a:ext cx="8267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Assalamu’alaikum</a:t>
            </a:r>
            <a:r>
              <a:rPr lang="en-US" sz="1200" dirty="0" smtClean="0"/>
              <a:t> </a:t>
            </a:r>
            <a:r>
              <a:rPr lang="en-US" sz="1200" dirty="0" err="1"/>
              <a:t>Wr.Wb</a:t>
            </a:r>
            <a:endParaRPr lang="en-US" sz="1200" dirty="0"/>
          </a:p>
          <a:p>
            <a:r>
              <a:rPr lang="en-US" sz="1200" dirty="0"/>
              <a:t>Yang </a:t>
            </a:r>
            <a:r>
              <a:rPr lang="en-US" sz="1200" dirty="0" err="1"/>
              <a:t>terhormat</a:t>
            </a:r>
            <a:r>
              <a:rPr lang="en-US" sz="1200" dirty="0"/>
              <a:t> </a:t>
            </a:r>
            <a:r>
              <a:rPr lang="en-US" sz="1200" dirty="0" err="1"/>
              <a:t>bapak</a:t>
            </a:r>
            <a:r>
              <a:rPr lang="en-US" sz="1200" dirty="0"/>
              <a:t>/</a:t>
            </a:r>
            <a:r>
              <a:rPr lang="en-US" sz="1200" dirty="0" err="1"/>
              <a:t>Ibu</a:t>
            </a:r>
            <a:r>
              <a:rPr lang="en-US" sz="1200" dirty="0"/>
              <a:t> </a:t>
            </a:r>
            <a:r>
              <a:rPr lang="en-US" sz="1200" dirty="0" err="1"/>
              <a:t>pegawai</a:t>
            </a:r>
            <a:r>
              <a:rPr lang="en-US" sz="1200" dirty="0"/>
              <a:t> di </a:t>
            </a:r>
            <a:r>
              <a:rPr lang="en-US" sz="1200" dirty="0" err="1"/>
              <a:t>jajaran</a:t>
            </a:r>
            <a:r>
              <a:rPr lang="en-US" sz="1200" dirty="0"/>
              <a:t> </a:t>
            </a: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Jendral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Islam, </a:t>
            </a:r>
          </a:p>
          <a:p>
            <a:endParaRPr lang="en-US" sz="1200" dirty="0"/>
          </a:p>
          <a:p>
            <a:r>
              <a:rPr lang="en-US" sz="1200" dirty="0" err="1"/>
              <a:t>Sehubungan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yang </a:t>
            </a:r>
            <a:r>
              <a:rPr lang="en-US" sz="1200" dirty="0" err="1"/>
              <a:t>sedang</a:t>
            </a:r>
            <a:r>
              <a:rPr lang="en-US" sz="1200" dirty="0"/>
              <a:t> </a:t>
            </a:r>
            <a:r>
              <a:rPr lang="en-US" sz="1200" dirty="0" err="1"/>
              <a:t>saya</a:t>
            </a:r>
            <a:r>
              <a:rPr lang="en-US" sz="1200" dirty="0"/>
              <a:t> </a:t>
            </a:r>
            <a:r>
              <a:rPr lang="en-US" sz="1200" dirty="0" err="1"/>
              <a:t>kerjakan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judul</a:t>
            </a:r>
            <a:r>
              <a:rPr lang="en-US" sz="1200" dirty="0"/>
              <a:t> “</a:t>
            </a:r>
            <a:r>
              <a:rPr lang="en-US" sz="1200" dirty="0" err="1"/>
              <a:t>Kajian</a:t>
            </a:r>
            <a:endParaRPr lang="en-US" sz="1200" dirty="0"/>
          </a:p>
          <a:p>
            <a:r>
              <a:rPr lang="en-US" sz="1200" dirty="0" err="1"/>
              <a:t>Penerimaan</a:t>
            </a:r>
            <a:r>
              <a:rPr lang="en-US" sz="1200" dirty="0"/>
              <a:t> Internet </a:t>
            </a:r>
            <a:r>
              <a:rPr lang="en-US" sz="1200" dirty="0" err="1"/>
              <a:t>Berdasarkan</a:t>
            </a:r>
            <a:r>
              <a:rPr lang="en-US" sz="1200" dirty="0"/>
              <a:t> </a:t>
            </a:r>
            <a:r>
              <a:rPr lang="en-US" sz="1200" dirty="0" err="1"/>
              <a:t>Konsep</a:t>
            </a:r>
            <a:r>
              <a:rPr lang="en-US" sz="1200" dirty="0"/>
              <a:t> Technology Acceptance Model (TAM): </a:t>
            </a:r>
            <a:r>
              <a:rPr lang="en-US" sz="1200" dirty="0" err="1"/>
              <a:t>Studi</a:t>
            </a:r>
            <a:endParaRPr lang="en-US" sz="1200" dirty="0"/>
          </a:p>
          <a:p>
            <a:r>
              <a:rPr lang="en-US" sz="1200" dirty="0" err="1"/>
              <a:t>Kasus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Jendral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Islam, </a:t>
            </a:r>
            <a:r>
              <a:rPr lang="en-US" sz="1200" dirty="0" err="1"/>
              <a:t>Departemen</a:t>
            </a:r>
            <a:r>
              <a:rPr lang="en-US" sz="1200" dirty="0"/>
              <a:t> Agama RI”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saya</a:t>
            </a:r>
            <a:endParaRPr lang="en-US" sz="1200" dirty="0"/>
          </a:p>
          <a:p>
            <a:r>
              <a:rPr lang="en-US" sz="1200" dirty="0" err="1"/>
              <a:t>mohon</a:t>
            </a:r>
            <a:r>
              <a:rPr lang="en-US" sz="1200" dirty="0"/>
              <a:t> </a:t>
            </a:r>
            <a:r>
              <a:rPr lang="en-US" sz="1200" dirty="0" err="1"/>
              <a:t>bantuan</a:t>
            </a:r>
            <a:r>
              <a:rPr lang="en-US" sz="1200" dirty="0"/>
              <a:t> </a:t>
            </a: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mengisi</a:t>
            </a:r>
            <a:r>
              <a:rPr lang="en-US" sz="1200" dirty="0"/>
              <a:t> </a:t>
            </a:r>
            <a:r>
              <a:rPr lang="en-US" sz="1200" dirty="0" err="1"/>
              <a:t>kuesioner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penyebaran</a:t>
            </a:r>
            <a:r>
              <a:rPr lang="en-US" sz="1200" dirty="0"/>
              <a:t> </a:t>
            </a:r>
            <a:r>
              <a:rPr lang="en-US" sz="1200" dirty="0" err="1"/>
              <a:t>kuesioner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: </a:t>
            </a:r>
          </a:p>
          <a:p>
            <a:r>
              <a:rPr lang="en-US" sz="1200" dirty="0"/>
              <a:t>1. </a:t>
            </a:r>
            <a:r>
              <a:rPr lang="en-US" sz="1200" dirty="0" err="1"/>
              <a:t>Menguji</a:t>
            </a:r>
            <a:r>
              <a:rPr lang="en-US" sz="1200" dirty="0"/>
              <a:t> model </a:t>
            </a:r>
            <a:r>
              <a:rPr lang="en-US" sz="1200" dirty="0" err="1"/>
              <a:t>penerimaan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r>
              <a:rPr lang="en-US" sz="1200" dirty="0"/>
              <a:t> internet </a:t>
            </a:r>
            <a:r>
              <a:rPr lang="en-US" sz="1200" dirty="0" err="1"/>
              <a:t>bagi</a:t>
            </a:r>
            <a:r>
              <a:rPr lang="en-US" sz="1200" dirty="0"/>
              <a:t> para </a:t>
            </a:r>
            <a:r>
              <a:rPr lang="en-US" sz="1200" dirty="0" err="1"/>
              <a:t>pegawai</a:t>
            </a:r>
            <a:r>
              <a:rPr lang="en-US" sz="1200" dirty="0"/>
              <a:t> di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organisasi</a:t>
            </a:r>
            <a:endParaRPr lang="en-US" sz="1200" dirty="0"/>
          </a:p>
          <a:p>
            <a:r>
              <a:rPr lang="en-US" sz="1200" dirty="0" err="1"/>
              <a:t>pemerintah</a:t>
            </a:r>
            <a:r>
              <a:rPr lang="en-US" sz="1200" dirty="0"/>
              <a:t>,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Ditjen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Islam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err="1"/>
              <a:t>pendekatan</a:t>
            </a:r>
            <a:endParaRPr lang="en-US" sz="1200" dirty="0"/>
          </a:p>
          <a:p>
            <a:r>
              <a:rPr lang="en-US" sz="1200" dirty="0"/>
              <a:t>TAM</a:t>
            </a:r>
          </a:p>
          <a:p>
            <a:r>
              <a:rPr lang="en-US" sz="1200" dirty="0"/>
              <a:t>2. </a:t>
            </a:r>
            <a:r>
              <a:rPr lang="en-US" sz="1200" dirty="0" err="1"/>
              <a:t>Meneliti</a:t>
            </a:r>
            <a:r>
              <a:rPr lang="en-US" sz="1200" dirty="0"/>
              <a:t> factor-</a:t>
            </a:r>
            <a:r>
              <a:rPr lang="en-US" sz="1200" dirty="0" err="1"/>
              <a:t>faktor</a:t>
            </a:r>
            <a:r>
              <a:rPr lang="en-US" sz="1200" dirty="0"/>
              <a:t> yang </a:t>
            </a:r>
            <a:r>
              <a:rPr lang="en-US" sz="1200" dirty="0" err="1"/>
              <a:t>saling</a:t>
            </a:r>
            <a:r>
              <a:rPr lang="en-US" sz="1200" dirty="0"/>
              <a:t> </a:t>
            </a:r>
            <a:r>
              <a:rPr lang="en-US" sz="1200" dirty="0" err="1"/>
              <a:t>berpengaruh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tingkat</a:t>
            </a:r>
            <a:r>
              <a:rPr lang="en-US" sz="1200" dirty="0"/>
              <a:t> </a:t>
            </a:r>
            <a:r>
              <a:rPr lang="en-US" sz="1200" dirty="0" err="1"/>
              <a:t>penerimaan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endParaRPr lang="en-US" sz="1200" dirty="0"/>
          </a:p>
          <a:p>
            <a:r>
              <a:rPr lang="en-US" sz="1200" dirty="0"/>
              <a:t>internet</a:t>
            </a:r>
          </a:p>
          <a:p>
            <a:r>
              <a:rPr lang="en-US" sz="1200" dirty="0"/>
              <a:t>3. </a:t>
            </a:r>
            <a:r>
              <a:rPr lang="en-US" sz="1200" dirty="0" err="1"/>
              <a:t>membantu</a:t>
            </a:r>
            <a:r>
              <a:rPr lang="en-US" sz="1200" dirty="0"/>
              <a:t> </a:t>
            </a:r>
            <a:r>
              <a:rPr lang="en-US" sz="1200" dirty="0" err="1"/>
              <a:t>penyelesaian</a:t>
            </a:r>
            <a:r>
              <a:rPr lang="en-US" sz="1200" dirty="0"/>
              <a:t> </a:t>
            </a:r>
            <a:r>
              <a:rPr lang="en-US" sz="1200" dirty="0" err="1"/>
              <a:t>tugas</a:t>
            </a:r>
            <a:r>
              <a:rPr lang="en-US" sz="1200" dirty="0"/>
              <a:t> </a:t>
            </a:r>
            <a:r>
              <a:rPr lang="en-US" sz="1200" dirty="0" err="1"/>
              <a:t>akhir</a:t>
            </a:r>
            <a:r>
              <a:rPr lang="en-US" sz="1200" dirty="0"/>
              <a:t> </a:t>
            </a:r>
            <a:r>
              <a:rPr lang="en-US" sz="1200" dirty="0" err="1"/>
              <a:t>saya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salah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syarat</a:t>
            </a:r>
            <a:r>
              <a:rPr lang="en-US" sz="1200" dirty="0"/>
              <a:t> </a:t>
            </a:r>
            <a:r>
              <a:rPr lang="en-US" sz="1200" dirty="0" err="1"/>
              <a:t>kelulusan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endParaRPr lang="en-US" sz="1200" dirty="0"/>
          </a:p>
          <a:p>
            <a:r>
              <a:rPr lang="en-US" sz="1200" dirty="0"/>
              <a:t>program </a:t>
            </a:r>
            <a:r>
              <a:rPr lang="en-US" sz="1200" dirty="0" err="1"/>
              <a:t>pasca</a:t>
            </a:r>
            <a:r>
              <a:rPr lang="en-US" sz="1200" dirty="0"/>
              <a:t> </a:t>
            </a:r>
            <a:r>
              <a:rPr lang="en-US" sz="1200" dirty="0" err="1"/>
              <a:t>sarjana</a:t>
            </a:r>
            <a:r>
              <a:rPr lang="en-US" sz="1200" dirty="0"/>
              <a:t> di </a:t>
            </a:r>
            <a:r>
              <a:rPr lang="en-US" sz="1200" dirty="0" err="1"/>
              <a:t>Universitas</a:t>
            </a:r>
            <a:r>
              <a:rPr lang="en-US" sz="1200" dirty="0"/>
              <a:t> Indonesia</a:t>
            </a:r>
          </a:p>
          <a:p>
            <a:endParaRPr lang="en-US" sz="1200" dirty="0"/>
          </a:p>
          <a:p>
            <a:r>
              <a:rPr lang="en-US" sz="1200" dirty="0" err="1"/>
              <a:t>Seluruh</a:t>
            </a:r>
            <a:r>
              <a:rPr lang="en-US" sz="1200" dirty="0"/>
              <a:t> data yang </a:t>
            </a:r>
            <a:r>
              <a:rPr lang="en-US" sz="1200" dirty="0" err="1"/>
              <a:t>terkumpul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kuesioner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akademis</a:t>
            </a:r>
            <a:r>
              <a:rPr lang="en-US" sz="1200" dirty="0"/>
              <a:t>. </a:t>
            </a:r>
            <a:r>
              <a:rPr lang="en-US" sz="1200" dirty="0" err="1"/>
              <a:t>Saya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menjamin</a:t>
            </a:r>
            <a:r>
              <a:rPr lang="en-US" sz="1200" dirty="0"/>
              <a:t> </a:t>
            </a:r>
            <a:r>
              <a:rPr lang="en-US" sz="1200" dirty="0" err="1"/>
              <a:t>kerahasiaan</a:t>
            </a:r>
            <a:r>
              <a:rPr lang="en-US" sz="1200" dirty="0"/>
              <a:t> data-data yang </a:t>
            </a:r>
            <a:r>
              <a:rPr lang="en-US" sz="1200" dirty="0" err="1"/>
              <a:t>terkumpul</a:t>
            </a:r>
            <a:r>
              <a:rPr lang="en-US" sz="1200" dirty="0"/>
              <a:t>,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kode</a:t>
            </a:r>
            <a:r>
              <a:rPr lang="en-US" sz="1200" dirty="0"/>
              <a:t> </a:t>
            </a:r>
            <a:r>
              <a:rPr lang="en-US" sz="1200" dirty="0" err="1"/>
              <a:t>etik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.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endParaRPr lang="en-US" sz="1200" dirty="0"/>
          </a:p>
          <a:p>
            <a:r>
              <a:rPr lang="en-US" sz="1200" dirty="0" err="1"/>
              <a:t>jawaban</a:t>
            </a:r>
            <a:r>
              <a:rPr lang="en-US" sz="1200" dirty="0"/>
              <a:t> yang </a:t>
            </a:r>
            <a:r>
              <a:rPr lang="en-US" sz="1200" dirty="0" err="1"/>
              <a:t>benar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salah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pengisian</a:t>
            </a:r>
            <a:r>
              <a:rPr lang="en-US" sz="1200" dirty="0"/>
              <a:t> </a:t>
            </a:r>
            <a:r>
              <a:rPr lang="en-US" sz="1200" dirty="0" err="1"/>
              <a:t>kuesioner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.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, kami </a:t>
            </a:r>
            <a:r>
              <a:rPr lang="en-US" sz="1200" dirty="0" err="1"/>
              <a:t>sangat</a:t>
            </a:r>
            <a:endParaRPr lang="en-US" sz="1200" dirty="0"/>
          </a:p>
          <a:p>
            <a:r>
              <a:rPr lang="en-US" sz="1200" dirty="0" err="1"/>
              <a:t>mengharapkan</a:t>
            </a:r>
            <a:r>
              <a:rPr lang="en-US" sz="1200" dirty="0"/>
              <a:t> </a:t>
            </a:r>
            <a:r>
              <a:rPr lang="en-US" sz="1200" dirty="0" err="1"/>
              <a:t>kuesioner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diisi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lengkap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penilaian</a:t>
            </a:r>
            <a:r>
              <a:rPr lang="en-US" sz="1200" dirty="0"/>
              <a:t> yang se-</a:t>
            </a:r>
            <a:r>
              <a:rPr lang="en-US" sz="1200" dirty="0" err="1"/>
              <a:t>objektif</a:t>
            </a:r>
            <a:endParaRPr lang="en-US" sz="1200" dirty="0"/>
          </a:p>
          <a:p>
            <a:r>
              <a:rPr lang="en-US" sz="1200" dirty="0" err="1"/>
              <a:t>mungkin</a:t>
            </a:r>
            <a:r>
              <a:rPr lang="en-US" sz="1200" dirty="0"/>
              <a:t> </a:t>
            </a:r>
            <a:r>
              <a:rPr lang="en-US" sz="1200" dirty="0" err="1"/>
              <a:t>berdasarkan</a:t>
            </a:r>
            <a:r>
              <a:rPr lang="en-US" sz="1200" dirty="0"/>
              <a:t> </a:t>
            </a:r>
            <a:r>
              <a:rPr lang="en-US" sz="1200" dirty="0" err="1"/>
              <a:t>penglaman</a:t>
            </a:r>
            <a:r>
              <a:rPr lang="en-US" sz="1200" dirty="0"/>
              <a:t> yang </a:t>
            </a: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miliki</a:t>
            </a:r>
            <a:r>
              <a:rPr lang="en-US" sz="1200" dirty="0"/>
              <a:t>. </a:t>
            </a:r>
          </a:p>
          <a:p>
            <a:endParaRPr lang="en-US" sz="1200" dirty="0"/>
          </a:p>
          <a:p>
            <a:r>
              <a:rPr lang="en-US" sz="1200" dirty="0" err="1"/>
              <a:t>Akhir</a:t>
            </a:r>
            <a:r>
              <a:rPr lang="en-US" sz="1200" dirty="0"/>
              <a:t> kata, </a:t>
            </a:r>
            <a:r>
              <a:rPr lang="en-US" sz="1200" dirty="0" err="1"/>
              <a:t>saya</a:t>
            </a:r>
            <a:r>
              <a:rPr lang="en-US" sz="1200" dirty="0"/>
              <a:t> </a:t>
            </a:r>
            <a:r>
              <a:rPr lang="en-US" sz="1200" dirty="0" err="1"/>
              <a:t>mengucapkan</a:t>
            </a:r>
            <a:r>
              <a:rPr lang="en-US" sz="1200" dirty="0"/>
              <a:t> </a:t>
            </a:r>
            <a:r>
              <a:rPr lang="en-US" sz="1200" dirty="0" err="1"/>
              <a:t>terima</a:t>
            </a:r>
            <a:r>
              <a:rPr lang="en-US" sz="1200" dirty="0"/>
              <a:t> </a:t>
            </a:r>
            <a:r>
              <a:rPr lang="en-US" sz="1200" dirty="0" err="1"/>
              <a:t>kasih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bantuan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partisipasi</a:t>
            </a:r>
            <a:r>
              <a:rPr lang="en-US" sz="1200" dirty="0"/>
              <a:t> </a:t>
            </a: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mengisi</a:t>
            </a:r>
            <a:r>
              <a:rPr lang="en-US" sz="1200" dirty="0"/>
              <a:t> </a:t>
            </a:r>
            <a:r>
              <a:rPr lang="en-US" sz="1200" dirty="0" err="1"/>
              <a:t>kuesioner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. </a:t>
            </a:r>
            <a:r>
              <a:rPr lang="en-US" sz="1200" dirty="0" err="1"/>
              <a:t>Semoga</a:t>
            </a:r>
            <a:r>
              <a:rPr lang="en-US" sz="1200" dirty="0"/>
              <a:t> </a:t>
            </a:r>
            <a:r>
              <a:rPr lang="en-US" sz="1200" dirty="0" err="1"/>
              <a:t>mendapat</a:t>
            </a:r>
            <a:r>
              <a:rPr lang="en-US" sz="1200" dirty="0"/>
              <a:t> </a:t>
            </a:r>
            <a:r>
              <a:rPr lang="en-US" sz="1200" dirty="0" err="1"/>
              <a:t>balasan</a:t>
            </a:r>
            <a:r>
              <a:rPr lang="en-US" sz="1200" dirty="0"/>
              <a:t> </a:t>
            </a:r>
            <a:r>
              <a:rPr lang="en-US" sz="1200" dirty="0" err="1"/>
              <a:t>pahala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Allah SWT,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semoga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endParaRPr lang="en-US" sz="1200" dirty="0"/>
          </a:p>
          <a:p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berguna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kemajuan</a:t>
            </a:r>
            <a:r>
              <a:rPr lang="en-US" sz="1200" dirty="0"/>
              <a:t> </a:t>
            </a:r>
            <a:r>
              <a:rPr lang="en-US" sz="1200" dirty="0" err="1"/>
              <a:t>ilmu</a:t>
            </a:r>
            <a:r>
              <a:rPr lang="en-US" sz="1200" dirty="0"/>
              <a:t> </a:t>
            </a:r>
            <a:r>
              <a:rPr lang="en-US" sz="1200" dirty="0" err="1"/>
              <a:t>pengetahuan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r>
              <a:rPr lang="en-US" sz="1200" dirty="0" err="1"/>
              <a:t>Wasssalamu’alaikum</a:t>
            </a:r>
            <a:r>
              <a:rPr lang="en-US" sz="1200" dirty="0"/>
              <a:t> </a:t>
            </a:r>
            <a:r>
              <a:rPr lang="en-US" sz="1200" dirty="0" err="1"/>
              <a:t>Wr.Wb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23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PERNYATAAN KUESIONER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799" cy="4343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pertanyaan-pertanyaan</a:t>
            </a:r>
            <a:r>
              <a:rPr lang="en-US" sz="2400" dirty="0"/>
              <a:t> di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perlunya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ataukah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,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pilihan-pilihan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terbatas</a:t>
            </a:r>
            <a:r>
              <a:rPr lang="en-US" sz="2400" dirty="0"/>
              <a:t>,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dimungkinkan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 smtClean="0"/>
              <a:t>spontan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terpaku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endParaRPr lang="en-US" sz="2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88448">
            <a:off x="2368407" y="1205802"/>
            <a:ext cx="455696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BAB IV</a:t>
            </a:r>
            <a:endParaRPr lang="en-US" sz="13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6670"/>
            <a:ext cx="8382000" cy="66632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METODE DAN TEKNIK</a:t>
            </a:r>
            <a:r>
              <a:rPr lang="id-ID" b="1" dirty="0" smtClean="0"/>
              <a:t> </a:t>
            </a:r>
            <a:r>
              <a:rPr lang="id-ID" b="1" dirty="0" smtClean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84976" cy="3505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(tools)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hubungannya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penelitannya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/>
              <a:t>Metodologi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operasionalisasi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pemahaman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metode-metode</a:t>
            </a:r>
            <a:r>
              <a:rPr lang="en-US" sz="2000" dirty="0"/>
              <a:t> </a:t>
            </a:r>
            <a:r>
              <a:rPr lang="en-US" sz="2000" dirty="0" err="1"/>
              <a:t>kearah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dibedakan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,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diartikan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diartikan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935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Pertanyaan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/>
              <a:t>mendasar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kejelasan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mengungkap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berisikan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basa-basi</a:t>
            </a:r>
            <a:r>
              <a:rPr lang="en-US" sz="2400" dirty="0"/>
              <a:t> (direct) </a:t>
            </a:r>
            <a:endParaRPr lang="en-US" sz="2400" dirty="0" smtClean="0"/>
          </a:p>
          <a:p>
            <a:pPr algn="just"/>
            <a:r>
              <a:rPr lang="en-US" sz="2400" dirty="0" err="1"/>
              <a:t>S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berisikan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(indirect)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 inti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pertanyaannya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4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:</a:t>
            </a:r>
          </a:p>
          <a:p>
            <a:pPr algn="just"/>
            <a:r>
              <a:rPr lang="en-US" sz="2400" b="1" u="sng" dirty="0" err="1"/>
              <a:t>Pertanyaan</a:t>
            </a:r>
            <a:r>
              <a:rPr lang="en-US" sz="2400" b="1" u="sng" dirty="0"/>
              <a:t> </a:t>
            </a:r>
            <a:r>
              <a:rPr lang="en-US" sz="2400" b="1" u="sng" dirty="0" err="1"/>
              <a:t>langsung</a:t>
            </a:r>
            <a:r>
              <a:rPr lang="en-US" sz="2400" b="1" u="sng" dirty="0" smtClean="0"/>
              <a:t>: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resistensi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/>
              <a:t>ERP?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u="sng" dirty="0" err="1"/>
              <a:t>Pertanyaan</a:t>
            </a:r>
            <a:r>
              <a:rPr lang="en-US" sz="2400" b="1" u="sng" dirty="0"/>
              <a:t> </a:t>
            </a:r>
            <a:r>
              <a:rPr lang="en-US" sz="2400" b="1" u="sng" dirty="0" err="1"/>
              <a:t>tidak</a:t>
            </a:r>
            <a:r>
              <a:rPr lang="en-US" sz="2400" b="1" u="sng" dirty="0"/>
              <a:t> </a:t>
            </a:r>
            <a:r>
              <a:rPr lang="en-US" sz="2400" b="1" u="sng" dirty="0" err="1"/>
              <a:t>langsung</a:t>
            </a:r>
            <a:r>
              <a:rPr lang="en-US" sz="2400" b="1" u="sng" dirty="0" smtClean="0"/>
              <a:t>: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1.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ERP </a:t>
            </a:r>
            <a:r>
              <a:rPr lang="en-US" sz="2400" dirty="0" err="1"/>
              <a:t>diperusahaan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,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banyaknya</a:t>
            </a:r>
            <a:r>
              <a:rPr lang="en-US" sz="2400" dirty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/>
              <a:t>resistensi</a:t>
            </a:r>
            <a:r>
              <a:rPr lang="en-US" sz="2400" dirty="0"/>
              <a:t> para </a:t>
            </a:r>
            <a:r>
              <a:rPr lang="en-US" sz="2400" dirty="0" err="1"/>
              <a:t>pekerja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.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mengatasinya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6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2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endParaRPr lang="en-US" sz="2400" b="1" dirty="0" smtClean="0"/>
          </a:p>
          <a:p>
            <a:pPr algn="just"/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berisikan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sadar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tergugah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jujur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berisikan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dicari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seacara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menyadarinya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8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791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u="sng" dirty="0" err="1" smtClean="0"/>
              <a:t>Contoh</a:t>
            </a:r>
            <a:r>
              <a:rPr lang="en-US" sz="1200" b="1" u="sng" dirty="0" smtClean="0"/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 smtClean="0"/>
              <a:t>PETUNJUK </a:t>
            </a:r>
            <a:r>
              <a:rPr lang="en-US" sz="1000" dirty="0"/>
              <a:t>PENGISIAN BAGIAN </a:t>
            </a:r>
            <a:r>
              <a:rPr lang="en-US" sz="1000" dirty="0" smtClean="0"/>
              <a:t>I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 err="1"/>
              <a:t>Pilihlah</a:t>
            </a:r>
            <a:r>
              <a:rPr lang="en-US" sz="1000" dirty="0"/>
              <a:t> </a:t>
            </a:r>
            <a:r>
              <a:rPr lang="en-US" sz="1000" dirty="0" err="1"/>
              <a:t>Jawaban</a:t>
            </a:r>
            <a:r>
              <a:rPr lang="en-US" sz="1000" dirty="0"/>
              <a:t> yang paling </a:t>
            </a:r>
            <a:r>
              <a:rPr lang="en-US" sz="1000" dirty="0" err="1"/>
              <a:t>tepat</a:t>
            </a:r>
            <a:r>
              <a:rPr lang="en-US" sz="1000" dirty="0"/>
              <a:t> </a:t>
            </a:r>
            <a:r>
              <a:rPr lang="en-US" sz="1000" dirty="0" err="1"/>
              <a:t>menurut</a:t>
            </a:r>
            <a:r>
              <a:rPr lang="en-US" sz="1000" dirty="0"/>
              <a:t> </a:t>
            </a:r>
            <a:r>
              <a:rPr lang="en-US" sz="1000" dirty="0" err="1"/>
              <a:t>anda</a:t>
            </a:r>
            <a:r>
              <a:rPr lang="en-US" sz="1000" dirty="0"/>
              <a:t> </a:t>
            </a:r>
            <a:r>
              <a:rPr lang="en-US" sz="1000" dirty="0" err="1"/>
              <a:t>dengan</a:t>
            </a:r>
            <a:r>
              <a:rPr lang="en-US" sz="1000" dirty="0"/>
              <a:t> </a:t>
            </a:r>
            <a:r>
              <a:rPr lang="en-US" sz="1000" dirty="0" err="1"/>
              <a:t>memberikan</a:t>
            </a:r>
            <a:r>
              <a:rPr lang="en-US" sz="1000" dirty="0"/>
              <a:t> </a:t>
            </a:r>
            <a:r>
              <a:rPr lang="en-US" sz="1000" dirty="0" err="1"/>
              <a:t>Tanda</a:t>
            </a:r>
            <a:r>
              <a:rPr lang="en-US" sz="1000" dirty="0"/>
              <a:t> </a:t>
            </a:r>
            <a:r>
              <a:rPr lang="en-US" sz="1000" dirty="0" err="1"/>
              <a:t>Silang</a:t>
            </a:r>
            <a:r>
              <a:rPr lang="en-US" sz="1000" dirty="0"/>
              <a:t> (X) </a:t>
            </a:r>
            <a:r>
              <a:rPr lang="en-US" sz="1000" dirty="0" err="1"/>
              <a:t>pada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 err="1"/>
              <a:t>salah</a:t>
            </a:r>
            <a:r>
              <a:rPr lang="en-US" sz="1000" dirty="0"/>
              <a:t> </a:t>
            </a:r>
            <a:r>
              <a:rPr lang="en-US" sz="1000" dirty="0" err="1"/>
              <a:t>satu</a:t>
            </a:r>
            <a:r>
              <a:rPr lang="en-US" sz="1000" dirty="0"/>
              <a:t> </a:t>
            </a:r>
            <a:r>
              <a:rPr lang="en-US" sz="1000" dirty="0" err="1"/>
              <a:t>kolom</a:t>
            </a:r>
            <a:r>
              <a:rPr lang="en-US" sz="1000" dirty="0"/>
              <a:t> (</a:t>
            </a:r>
            <a:r>
              <a:rPr lang="en-US" sz="1000" dirty="0" err="1"/>
              <a:t>pilih</a:t>
            </a:r>
            <a:r>
              <a:rPr lang="en-US" sz="1000" dirty="0"/>
              <a:t> </a:t>
            </a:r>
            <a:r>
              <a:rPr lang="en-US" sz="1000" dirty="0" err="1"/>
              <a:t>nomor</a:t>
            </a:r>
            <a:r>
              <a:rPr lang="en-US" sz="1000" dirty="0"/>
              <a:t>) yang </a:t>
            </a:r>
            <a:r>
              <a:rPr lang="en-US" sz="1000" dirty="0" err="1"/>
              <a:t>tersedia</a:t>
            </a:r>
            <a:r>
              <a:rPr lang="en-US" sz="1000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1. Unit </a:t>
            </a:r>
            <a:r>
              <a:rPr lang="en-US" sz="1000" dirty="0" err="1"/>
              <a:t>Kerja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</a:t>
            </a:r>
            <a:r>
              <a:rPr lang="en-US" sz="1000" dirty="0" err="1"/>
              <a:t>Sekretariat</a:t>
            </a:r>
            <a:r>
              <a:rPr lang="en-US" sz="1000" dirty="0"/>
              <a:t> </a:t>
            </a:r>
            <a:r>
              <a:rPr lang="en-US" sz="1000" dirty="0" err="1"/>
              <a:t>Ditjen</a:t>
            </a:r>
            <a:r>
              <a:rPr lang="en-US" sz="1000" dirty="0"/>
              <a:t> </a:t>
            </a:r>
            <a:r>
              <a:rPr lang="en-US" sz="1000" dirty="0" err="1"/>
              <a:t>Pendidikan</a:t>
            </a:r>
            <a:r>
              <a:rPr lang="en-US" sz="1000" dirty="0"/>
              <a:t> Islam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[2] </a:t>
            </a:r>
            <a:r>
              <a:rPr lang="en-US" sz="1000" dirty="0" err="1"/>
              <a:t>Direktorat</a:t>
            </a:r>
            <a:r>
              <a:rPr lang="en-US" sz="1000" dirty="0"/>
              <a:t> </a:t>
            </a:r>
            <a:r>
              <a:rPr lang="en-US" sz="1000" dirty="0" err="1"/>
              <a:t>Pendidikan</a:t>
            </a:r>
            <a:r>
              <a:rPr lang="en-US" sz="1000" dirty="0"/>
              <a:t> Madrasah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[3] </a:t>
            </a:r>
            <a:r>
              <a:rPr lang="en-US" sz="1000" dirty="0" err="1"/>
              <a:t>Direktorat</a:t>
            </a:r>
            <a:r>
              <a:rPr lang="en-US" sz="1000" dirty="0"/>
              <a:t> </a:t>
            </a:r>
            <a:r>
              <a:rPr lang="en-US" sz="1000" dirty="0" err="1"/>
              <a:t>Pendidikan</a:t>
            </a:r>
            <a:r>
              <a:rPr lang="en-US" sz="1000" dirty="0"/>
              <a:t> </a:t>
            </a:r>
            <a:r>
              <a:rPr lang="en-US" sz="1000" dirty="0" err="1"/>
              <a:t>Diniyah</a:t>
            </a:r>
            <a:r>
              <a:rPr lang="en-US" sz="1000" dirty="0"/>
              <a:t> </a:t>
            </a:r>
            <a:r>
              <a:rPr lang="en-US" sz="1000" dirty="0" err="1"/>
              <a:t>dan</a:t>
            </a:r>
            <a:r>
              <a:rPr lang="en-US" sz="1000" dirty="0"/>
              <a:t> </a:t>
            </a:r>
            <a:r>
              <a:rPr lang="en-US" sz="1000" dirty="0" err="1"/>
              <a:t>Pondok</a:t>
            </a:r>
            <a:r>
              <a:rPr lang="en-US" sz="1000" dirty="0"/>
              <a:t> </a:t>
            </a:r>
            <a:r>
              <a:rPr lang="en-US" sz="1000" dirty="0" err="1"/>
              <a:t>Pesantren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[4] </a:t>
            </a:r>
            <a:r>
              <a:rPr lang="en-US" sz="1000" dirty="0" err="1"/>
              <a:t>Direktorat</a:t>
            </a:r>
            <a:r>
              <a:rPr lang="en-US" sz="1000" dirty="0"/>
              <a:t> PAI </a:t>
            </a:r>
            <a:r>
              <a:rPr lang="en-US" sz="1000" dirty="0" err="1"/>
              <a:t>pada</a:t>
            </a:r>
            <a:r>
              <a:rPr lang="en-US" sz="1000" dirty="0"/>
              <a:t> </a:t>
            </a:r>
            <a:r>
              <a:rPr lang="en-US" sz="1000" dirty="0" err="1"/>
              <a:t>Sekolah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[5] </a:t>
            </a:r>
            <a:r>
              <a:rPr lang="en-US" sz="1000" dirty="0" err="1"/>
              <a:t>Direktorat</a:t>
            </a:r>
            <a:r>
              <a:rPr lang="en-US" sz="1000" dirty="0"/>
              <a:t> </a:t>
            </a:r>
            <a:r>
              <a:rPr lang="en-US" sz="1000" dirty="0" err="1"/>
              <a:t>pendidikan</a:t>
            </a:r>
            <a:r>
              <a:rPr lang="en-US" sz="1000" dirty="0"/>
              <a:t> Tinggi Islam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2. </a:t>
            </a:r>
            <a:r>
              <a:rPr lang="en-US" sz="1000" dirty="0" err="1"/>
              <a:t>Jenis</a:t>
            </a:r>
            <a:r>
              <a:rPr lang="en-US" sz="1000" dirty="0"/>
              <a:t> </a:t>
            </a:r>
            <a:r>
              <a:rPr lang="en-US" sz="1000" dirty="0" err="1"/>
              <a:t>kelamin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</a:t>
            </a:r>
            <a:r>
              <a:rPr lang="en-US" sz="1000" dirty="0" err="1"/>
              <a:t>Pria</a:t>
            </a:r>
            <a:r>
              <a:rPr lang="en-US" sz="1000" dirty="0"/>
              <a:t>  </a:t>
            </a:r>
            <a:r>
              <a:rPr lang="en-US" sz="1000" dirty="0" smtClean="0"/>
              <a:t>   [</a:t>
            </a:r>
            <a:r>
              <a:rPr lang="en-US" sz="1000" dirty="0"/>
              <a:t>2] </a:t>
            </a:r>
            <a:r>
              <a:rPr lang="en-US" sz="1000" dirty="0" err="1"/>
              <a:t>Wanita</a:t>
            </a:r>
            <a:r>
              <a:rPr lang="en-US" sz="10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3. </a:t>
            </a:r>
            <a:r>
              <a:rPr lang="en-US" sz="1000" dirty="0" err="1"/>
              <a:t>Usia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&lt;31 </a:t>
            </a:r>
            <a:r>
              <a:rPr lang="en-US" sz="1000" dirty="0" err="1"/>
              <a:t>Tahun</a:t>
            </a:r>
            <a:r>
              <a:rPr lang="en-US" sz="1000" dirty="0"/>
              <a:t> </a:t>
            </a:r>
            <a:r>
              <a:rPr lang="en-US" sz="1000" dirty="0" smtClean="0"/>
              <a:t>   [</a:t>
            </a:r>
            <a:r>
              <a:rPr lang="en-US" sz="1000" dirty="0"/>
              <a:t>2] 31-40 </a:t>
            </a:r>
            <a:r>
              <a:rPr lang="en-US" sz="1000" dirty="0" err="1"/>
              <a:t>tahun</a:t>
            </a:r>
            <a:r>
              <a:rPr lang="en-US" sz="1000" dirty="0"/>
              <a:t> </a:t>
            </a:r>
            <a:r>
              <a:rPr lang="en-US" sz="1000" dirty="0" smtClean="0"/>
              <a:t>    [</a:t>
            </a:r>
            <a:r>
              <a:rPr lang="en-US" sz="1000" dirty="0"/>
              <a:t>3] 41-50 </a:t>
            </a:r>
            <a:r>
              <a:rPr lang="en-US" sz="1000" dirty="0" err="1"/>
              <a:t>tahun</a:t>
            </a:r>
            <a:r>
              <a:rPr lang="en-US" sz="1000" dirty="0"/>
              <a:t> </a:t>
            </a:r>
            <a:r>
              <a:rPr lang="en-US" sz="1000" dirty="0" smtClean="0"/>
              <a:t>    [</a:t>
            </a:r>
            <a:r>
              <a:rPr lang="en-US" sz="1000" dirty="0"/>
              <a:t>4] &gt;50 </a:t>
            </a:r>
            <a:r>
              <a:rPr lang="en-US" sz="1000" dirty="0" err="1"/>
              <a:t>tahun</a:t>
            </a:r>
            <a:r>
              <a:rPr lang="en-US" sz="10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4. </a:t>
            </a:r>
            <a:r>
              <a:rPr lang="en-US" sz="1000" dirty="0" err="1"/>
              <a:t>Pendidikan</a:t>
            </a:r>
            <a:r>
              <a:rPr lang="en-US" sz="1000" dirty="0"/>
              <a:t> </a:t>
            </a:r>
            <a:r>
              <a:rPr lang="en-US" sz="1000" dirty="0" err="1"/>
              <a:t>Terakhir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&lt; D3  </a:t>
            </a:r>
            <a:r>
              <a:rPr lang="en-US" sz="1000" dirty="0" smtClean="0"/>
              <a:t>   [</a:t>
            </a:r>
            <a:r>
              <a:rPr lang="en-US" sz="1000" dirty="0"/>
              <a:t>2] D3 </a:t>
            </a:r>
            <a:r>
              <a:rPr lang="en-US" sz="1000" dirty="0" smtClean="0"/>
              <a:t>   [</a:t>
            </a:r>
            <a:r>
              <a:rPr lang="en-US" sz="1000" dirty="0"/>
              <a:t>3] S1 </a:t>
            </a:r>
            <a:r>
              <a:rPr lang="en-US" sz="1000" dirty="0" smtClean="0"/>
              <a:t>   [</a:t>
            </a:r>
            <a:r>
              <a:rPr lang="en-US" sz="1000" dirty="0"/>
              <a:t>4] S2/S3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5. </a:t>
            </a:r>
            <a:r>
              <a:rPr lang="en-US" sz="1000" dirty="0" err="1"/>
              <a:t>Golongan</a:t>
            </a:r>
            <a:r>
              <a:rPr lang="en-US" sz="1000" dirty="0"/>
              <a:t> </a:t>
            </a:r>
            <a:r>
              <a:rPr lang="en-US" sz="1000" dirty="0" err="1"/>
              <a:t>dalam</a:t>
            </a:r>
            <a:r>
              <a:rPr lang="en-US" sz="1000" dirty="0"/>
              <a:t> </a:t>
            </a:r>
            <a:r>
              <a:rPr lang="en-US" sz="1000" dirty="0" err="1"/>
              <a:t>Kepegawaian</a:t>
            </a: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I   </a:t>
            </a:r>
            <a:r>
              <a:rPr lang="en-US" sz="1000" dirty="0" smtClean="0"/>
              <a:t> [</a:t>
            </a:r>
            <a:r>
              <a:rPr lang="en-US" sz="1000" dirty="0"/>
              <a:t>2] </a:t>
            </a:r>
            <a:r>
              <a:rPr lang="en-US" sz="1000" dirty="0" smtClean="0"/>
              <a:t>II   [3</a:t>
            </a:r>
            <a:r>
              <a:rPr lang="en-US" sz="1000" dirty="0"/>
              <a:t>] III </a:t>
            </a:r>
            <a:r>
              <a:rPr lang="en-US" sz="1000" dirty="0" smtClean="0"/>
              <a:t> [</a:t>
            </a:r>
            <a:r>
              <a:rPr lang="en-US" sz="1000" dirty="0"/>
              <a:t>4] IV </a:t>
            </a:r>
            <a:endParaRPr lang="en-US" sz="1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6. </a:t>
            </a:r>
            <a:r>
              <a:rPr lang="en-US" sz="1000" dirty="0" err="1"/>
              <a:t>Pengalaman</a:t>
            </a:r>
            <a:r>
              <a:rPr lang="en-US" sz="1000" dirty="0"/>
              <a:t> </a:t>
            </a:r>
            <a:r>
              <a:rPr lang="en-US" sz="1000" dirty="0" err="1"/>
              <a:t>Anda</a:t>
            </a:r>
            <a:r>
              <a:rPr lang="en-US" sz="1000" dirty="0"/>
              <a:t> </a:t>
            </a:r>
            <a:r>
              <a:rPr lang="en-US" sz="1000" dirty="0" err="1"/>
              <a:t>dalam</a:t>
            </a:r>
            <a:r>
              <a:rPr lang="en-US" sz="1000" dirty="0"/>
              <a:t> </a:t>
            </a:r>
            <a:r>
              <a:rPr lang="en-US" sz="1000" dirty="0" err="1"/>
              <a:t>menggunakan</a:t>
            </a:r>
            <a:r>
              <a:rPr lang="en-US" sz="1000" dirty="0"/>
              <a:t> Internet?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&lt; 6 </a:t>
            </a:r>
            <a:r>
              <a:rPr lang="en-US" sz="1000" dirty="0" err="1"/>
              <a:t>bulan</a:t>
            </a:r>
            <a:r>
              <a:rPr lang="en-US" sz="1000" dirty="0"/>
              <a:t>  </a:t>
            </a:r>
            <a:r>
              <a:rPr lang="en-US" sz="1000" dirty="0" smtClean="0"/>
              <a:t>   [</a:t>
            </a:r>
            <a:r>
              <a:rPr lang="en-US" sz="1000" dirty="0"/>
              <a:t>2] 6-11 </a:t>
            </a:r>
            <a:r>
              <a:rPr lang="en-US" sz="1000" dirty="0" err="1"/>
              <a:t>bulan</a:t>
            </a:r>
            <a:r>
              <a:rPr lang="en-US" sz="1000" dirty="0"/>
              <a:t> </a:t>
            </a:r>
            <a:r>
              <a:rPr lang="en-US" sz="1000" dirty="0" smtClean="0"/>
              <a:t>   [</a:t>
            </a:r>
            <a:r>
              <a:rPr lang="en-US" sz="1000" dirty="0"/>
              <a:t>3] 1-2 </a:t>
            </a:r>
            <a:r>
              <a:rPr lang="en-US" sz="1000" dirty="0" err="1"/>
              <a:t>tahun</a:t>
            </a:r>
            <a:r>
              <a:rPr lang="en-US" sz="1000" dirty="0"/>
              <a:t>  </a:t>
            </a:r>
            <a:r>
              <a:rPr lang="en-US" sz="1000" dirty="0" smtClean="0"/>
              <a:t>   [</a:t>
            </a:r>
            <a:r>
              <a:rPr lang="en-US" sz="1000" dirty="0"/>
              <a:t>4] &gt;2 </a:t>
            </a:r>
            <a:r>
              <a:rPr lang="en-US" sz="1000" dirty="0" err="1"/>
              <a:t>tahun</a:t>
            </a:r>
            <a:r>
              <a:rPr lang="en-US" sz="1000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7. </a:t>
            </a:r>
            <a:r>
              <a:rPr lang="en-US" sz="1000" dirty="0" err="1"/>
              <a:t>Apakah</a:t>
            </a:r>
            <a:r>
              <a:rPr lang="en-US" sz="1000" dirty="0"/>
              <a:t> </a:t>
            </a:r>
            <a:r>
              <a:rPr lang="en-US" sz="1000" dirty="0" err="1"/>
              <a:t>Anda</a:t>
            </a:r>
            <a:r>
              <a:rPr lang="en-US" sz="1000" dirty="0"/>
              <a:t> </a:t>
            </a:r>
            <a:r>
              <a:rPr lang="en-US" sz="1000" dirty="0" err="1"/>
              <a:t>memiliki</a:t>
            </a:r>
            <a:r>
              <a:rPr lang="en-US" sz="1000" dirty="0"/>
              <a:t> </a:t>
            </a:r>
            <a:r>
              <a:rPr lang="en-US" sz="1000" dirty="0" err="1"/>
              <a:t>komputer</a:t>
            </a:r>
            <a:r>
              <a:rPr lang="en-US" sz="1000" dirty="0"/>
              <a:t>/laptop di </a:t>
            </a:r>
            <a:r>
              <a:rPr lang="en-US" sz="1000" dirty="0" err="1"/>
              <a:t>rumah</a:t>
            </a:r>
            <a:r>
              <a:rPr lang="en-US" sz="1000" dirty="0"/>
              <a:t>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[1] </a:t>
            </a:r>
            <a:r>
              <a:rPr lang="en-US" sz="1000" dirty="0" err="1"/>
              <a:t>Ya</a:t>
            </a:r>
            <a:r>
              <a:rPr lang="en-US" sz="1000" dirty="0"/>
              <a:t> </a:t>
            </a:r>
            <a:r>
              <a:rPr lang="en-US" sz="1000" dirty="0" smtClean="0"/>
              <a:t> [</a:t>
            </a:r>
            <a:r>
              <a:rPr lang="en-US" sz="1000" dirty="0"/>
              <a:t>2] </a:t>
            </a:r>
            <a:r>
              <a:rPr lang="en-US" sz="1000" dirty="0" err="1"/>
              <a:t>Tidak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14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791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Contoh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Lainnya</a:t>
            </a:r>
            <a:r>
              <a:rPr lang="en-US" sz="2000" b="1" u="sng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u="sng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u="sng" dirty="0"/>
              <a:t>CONTOH PERTANYAAN YANG BERISIKAN INFORMASI KHUSUS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/>
              <a:t>Nama    </a:t>
            </a:r>
            <a:r>
              <a:rPr lang="en-US" sz="1600" b="1" u="sng" dirty="0"/>
              <a:t> : </a:t>
            </a:r>
            <a:r>
              <a:rPr lang="en-US" sz="1600" b="1" u="sng" dirty="0" smtClean="0"/>
              <a:t> ............................... </a:t>
            </a:r>
            <a:endParaRPr lang="en-US" sz="1600" b="1" u="sng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err="1"/>
              <a:t>Posisi</a:t>
            </a:r>
            <a:r>
              <a:rPr lang="en-US" sz="1600" b="1" dirty="0"/>
              <a:t> </a:t>
            </a:r>
            <a:r>
              <a:rPr lang="en-US" sz="1600" b="1" dirty="0" err="1"/>
              <a:t>Jabatan</a:t>
            </a:r>
            <a:r>
              <a:rPr lang="en-US" sz="1600" b="1" dirty="0"/>
              <a:t> </a:t>
            </a:r>
            <a:r>
              <a:rPr lang="en-US" sz="1600" b="1" dirty="0" smtClean="0"/>
              <a:t> </a:t>
            </a:r>
            <a:r>
              <a:rPr lang="en-US" sz="1600" b="1" u="sng" dirty="0" smtClean="0"/>
              <a:t>:          </a:t>
            </a:r>
            <a:r>
              <a:rPr lang="en-US" sz="1600" b="1" u="sng" dirty="0" err="1"/>
              <a:t>Manajemen</a:t>
            </a:r>
            <a:r>
              <a:rPr lang="en-US" sz="1600" b="1" u="sng" dirty="0"/>
              <a:t>           Staff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err="1"/>
              <a:t>Jenis</a:t>
            </a:r>
            <a:r>
              <a:rPr lang="en-US" sz="1600" b="1" dirty="0"/>
              <a:t> </a:t>
            </a:r>
            <a:r>
              <a:rPr lang="en-US" sz="1600" b="1" dirty="0" err="1"/>
              <a:t>Kelamin</a:t>
            </a:r>
            <a:r>
              <a:rPr lang="en-US" sz="1600" b="1" dirty="0"/>
              <a:t> </a:t>
            </a:r>
            <a:r>
              <a:rPr lang="en-US" sz="1600" b="1" dirty="0" smtClean="0"/>
              <a:t> </a:t>
            </a:r>
            <a:r>
              <a:rPr lang="en-US" sz="1600" b="1" u="sng" dirty="0" smtClean="0"/>
              <a:t>:           </a:t>
            </a:r>
            <a:r>
              <a:rPr lang="en-US" sz="1600" b="1" u="sng" dirty="0" err="1"/>
              <a:t>Pria</a:t>
            </a:r>
            <a:r>
              <a:rPr lang="en-US" sz="1600" b="1" u="sng" dirty="0"/>
              <a:t> </a:t>
            </a:r>
            <a:r>
              <a:rPr lang="en-US" sz="1600" b="1" u="sng" dirty="0" smtClean="0"/>
              <a:t>            </a:t>
            </a:r>
            <a:r>
              <a:rPr lang="en-US" sz="1600" b="1" u="sng" dirty="0" err="1"/>
              <a:t>Wanita</a:t>
            </a:r>
            <a:r>
              <a:rPr lang="en-US" sz="1600" b="1" u="sng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err="1"/>
              <a:t>Umur</a:t>
            </a:r>
            <a:r>
              <a:rPr lang="en-US" sz="1600" b="1" dirty="0"/>
              <a:t>     </a:t>
            </a:r>
            <a:r>
              <a:rPr lang="en-US" sz="1600" b="1" u="sng" dirty="0"/>
              <a:t>: </a:t>
            </a:r>
            <a:r>
              <a:rPr lang="en-US" sz="1600" b="1" u="sng" dirty="0" smtClean="0"/>
              <a:t> ................................ </a:t>
            </a:r>
            <a:endParaRPr lang="en-US" sz="1600" b="1" u="sng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/>
              <a:t>Lama </a:t>
            </a:r>
            <a:r>
              <a:rPr lang="en-US" sz="1600" b="1" dirty="0" err="1"/>
              <a:t>bekerja</a:t>
            </a:r>
            <a:r>
              <a:rPr lang="en-US" sz="1600" b="1" dirty="0"/>
              <a:t> di </a:t>
            </a:r>
            <a:r>
              <a:rPr lang="en-US" sz="1600" b="1" dirty="0" err="1"/>
              <a:t>Bidang</a:t>
            </a:r>
            <a:r>
              <a:rPr lang="en-US" sz="1600" b="1" dirty="0"/>
              <a:t> </a:t>
            </a:r>
            <a:r>
              <a:rPr lang="en-US" sz="1600" b="1" dirty="0" err="1"/>
              <a:t>Perbankan</a:t>
            </a:r>
            <a:r>
              <a:rPr lang="en-US" sz="1600" b="1" dirty="0"/>
              <a:t>  </a:t>
            </a:r>
            <a:r>
              <a:rPr lang="en-US" sz="1600" b="1" dirty="0" smtClean="0"/>
              <a:t> </a:t>
            </a:r>
            <a:r>
              <a:rPr lang="en-US" sz="1600" b="1" u="sng" dirty="0" smtClean="0"/>
              <a:t>: </a:t>
            </a:r>
            <a:r>
              <a:rPr lang="en-US" sz="1600" b="1" u="sng" dirty="0"/>
              <a:t>______ </a:t>
            </a:r>
            <a:r>
              <a:rPr lang="en-US" sz="1600" b="1" u="sng" dirty="0" err="1"/>
              <a:t>Tahun</a:t>
            </a:r>
            <a:r>
              <a:rPr lang="en-US" sz="1600" b="1" u="sng" dirty="0"/>
              <a:t>  ______ </a:t>
            </a:r>
            <a:r>
              <a:rPr lang="en-US" sz="1600" b="1" u="sng" dirty="0" err="1"/>
              <a:t>Bulan</a:t>
            </a:r>
            <a:r>
              <a:rPr lang="en-US" sz="1600" b="1" u="sng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err="1"/>
              <a:t>Penglaman</a:t>
            </a:r>
            <a:r>
              <a:rPr lang="en-US" sz="1600" b="1" dirty="0"/>
              <a:t> </a:t>
            </a:r>
            <a:r>
              <a:rPr lang="en-US" sz="1600" b="1" dirty="0" err="1"/>
              <a:t>bekerja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 smtClean="0"/>
              <a:t>menggunakan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Komputer</a:t>
            </a:r>
            <a:r>
              <a:rPr lang="en-US" sz="1600" b="1" dirty="0" smtClean="0"/>
              <a:t>    </a:t>
            </a:r>
            <a:r>
              <a:rPr lang="en-US" sz="1600" b="1" u="sng" dirty="0"/>
              <a:t>: </a:t>
            </a:r>
            <a:r>
              <a:rPr lang="en-US" sz="1600" b="1" u="sng" dirty="0" smtClean="0"/>
              <a:t> ______  </a:t>
            </a:r>
            <a:r>
              <a:rPr lang="en-US" sz="1600" b="1" u="sng" dirty="0" err="1" smtClean="0"/>
              <a:t>Tahun</a:t>
            </a:r>
            <a:r>
              <a:rPr lang="en-US" sz="1600" b="1" u="sng" dirty="0" smtClean="0"/>
              <a:t>  _______  </a:t>
            </a:r>
            <a:r>
              <a:rPr lang="en-US" sz="1600" b="1" u="sng" dirty="0" err="1" smtClean="0"/>
              <a:t>Bulan</a:t>
            </a:r>
            <a:r>
              <a:rPr lang="en-US" sz="1600" b="1" u="sn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22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300" b="1" dirty="0" smtClean="0"/>
              <a:t>3. </a:t>
            </a:r>
            <a:r>
              <a:rPr lang="en-US" sz="2300" b="1" dirty="0" err="1" smtClean="0"/>
              <a:t>Pertanyaan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Tentang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Fakta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Atau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Pertanyaan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Tentang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Opini</a:t>
            </a:r>
            <a:endParaRPr lang="en-US" sz="2300" b="1" dirty="0" smtClean="0"/>
          </a:p>
          <a:p>
            <a:pPr algn="just"/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menghendaki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opini</a:t>
            </a:r>
            <a:r>
              <a:rPr lang="en-US" sz="2400" dirty="0"/>
              <a:t> </a:t>
            </a:r>
            <a:r>
              <a:rPr lang="en-US" sz="2400" dirty="0" err="1"/>
              <a:t>menghendaki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opini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prakteknya</a:t>
            </a:r>
            <a:r>
              <a:rPr lang="en-US" sz="2400" dirty="0"/>
              <a:t> </a:t>
            </a:r>
            <a:r>
              <a:rPr lang="en-US" sz="2400" dirty="0" err="1"/>
              <a:t>dikarenakan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munkin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sadar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kesan</a:t>
            </a:r>
            <a:r>
              <a:rPr lang="en-US" sz="2400" dirty="0"/>
              <a:t> yang </a:t>
            </a:r>
            <a:r>
              <a:rPr lang="en-US" sz="2400" dirty="0" err="1"/>
              <a:t>khusus</a:t>
            </a:r>
            <a:r>
              <a:rPr lang="en-US" sz="2400" dirty="0"/>
              <a:t>;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faktual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halnya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yang </a:t>
            </a:r>
            <a:r>
              <a:rPr lang="en-US" sz="2400" dirty="0" err="1"/>
              <a:t>menanyakan</a:t>
            </a:r>
            <a:r>
              <a:rPr lang="en-US" sz="2400" dirty="0"/>
              <a:t> </a:t>
            </a:r>
            <a:r>
              <a:rPr lang="en-US" sz="2400" dirty="0" err="1"/>
              <a:t>opini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mengekspresikan</a:t>
            </a:r>
            <a:r>
              <a:rPr lang="en-US" sz="2400" dirty="0"/>
              <a:t> </a:t>
            </a:r>
            <a:r>
              <a:rPr lang="en-US" sz="2400" dirty="0" err="1"/>
              <a:t>opini</a:t>
            </a:r>
            <a:r>
              <a:rPr lang="en-US" sz="2400" dirty="0"/>
              <a:t> yang </a:t>
            </a:r>
            <a:r>
              <a:rPr lang="en-US" sz="2400" dirty="0" err="1"/>
              <a:t>jujur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yang </a:t>
            </a:r>
            <a:r>
              <a:rPr lang="en-US" sz="2400" dirty="0" err="1"/>
              <a:t>mengalami</a:t>
            </a:r>
            <a:r>
              <a:rPr lang="en-US" sz="2400" dirty="0"/>
              <a:t> “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” agar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4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(6)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300" b="1" dirty="0" err="1" smtClean="0"/>
              <a:t>Contoh</a:t>
            </a:r>
            <a:r>
              <a:rPr lang="en-US" sz="2300" b="1" dirty="0" smtClean="0"/>
              <a:t>:</a:t>
            </a:r>
            <a:r>
              <a:rPr lang="en-US" sz="2400" dirty="0" smtClean="0"/>
              <a:t>  </a:t>
            </a:r>
            <a:endParaRPr lang="en-US" sz="2400" dirty="0"/>
          </a:p>
          <a:p>
            <a:pPr algn="just"/>
            <a:r>
              <a:rPr lang="en-US" sz="2400" b="1" u="sng" dirty="0" err="1"/>
              <a:t>Pertanyaan</a:t>
            </a:r>
            <a:r>
              <a:rPr lang="en-US" sz="2400" b="1" u="sng" dirty="0"/>
              <a:t> </a:t>
            </a:r>
            <a:r>
              <a:rPr lang="en-US" sz="2400" b="1" u="sng" dirty="0" err="1"/>
              <a:t>tentang</a:t>
            </a:r>
            <a:r>
              <a:rPr lang="en-US" sz="2400" b="1" u="sng" dirty="0"/>
              <a:t> </a:t>
            </a:r>
            <a:r>
              <a:rPr lang="en-US" sz="2400" b="1" u="sng" dirty="0" err="1"/>
              <a:t>fakta</a:t>
            </a:r>
            <a:r>
              <a:rPr lang="en-US" sz="2400" b="1" u="sng" dirty="0" smtClean="0"/>
              <a:t>: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1.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SAP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?</a:t>
            </a:r>
          </a:p>
          <a:p>
            <a:pPr marL="0" indent="0" algn="just">
              <a:buNone/>
            </a:pPr>
            <a:r>
              <a:rPr lang="en-US" sz="2400" dirty="0"/>
              <a:t>2. </a:t>
            </a:r>
            <a:r>
              <a:rPr lang="en-US" sz="2400" dirty="0" err="1"/>
              <a:t>Modul-modul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diimplementasikan</a:t>
            </a:r>
            <a:r>
              <a:rPr lang="en-US" sz="2400" dirty="0"/>
              <a:t> di </a:t>
            </a:r>
            <a:r>
              <a:rPr lang="en-US" sz="2400" dirty="0" err="1"/>
              <a:t>perusahaan</a:t>
            </a:r>
            <a:r>
              <a:rPr lang="en-US" sz="2400" dirty="0"/>
              <a:t> tempt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 smtClean="0"/>
              <a:t>?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u="sng" dirty="0" err="1"/>
              <a:t>Pertanyaan</a:t>
            </a:r>
            <a:r>
              <a:rPr lang="en-US" sz="2400" u="sng" dirty="0"/>
              <a:t> </a:t>
            </a:r>
            <a:r>
              <a:rPr lang="en-US" sz="2400" u="sng" dirty="0" err="1"/>
              <a:t>tentang</a:t>
            </a:r>
            <a:r>
              <a:rPr lang="en-US" sz="2400" u="sng" dirty="0"/>
              <a:t> </a:t>
            </a:r>
            <a:r>
              <a:rPr lang="en-US" sz="2400" u="sng" dirty="0" err="1"/>
              <a:t>opini</a:t>
            </a:r>
            <a:r>
              <a:rPr lang="en-US" sz="2400" u="sng" dirty="0" smtClean="0"/>
              <a:t>: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1.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,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ERP di Indonesia?</a:t>
            </a:r>
          </a:p>
          <a:p>
            <a:pPr marL="0" indent="0" algn="just">
              <a:buNone/>
            </a:pPr>
            <a:r>
              <a:rPr lang="en-US" sz="2400" dirty="0"/>
              <a:t>2.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kesuksesan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ERP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kecilnya</a:t>
            </a:r>
            <a:r>
              <a:rPr lang="en-US" sz="2400" dirty="0" smtClean="0"/>
              <a:t> </a:t>
            </a:r>
            <a:r>
              <a:rPr lang="en-US" sz="2400" dirty="0"/>
              <a:t>customization?</a:t>
            </a:r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4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300" b="1" dirty="0" err="1" smtClean="0"/>
              <a:t>Contoh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Kuesioner</a:t>
            </a:r>
            <a:r>
              <a:rPr lang="en-US" sz="2300" b="1" dirty="0" smtClean="0"/>
              <a:t> 2:</a:t>
            </a:r>
            <a:r>
              <a:rPr lang="en-US" sz="2400" dirty="0" smtClean="0"/>
              <a:t>  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452026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(8)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300" b="1" dirty="0" err="1" smtClean="0"/>
              <a:t>Contoh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Kuesioner</a:t>
            </a:r>
            <a:r>
              <a:rPr lang="en-US" sz="2300" b="1" dirty="0" smtClean="0"/>
              <a:t> 2:</a:t>
            </a:r>
            <a:r>
              <a:rPr lang="en-US" sz="2400" dirty="0" smtClean="0"/>
              <a:t>  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295400"/>
            <a:ext cx="61722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599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FORMAT PERTANYAAN PADA KUESIONER (9)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300" b="1" dirty="0" err="1" smtClean="0"/>
              <a:t>Contoh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Kuesioner</a:t>
            </a:r>
            <a:r>
              <a:rPr lang="en-US" sz="2300" b="1" dirty="0" smtClean="0"/>
              <a:t> 2:</a:t>
            </a:r>
            <a:r>
              <a:rPr lang="en-US" sz="2400" dirty="0" smtClean="0"/>
              <a:t>  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53836"/>
            <a:ext cx="4755604" cy="537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5016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INSTRUMEN </a:t>
            </a:r>
            <a:r>
              <a:rPr lang="id-ID" b="1" dirty="0" smtClean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66800"/>
            <a:ext cx="8784976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800" b="1" dirty="0" smtClean="0"/>
              <a:t>Beberapa </a:t>
            </a:r>
            <a:r>
              <a:rPr lang="sv-SE" sz="2800" b="1" dirty="0"/>
              <a:t>alasan kecendrungan penggunaan instrumen dalam penelitian, </a:t>
            </a:r>
            <a:r>
              <a:rPr lang="sv-SE" sz="2800" b="1" dirty="0" smtClean="0"/>
              <a:t>yaitu: </a:t>
            </a:r>
          </a:p>
          <a:p>
            <a:pPr algn="just"/>
            <a:r>
              <a:rPr lang="id-ID" sz="2000" b="1" dirty="0"/>
              <a:t>Instrumen dapat membantu memperoleh data atas dasar kondisi yang telah diketahui. </a:t>
            </a:r>
            <a:endParaRPr lang="en-US" sz="2000" b="1" dirty="0" smtClean="0"/>
          </a:p>
          <a:p>
            <a:pPr algn="just"/>
            <a:r>
              <a:rPr lang="en-US" sz="2000" b="1" dirty="0" err="1"/>
              <a:t>Instrumen</a:t>
            </a:r>
            <a:r>
              <a:rPr lang="en-US" sz="2000" b="1" dirty="0"/>
              <a:t> </a:t>
            </a:r>
            <a:r>
              <a:rPr lang="en-US" sz="2000" b="1" dirty="0" err="1"/>
              <a:t>berfungsi</a:t>
            </a:r>
            <a:r>
              <a:rPr lang="en-US" sz="2000" b="1" dirty="0"/>
              <a:t> </a:t>
            </a:r>
            <a:r>
              <a:rPr lang="en-US" sz="2000" b="1" dirty="0" err="1"/>
              <a:t>membatasi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ruang</a:t>
            </a:r>
            <a:r>
              <a:rPr lang="en-US" sz="2000" b="1" dirty="0"/>
              <a:t> </a:t>
            </a:r>
            <a:r>
              <a:rPr lang="en-US" sz="2000" b="1" dirty="0" err="1"/>
              <a:t>lingkup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/>
              <a:t>tertentu</a:t>
            </a:r>
            <a:r>
              <a:rPr lang="en-US" sz="2000" b="1" dirty="0"/>
              <a:t>, </a:t>
            </a:r>
            <a:r>
              <a:rPr lang="en-US" sz="2000" b="1" dirty="0" err="1"/>
              <a:t>maka</a:t>
            </a:r>
            <a:r>
              <a:rPr lang="en-US" sz="2000" b="1" dirty="0"/>
              <a:t> </a:t>
            </a:r>
            <a:r>
              <a:rPr lang="en-US" sz="2000" b="1" dirty="0" err="1"/>
              <a:t>instrumen</a:t>
            </a:r>
            <a:r>
              <a:rPr lang="en-US" sz="2000" b="1" dirty="0"/>
              <a:t>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digunakan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memperoleh</a:t>
            </a:r>
            <a:r>
              <a:rPr lang="en-US" sz="2000" b="1" dirty="0"/>
              <a:t> data </a:t>
            </a:r>
            <a:r>
              <a:rPr lang="en-US" sz="2000" b="1" dirty="0" err="1"/>
              <a:t>tambahan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situasi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just"/>
            <a:r>
              <a:rPr lang="en-US" sz="2000" b="1" dirty="0" err="1"/>
              <a:t>instrumen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membuat</a:t>
            </a:r>
            <a:r>
              <a:rPr lang="en-US" sz="2000" b="1" dirty="0"/>
              <a:t> </a:t>
            </a:r>
            <a:r>
              <a:rPr lang="en-US" sz="2000" b="1" dirty="0" err="1"/>
              <a:t>informasi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direkam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permanen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dianalisa</a:t>
            </a:r>
            <a:r>
              <a:rPr lang="en-US" sz="2000" b="1" dirty="0"/>
              <a:t> di masa yang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datang</a:t>
            </a:r>
            <a:r>
              <a:rPr lang="en-US" sz="2000" b="1" dirty="0"/>
              <a:t>. Hal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bisa</a:t>
            </a:r>
            <a:r>
              <a:rPr lang="en-US" sz="2000" b="1" dirty="0"/>
              <a:t> </a:t>
            </a: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menggunakan</a:t>
            </a:r>
            <a:r>
              <a:rPr lang="en-US" sz="2000" b="1" dirty="0"/>
              <a:t> </a:t>
            </a:r>
            <a:r>
              <a:rPr lang="en-US" sz="2000" b="1" dirty="0" err="1"/>
              <a:t>kamera</a:t>
            </a:r>
            <a:r>
              <a:rPr lang="en-US" sz="2000" b="1" dirty="0"/>
              <a:t>, tape recorder, </a:t>
            </a:r>
            <a:r>
              <a:rPr lang="en-US" sz="2000" b="1" dirty="0" err="1"/>
              <a:t>begitu</a:t>
            </a:r>
            <a:r>
              <a:rPr lang="en-US" sz="2000" b="1" dirty="0"/>
              <a:t>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melalui</a:t>
            </a:r>
            <a:r>
              <a:rPr lang="en-US" sz="2000" b="1" dirty="0"/>
              <a:t> </a:t>
            </a:r>
            <a:r>
              <a:rPr lang="en-US" sz="2000" b="1" dirty="0" err="1"/>
              <a:t>tulisan</a:t>
            </a:r>
            <a:r>
              <a:rPr lang="en-US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4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7848601" cy="9144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838200"/>
            <a:ext cx="8229601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smtClean="0"/>
              <a:t>contohnya:</a:t>
            </a:r>
            <a:endParaRPr lang="en-US" dirty="0" smtClean="0"/>
          </a:p>
          <a:p>
            <a:pPr algn="just"/>
            <a:r>
              <a:rPr lang="en-US" dirty="0"/>
              <a:t>mail </a:t>
            </a:r>
            <a:r>
              <a:rPr lang="en-US" dirty="0" err="1"/>
              <a:t>questionaire</a:t>
            </a:r>
            <a:r>
              <a:rPr lang="en-US" dirty="0"/>
              <a:t>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Self-administered questionnaire (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), </a:t>
            </a:r>
          </a:p>
          <a:p>
            <a:pPr algn="just"/>
            <a:r>
              <a:rPr lang="en-US" dirty="0"/>
              <a:t>Interview (</a:t>
            </a:r>
            <a:r>
              <a:rPr lang="en-US" dirty="0" err="1"/>
              <a:t>wawancara</a:t>
            </a:r>
            <a:r>
              <a:rPr lang="en-US" dirty="0"/>
              <a:t>), </a:t>
            </a:r>
          </a:p>
          <a:p>
            <a:pPr algn="just"/>
            <a:r>
              <a:rPr lang="en-US" dirty="0"/>
              <a:t>Group administered-</a:t>
            </a:r>
            <a:r>
              <a:rPr lang="en-US" dirty="0" err="1"/>
              <a:t>questionaire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066800"/>
            <a:ext cx="8712968" cy="53340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Salah satu metode yang paling banyak digunakan dalam melakukan penelitian sosial adalah metode survei. </a:t>
            </a:r>
            <a:endParaRPr lang="en-US" sz="2400" dirty="0" smtClean="0"/>
          </a:p>
          <a:p>
            <a:pPr algn="just"/>
            <a:r>
              <a:rPr lang="id-ID" sz="2400" dirty="0" smtClean="0"/>
              <a:t>Metode </a:t>
            </a:r>
            <a:r>
              <a:rPr lang="id-ID" sz="2400" dirty="0"/>
              <a:t>survei merupakan penelitian yang menggunakan kuesioner sebagai alat pengumpul data yang tepat. </a:t>
            </a:r>
            <a:endParaRPr lang="en-US" sz="2400" dirty="0" smtClean="0"/>
          </a:p>
          <a:p>
            <a:pPr algn="just"/>
            <a:r>
              <a:rPr lang="id-ID" sz="2400" dirty="0" smtClean="0"/>
              <a:t>Metode </a:t>
            </a:r>
            <a:r>
              <a:rPr lang="id-ID" sz="2400" dirty="0"/>
              <a:t>survai merupakan salah satu bentuk penelitian yang melibatkan manusia untuk memperoleh informasi. </a:t>
            </a:r>
            <a:endParaRPr lang="en-US" sz="2400" dirty="0" smtClean="0"/>
          </a:p>
          <a:p>
            <a:pPr algn="just"/>
            <a:r>
              <a:rPr lang="id-ID" sz="2400" dirty="0" smtClean="0"/>
              <a:t>Untuk </a:t>
            </a:r>
            <a:r>
              <a:rPr lang="id-ID" sz="2400" dirty="0"/>
              <a:t>itu maka perlu disusun satu instrumen penelitian yaitu kuesioner (daftar pertanyaan) dan pedoman wawancara (interview guide).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Wawancara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bias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id-ID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5016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WAWANCARA </a:t>
            </a:r>
            <a:r>
              <a:rPr lang="id-ID" b="1" dirty="0" smtClean="0"/>
              <a:t>PENELITIAN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2928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/>
              <a:t>WAWANCARA </a:t>
            </a:r>
            <a:r>
              <a:rPr lang="id-ID" b="1" dirty="0" smtClean="0"/>
              <a:t>PENELITIAN</a:t>
            </a:r>
            <a:r>
              <a:rPr lang="en-US" b="1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pengumpulan</a:t>
            </a:r>
            <a:r>
              <a:rPr lang="en-US" sz="2400" dirty="0"/>
              <a:t> data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yang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tanya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(</a:t>
            </a:r>
            <a:r>
              <a:rPr lang="en-US" sz="2400" dirty="0" err="1"/>
              <a:t>narasumber</a:t>
            </a:r>
            <a:r>
              <a:rPr lang="en-US" sz="2400" dirty="0"/>
              <a:t>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percakapan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(</a:t>
            </a:r>
            <a:r>
              <a:rPr lang="en-US" sz="2400" i="1" dirty="0"/>
              <a:t>face to face)</a:t>
            </a:r>
            <a:r>
              <a:rPr lang="en-US" sz="2400" dirty="0"/>
              <a:t> 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lisan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data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menggali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narasumber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41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/>
              <a:t>WAWANCARA </a:t>
            </a:r>
            <a:r>
              <a:rPr lang="id-ID" b="1" dirty="0" smtClean="0"/>
              <a:t>PENELITIAN</a:t>
            </a:r>
            <a:r>
              <a:rPr lang="en-US" b="1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semistructure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pewawancara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pewawancara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membatasi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mendeskripsikan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(open-ended question).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eksploratif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sebanyak-banyaknya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415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 smtClean="0"/>
              <a:t>TUJUAN WAWANCARA </a:t>
            </a:r>
            <a:r>
              <a:rPr lang="id-ID" b="1" dirty="0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data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relevan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lapangan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895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 smtClean="0"/>
              <a:t>JENIS WAWANCARA </a:t>
            </a:r>
            <a:r>
              <a:rPr lang="id-ID" b="1" dirty="0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(screening interview)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orang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kandidat</a:t>
            </a:r>
            <a:r>
              <a:rPr lang="en-US" sz="2400" dirty="0"/>
              <a:t> yang paling qualified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media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audio tape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telepon</a:t>
            </a:r>
            <a:r>
              <a:rPr lang="en-US" sz="2400" dirty="0"/>
              <a:t> (telephone interview)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yang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media </a:t>
            </a:r>
            <a:r>
              <a:rPr lang="en-US" sz="2400" dirty="0" err="1"/>
              <a:t>telepon</a:t>
            </a:r>
            <a:r>
              <a:rPr lang="en-US" sz="2400" dirty="0"/>
              <a:t>. </a:t>
            </a:r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ditanyakan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(Panel or Group Interview)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pewawancara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566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305801" cy="838200"/>
          </a:xfrm>
        </p:spPr>
        <p:txBody>
          <a:bodyPr/>
          <a:lstStyle/>
          <a:p>
            <a:pPr algn="ctr"/>
            <a:r>
              <a:rPr lang="en-US" b="1" dirty="0" smtClean="0"/>
              <a:t>KUESIONER </a:t>
            </a:r>
            <a:r>
              <a:rPr lang="id-ID" b="1" dirty="0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8305801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yang </a:t>
            </a:r>
            <a:r>
              <a:rPr lang="en-US" sz="2400" dirty="0" err="1"/>
              <a:t>diajukan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diteliti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,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isian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dijawab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disediakan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peneliti,dan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jawabannya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paksaan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51401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629</TotalTime>
  <Words>2079</Words>
  <Application>Microsoft Office PowerPoint</Application>
  <PresentationFormat>On-screen Show (4:3)</PresentationFormat>
  <Paragraphs>263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</vt:lpstr>
      <vt:lpstr>Metode, Teknik dan Instrumen Dalam Penelitian</vt:lpstr>
      <vt:lpstr>METODE DAN TEKNIK PENELITIAN</vt:lpstr>
      <vt:lpstr>INSTRUMEN PENELITIAN</vt:lpstr>
      <vt:lpstr>WAWANCARA PENELITIAN</vt:lpstr>
      <vt:lpstr>WAWANCARA PENELITIAN (1)</vt:lpstr>
      <vt:lpstr>WAWANCARA PENELITIAN (2)</vt:lpstr>
      <vt:lpstr>TUJUAN WAWANCARA PENELITIAN</vt:lpstr>
      <vt:lpstr>JENIS WAWANCARA PENELITIAN</vt:lpstr>
      <vt:lpstr>KUESIONER PENELITIAN</vt:lpstr>
      <vt:lpstr>KUESIONER PENELITIAN (1)</vt:lpstr>
      <vt:lpstr>JENIS KUESIONER PENELITIAN</vt:lpstr>
      <vt:lpstr>MERANCANG KUESIONER PENELITIAN</vt:lpstr>
      <vt:lpstr>UJI VALIDITAS DAN REABILITAS KUESIONER PENELITIAN</vt:lpstr>
      <vt:lpstr>UJI VALIDITAS DAN REABILITAS KUESIONER PENELITIAN (1)</vt:lpstr>
      <vt:lpstr>UJI VALIDITAS DAN REABILITAS KUESIONER PENELITIAN (2)</vt:lpstr>
      <vt:lpstr>UJI VALIDITAS DAN REABILITAS KUESIONER PENELITIAN (3)</vt:lpstr>
      <vt:lpstr>JENIS-JENIS KUESIONER</vt:lpstr>
      <vt:lpstr>CONTOH KUESIONER</vt:lpstr>
      <vt:lpstr>PERNYATAAN KUESIONER</vt:lpstr>
      <vt:lpstr>FORMAT PERTANYAAN PADA KUESIONER</vt:lpstr>
      <vt:lpstr>FORMAT PERTANYAAN PADA KUESIONER (1)</vt:lpstr>
      <vt:lpstr>FORMAT PERTANYAAN PADA KUESIONER (2)</vt:lpstr>
      <vt:lpstr>FORMAT PERTANYAAN PADA KUESIONER (3)</vt:lpstr>
      <vt:lpstr>FORMAT PERTANYAAN PADA KUESIONER (4)</vt:lpstr>
      <vt:lpstr>FORMAT PERTANYAAN PADA KUESIONER (5)</vt:lpstr>
      <vt:lpstr>FORMAT PERTANYAAN PADA KUESIONER (6)</vt:lpstr>
      <vt:lpstr>FORMAT PERTANYAAN PADA KUESIONER (7)</vt:lpstr>
      <vt:lpstr>FORMAT PERTANYAAN PADA KUESIONER (8)</vt:lpstr>
      <vt:lpstr>FORMAT PERTANYAAN PADA KUESIONER (9)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DESAIN PENELITIAN</dc:title>
  <dc:creator>irawan</dc:creator>
  <cp:lastModifiedBy>admin</cp:lastModifiedBy>
  <cp:revision>49</cp:revision>
  <dcterms:created xsi:type="dcterms:W3CDTF">2015-01-12T03:48:50Z</dcterms:created>
  <dcterms:modified xsi:type="dcterms:W3CDTF">2019-06-24T08:16:48Z</dcterms:modified>
</cp:coreProperties>
</file>