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74" r:id="rId44"/>
    <p:sldId id="300" r:id="rId45"/>
    <p:sldId id="299" r:id="rId4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 snapToGrid="0">
      <p:cViewPr varScale="1">
        <p:scale>
          <a:sx n="86" d="100"/>
          <a:sy n="86" d="100"/>
        </p:scale>
        <p:origin x="3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C3D0-95AD-4825-9548-68DD38569104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31DDCD66-C12E-4F51-9FD4-EB388270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496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C3D0-95AD-4825-9548-68DD38569104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CD66-C12E-4F51-9FD4-EB388270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76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C3D0-95AD-4825-9548-68DD38569104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CD66-C12E-4F51-9FD4-EB388270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44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C3D0-95AD-4825-9548-68DD38569104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CD66-C12E-4F51-9FD4-EB388270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649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F052C3D0-95AD-4825-9548-68DD38569104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31DDCD66-C12E-4F51-9FD4-EB388270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47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C3D0-95AD-4825-9548-68DD38569104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CD66-C12E-4F51-9FD4-EB388270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29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C3D0-95AD-4825-9548-68DD38569104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CD66-C12E-4F51-9FD4-EB388270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61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C3D0-95AD-4825-9548-68DD38569104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CD66-C12E-4F51-9FD4-EB388270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291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C3D0-95AD-4825-9548-68DD38569104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CD66-C12E-4F51-9FD4-EB388270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452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C3D0-95AD-4825-9548-68DD38569104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CD66-C12E-4F51-9FD4-EB388270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04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C3D0-95AD-4825-9548-68DD38569104}" type="datetimeFigureOut">
              <a:rPr lang="en-US" smtClean="0"/>
              <a:t>6/25/2019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DCD66-C12E-4F51-9FD4-EB388270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67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F052C3D0-95AD-4825-9548-68DD38569104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31DDCD66-C12E-4F51-9FD4-EB3882702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86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 err="1" smtClean="0"/>
              <a:t>Mengembangkan</a:t>
            </a:r>
            <a:r>
              <a:rPr lang="en-ID" dirty="0" smtClean="0"/>
              <a:t> </a:t>
            </a:r>
            <a:r>
              <a:rPr lang="en-ID" dirty="0" err="1" smtClean="0"/>
              <a:t>solusi</a:t>
            </a:r>
            <a:r>
              <a:rPr lang="en-ID" dirty="0" smtClean="0"/>
              <a:t> </a:t>
            </a:r>
            <a:r>
              <a:rPr lang="en-ID" dirty="0" err="1" smtClean="0"/>
              <a:t>bisnis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teknologi</a:t>
            </a:r>
            <a:r>
              <a:rPr lang="en-ID" dirty="0" smtClean="0"/>
              <a:t> </a:t>
            </a:r>
            <a:r>
              <a:rPr lang="en-ID" dirty="0" err="1" smtClean="0"/>
              <a:t>informasi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738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Klasifikasi</a:t>
            </a:r>
            <a:r>
              <a:rPr lang="en-ID" dirty="0"/>
              <a:t> </a:t>
            </a:r>
            <a:r>
              <a:rPr lang="en-ID" dirty="0" err="1"/>
              <a:t>metodologi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 smtClean="0"/>
              <a:t>Prescriptive </a:t>
            </a:r>
            <a:r>
              <a:rPr lang="en-US" dirty="0"/>
              <a:t>Methodologies </a:t>
            </a:r>
            <a:endParaRPr lang="en-US" dirty="0" smtClean="0"/>
          </a:p>
          <a:p>
            <a:pPr marL="0" indent="0" algn="just" defTabSz="450850"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ISDOS (Information System Design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	Optimization </a:t>
            </a:r>
            <a:r>
              <a:rPr lang="en-US" dirty="0"/>
              <a:t>System), yang </a:t>
            </a:r>
            <a:r>
              <a:rPr lang="en-US" dirty="0" err="1"/>
              <a:t>mengotomatisasi</a:t>
            </a:r>
            <a:r>
              <a:rPr lang="en-US" dirty="0"/>
              <a:t> proses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informasi</a:t>
            </a:r>
            <a:r>
              <a:rPr lang="en-US" dirty="0"/>
              <a:t>. ISDOS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PSL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suatu</a:t>
            </a:r>
            <a:r>
              <a:rPr lang="en-US" dirty="0" smtClean="0"/>
              <a:t> 	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mencatat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machine </a:t>
            </a:r>
            <a:r>
              <a:rPr lang="en-US" dirty="0" smtClean="0"/>
              <a:t>	readable 	form </a:t>
            </a:r>
            <a:r>
              <a:rPr lang="en-US" dirty="0" err="1"/>
              <a:t>dan</a:t>
            </a:r>
            <a:r>
              <a:rPr lang="en-US" dirty="0"/>
              <a:t> PSA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yang </a:t>
            </a:r>
            <a:r>
              <a:rPr lang="en-US" dirty="0" err="1"/>
              <a:t>mirip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dengan</a:t>
            </a:r>
            <a:r>
              <a:rPr lang="en-US" dirty="0" smtClean="0"/>
              <a:t> 	</a:t>
            </a:r>
            <a:r>
              <a:rPr lang="en-US" dirty="0" err="1" smtClean="0"/>
              <a:t>kamus</a:t>
            </a:r>
            <a:r>
              <a:rPr lang="en-US" dirty="0" smtClean="0"/>
              <a:t> </a:t>
            </a:r>
            <a:r>
              <a:rPr lang="en-US" dirty="0"/>
              <a:t>data (data dictionary)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mengecek</a:t>
            </a:r>
            <a:r>
              <a:rPr lang="en-US" dirty="0"/>
              <a:t> data </a:t>
            </a:r>
            <a:r>
              <a:rPr lang="en-US" dirty="0" smtClean="0"/>
              <a:t>	yang 	</a:t>
            </a:r>
            <a:r>
              <a:rPr lang="en-US" dirty="0" err="1" smtClean="0"/>
              <a:t>dimasukkan</a:t>
            </a:r>
            <a:r>
              <a:rPr lang="en-US" dirty="0"/>
              <a:t>, </a:t>
            </a:r>
            <a:r>
              <a:rPr lang="en-US" dirty="0" err="1"/>
              <a:t>disimpan</a:t>
            </a:r>
            <a:r>
              <a:rPr lang="en-US" dirty="0"/>
              <a:t>, </a:t>
            </a:r>
            <a:r>
              <a:rPr lang="en-US" dirty="0" err="1"/>
              <a:t>dianalisis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output </a:t>
            </a:r>
            <a:r>
              <a:rPr lang="en-US" dirty="0" smtClean="0"/>
              <a:t>	</a:t>
            </a:r>
            <a:r>
              <a:rPr lang="en-US" dirty="0" err="1" smtClean="0"/>
              <a:t>laporan</a:t>
            </a:r>
            <a:r>
              <a:rPr lang="en-US" dirty="0"/>
              <a:t>. 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1391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Pengembangan</a:t>
            </a:r>
            <a:r>
              <a:rPr lang="en-ID" dirty="0" smtClean="0"/>
              <a:t> </a:t>
            </a:r>
            <a:r>
              <a:rPr lang="en-ID" dirty="0" err="1" smtClean="0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5044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D" dirty="0" err="1" smtClean="0"/>
              <a:t>Berdasarkan</a:t>
            </a:r>
            <a:r>
              <a:rPr lang="en-ID" dirty="0" smtClean="0"/>
              <a:t> </a:t>
            </a:r>
            <a:r>
              <a:rPr lang="en-ID" dirty="0" err="1" smtClean="0"/>
              <a:t>metodologi</a:t>
            </a:r>
            <a:r>
              <a:rPr lang="en-ID" dirty="0" smtClean="0"/>
              <a:t> :</a:t>
            </a:r>
            <a:endParaRPr lang="en-US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 smtClean="0"/>
              <a:t>Pendekatan</a:t>
            </a:r>
            <a:r>
              <a:rPr lang="en-US" dirty="0" smtClean="0"/>
              <a:t>   </a:t>
            </a:r>
            <a:r>
              <a:rPr lang="en-US" dirty="0" err="1"/>
              <a:t>Klasik</a:t>
            </a:r>
            <a:r>
              <a:rPr lang="en-US" dirty="0"/>
              <a:t>  (</a:t>
            </a:r>
            <a:r>
              <a:rPr lang="en-US" dirty="0" err="1"/>
              <a:t>Clasical</a:t>
            </a:r>
            <a:r>
              <a:rPr lang="en-US" dirty="0"/>
              <a:t>  approach ) </a:t>
            </a:r>
          </a:p>
          <a:p>
            <a:pPr marL="0" indent="0" algn="just">
              <a:buNone/>
            </a:pP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/ </a:t>
            </a:r>
            <a:r>
              <a:rPr lang="en-US" dirty="0" err="1"/>
              <a:t>konvensional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 </a:t>
            </a:r>
            <a:r>
              <a:rPr lang="en-US" dirty="0" err="1"/>
              <a:t>sistem</a:t>
            </a:r>
            <a:r>
              <a:rPr lang="en-US" dirty="0"/>
              <a:t>  </a:t>
            </a:r>
            <a:r>
              <a:rPr lang="en-US" dirty="0" err="1"/>
              <a:t>dengan</a:t>
            </a:r>
            <a:r>
              <a:rPr lang="en-US" dirty="0"/>
              <a:t>  </a:t>
            </a:r>
            <a:r>
              <a:rPr lang="en-US" dirty="0" err="1"/>
              <a:t>mengikuti</a:t>
            </a:r>
            <a:r>
              <a:rPr lang="en-US" dirty="0"/>
              <a:t> 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system  life cycle.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system life cycle.  </a:t>
            </a:r>
          </a:p>
          <a:p>
            <a:pPr marL="0" indent="0" algn="just">
              <a:buNone/>
            </a:pP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klasik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 </a:t>
            </a:r>
          </a:p>
          <a:p>
            <a:pPr algn="just"/>
            <a:r>
              <a:rPr lang="en-US" dirty="0" err="1" smtClean="0"/>
              <a:t>Pengembangan</a:t>
            </a:r>
            <a:r>
              <a:rPr lang="en-US" dirty="0" smtClean="0"/>
              <a:t>  </a:t>
            </a:r>
            <a:r>
              <a:rPr lang="en-US" dirty="0" err="1"/>
              <a:t>perangkat</a:t>
            </a:r>
            <a:r>
              <a:rPr lang="en-US" dirty="0"/>
              <a:t> 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. 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/>
              <a:t>perawatan</a:t>
            </a:r>
            <a:r>
              <a:rPr lang="en-US" dirty="0"/>
              <a:t> 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mahal</a:t>
            </a:r>
            <a:r>
              <a:rPr lang="en-US" dirty="0"/>
              <a:t> </a:t>
            </a:r>
            <a:endParaRPr lang="en-US" dirty="0" smtClean="0"/>
          </a:p>
          <a:p>
            <a:pPr algn="just"/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/>
              <a:t>kesalahan</a:t>
            </a:r>
            <a:r>
              <a:rPr lang="en-US" dirty="0"/>
              <a:t> 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endParaRPr lang="en-US" dirty="0" smtClean="0"/>
          </a:p>
          <a:p>
            <a:pPr algn="just"/>
            <a:r>
              <a:rPr lang="en-US" dirty="0" err="1" smtClean="0"/>
              <a:t>Keberhasilan</a:t>
            </a:r>
            <a:r>
              <a:rPr lang="en-US" dirty="0" smtClean="0"/>
              <a:t>  </a:t>
            </a:r>
            <a:r>
              <a:rPr lang="en-US" dirty="0" err="1"/>
              <a:t>sistem</a:t>
            </a:r>
            <a:r>
              <a:rPr lang="en-US" dirty="0"/>
              <a:t> 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terjamin</a:t>
            </a:r>
            <a:r>
              <a:rPr lang="en-US" dirty="0"/>
              <a:t> </a:t>
            </a:r>
            <a:endParaRPr lang="en-US" dirty="0" smtClean="0"/>
          </a:p>
          <a:p>
            <a:pPr algn="just"/>
            <a:r>
              <a:rPr lang="en-US" dirty="0" err="1" smtClean="0"/>
              <a:t>Masalah</a:t>
            </a:r>
            <a:r>
              <a:rPr lang="en-US" dirty="0" smtClean="0"/>
              <a:t>  </a:t>
            </a:r>
            <a:r>
              <a:rPr lang="en-US" dirty="0" err="1"/>
              <a:t>dalam</a:t>
            </a:r>
            <a:r>
              <a:rPr lang="en-US" dirty="0"/>
              <a:t> 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 </a:t>
            </a:r>
          </a:p>
          <a:p>
            <a:pPr marL="457200" indent="-457200" algn="just">
              <a:buFont typeface="+mj-lt"/>
              <a:buAutoNum type="arabicPeriod" startAt="2"/>
            </a:pPr>
            <a:r>
              <a:rPr lang="en-US" dirty="0" err="1" smtClean="0"/>
              <a:t>Pendekatan</a:t>
            </a:r>
            <a:r>
              <a:rPr lang="en-US" dirty="0" smtClean="0"/>
              <a:t>  </a:t>
            </a:r>
            <a:r>
              <a:rPr lang="en-US" dirty="0" err="1"/>
              <a:t>Terstruktur</a:t>
            </a:r>
            <a:r>
              <a:rPr lang="en-US" dirty="0"/>
              <a:t>  (structured  approach ) </a:t>
            </a:r>
          </a:p>
          <a:p>
            <a:pPr marL="0" indent="0" algn="just">
              <a:buNone/>
            </a:pP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1970,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dilengkapi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alat-alat</a:t>
            </a:r>
            <a:r>
              <a:rPr lang="en-US" dirty="0"/>
              <a:t> (tools)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teknik-teknik</a:t>
            </a:r>
            <a:r>
              <a:rPr lang="en-US" dirty="0"/>
              <a:t> (techniques)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  </a:t>
            </a:r>
            <a:r>
              <a:rPr lang="en-US" dirty="0" err="1"/>
              <a:t>dalam</a:t>
            </a:r>
            <a:r>
              <a:rPr lang="en-US" dirty="0"/>
              <a:t> 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7863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Pengembangan</a:t>
            </a:r>
            <a:r>
              <a:rPr lang="en-ID" dirty="0"/>
              <a:t> </a:t>
            </a:r>
            <a:r>
              <a:rPr lang="en-ID" dirty="0" err="1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 err="1" smtClean="0"/>
              <a:t>Berdasarkan</a:t>
            </a:r>
            <a:r>
              <a:rPr lang="en-ID" dirty="0" smtClean="0"/>
              <a:t> </a:t>
            </a:r>
            <a:r>
              <a:rPr lang="en-ID" dirty="0" err="1" smtClean="0"/>
              <a:t>cara</a:t>
            </a:r>
            <a:r>
              <a:rPr lang="en-ID" dirty="0" smtClean="0"/>
              <a:t> </a:t>
            </a:r>
            <a:r>
              <a:rPr lang="en-ID" dirty="0" err="1" smtClean="0"/>
              <a:t>menentukan</a:t>
            </a:r>
            <a:r>
              <a:rPr lang="en-ID" dirty="0" smtClean="0"/>
              <a:t> </a:t>
            </a:r>
            <a:r>
              <a:rPr lang="en-ID" dirty="0" err="1" smtClean="0"/>
              <a:t>kebutuhan</a:t>
            </a:r>
            <a:r>
              <a:rPr lang="en-ID" dirty="0" smtClean="0"/>
              <a:t> </a:t>
            </a:r>
            <a:r>
              <a:rPr lang="en-ID" dirty="0" err="1" smtClean="0"/>
              <a:t>sistem</a:t>
            </a:r>
            <a:r>
              <a:rPr lang="en-ID" dirty="0" smtClean="0"/>
              <a:t> :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en-US" dirty="0" err="1" smtClean="0"/>
              <a:t>Pendekatan</a:t>
            </a:r>
            <a:r>
              <a:rPr lang="en-US" dirty="0" smtClean="0"/>
              <a:t>  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Naik</a:t>
            </a:r>
            <a:r>
              <a:rPr lang="en-US" dirty="0"/>
              <a:t>  (Bottom Up Approach ) </a:t>
            </a:r>
          </a:p>
          <a:p>
            <a:pPr marL="0" indent="0" algn="just">
              <a:buNone/>
            </a:pP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 level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 level </a:t>
            </a:r>
            <a:r>
              <a:rPr lang="en-US" dirty="0" err="1"/>
              <a:t>operasional</a:t>
            </a:r>
            <a:r>
              <a:rPr lang="en-US" dirty="0"/>
              <a:t> 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.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perumusan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menangani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naik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level </a:t>
            </a:r>
            <a:r>
              <a:rPr lang="en-US" dirty="0" err="1"/>
              <a:t>atas</a:t>
            </a:r>
            <a:r>
              <a:rPr lang="en-US" dirty="0"/>
              <a:t>   </a:t>
            </a:r>
            <a:r>
              <a:rPr lang="en-US" dirty="0" err="1"/>
              <a:t>dengan</a:t>
            </a:r>
            <a:r>
              <a:rPr lang="en-US" dirty="0"/>
              <a:t>  </a:t>
            </a:r>
            <a:r>
              <a:rPr lang="en-US" dirty="0" err="1"/>
              <a:t>merumuskan</a:t>
            </a:r>
            <a:r>
              <a:rPr lang="en-US" dirty="0"/>
              <a:t> 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tsb</a:t>
            </a:r>
            <a:r>
              <a:rPr lang="en-US" dirty="0"/>
              <a:t>.  (</a:t>
            </a:r>
            <a:r>
              <a:rPr lang="en-US" dirty="0" err="1"/>
              <a:t>merupakan</a:t>
            </a:r>
            <a:r>
              <a:rPr lang="en-US" dirty="0"/>
              <a:t>  </a:t>
            </a:r>
            <a:r>
              <a:rPr lang="en-US" dirty="0" err="1"/>
              <a:t>ciri-ciri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 </a:t>
            </a:r>
            <a:r>
              <a:rPr lang="en-US" dirty="0" err="1"/>
              <a:t>klasik</a:t>
            </a:r>
            <a:r>
              <a:rPr lang="en-US" dirty="0"/>
              <a:t> 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 data  analysis) .  </a:t>
            </a:r>
          </a:p>
          <a:p>
            <a:pPr marL="457200" indent="-457200" algn="just">
              <a:buFont typeface="+mj-lt"/>
              <a:buAutoNum type="alphaLcPeriod" startAt="2"/>
            </a:pPr>
            <a:r>
              <a:rPr lang="en-US" dirty="0" err="1" smtClean="0"/>
              <a:t>Pendekatan</a:t>
            </a:r>
            <a:r>
              <a:rPr lang="en-US" dirty="0" smtClean="0"/>
              <a:t>   </a:t>
            </a:r>
            <a:r>
              <a:rPr lang="en-US" dirty="0" err="1"/>
              <a:t>Atas</a:t>
            </a:r>
            <a:r>
              <a:rPr lang="en-US" dirty="0"/>
              <a:t>  </a:t>
            </a:r>
            <a:r>
              <a:rPr lang="en-US" dirty="0" err="1"/>
              <a:t>Bawah</a:t>
            </a:r>
            <a:r>
              <a:rPr lang="en-US" dirty="0"/>
              <a:t> (Top down approach) </a:t>
            </a:r>
          </a:p>
          <a:p>
            <a:pPr marL="0" indent="0" algn="just">
              <a:buNone/>
            </a:pPr>
            <a:r>
              <a:rPr lang="en-US" dirty="0" err="1"/>
              <a:t>Dimulai</a:t>
            </a:r>
            <a:r>
              <a:rPr lang="en-US" dirty="0"/>
              <a:t>  </a:t>
            </a:r>
            <a:r>
              <a:rPr lang="en-US" dirty="0" err="1"/>
              <a:t>dari</a:t>
            </a:r>
            <a:r>
              <a:rPr lang="en-US" dirty="0"/>
              <a:t> level </a:t>
            </a:r>
            <a:r>
              <a:rPr lang="en-US" dirty="0" err="1"/>
              <a:t>atas</a:t>
            </a:r>
            <a:r>
              <a:rPr lang="en-US" dirty="0"/>
              <a:t>  </a:t>
            </a:r>
            <a:r>
              <a:rPr lang="en-US" dirty="0" err="1"/>
              <a:t>yaitu</a:t>
            </a:r>
            <a:r>
              <a:rPr lang="en-US" dirty="0"/>
              <a:t>  level </a:t>
            </a:r>
            <a:r>
              <a:rPr lang="en-US" dirty="0" err="1"/>
              <a:t>perencanaan</a:t>
            </a:r>
            <a:r>
              <a:rPr lang="en-US" dirty="0"/>
              <a:t>  </a:t>
            </a:r>
            <a:r>
              <a:rPr lang="en-US" dirty="0" err="1"/>
              <a:t>strategi</a:t>
            </a:r>
            <a:r>
              <a:rPr lang="en-US" dirty="0"/>
              <a:t>.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mendefinisikan</a:t>
            </a:r>
            <a:r>
              <a:rPr lang="en-US" dirty="0"/>
              <a:t>  </a:t>
            </a:r>
            <a:r>
              <a:rPr lang="en-US" dirty="0" err="1"/>
              <a:t>sarasan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kebijaksanaan</a:t>
            </a:r>
            <a:r>
              <a:rPr lang="en-US" dirty="0" smtClean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lalu</a:t>
            </a:r>
            <a:r>
              <a:rPr lang="en-US" dirty="0"/>
              <a:t>  proses </a:t>
            </a:r>
            <a:r>
              <a:rPr lang="en-US" dirty="0" err="1"/>
              <a:t>turun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pemrosesan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(</a:t>
            </a:r>
            <a:r>
              <a:rPr lang="en-US" dirty="0" err="1"/>
              <a:t>merupakan</a:t>
            </a:r>
            <a:r>
              <a:rPr lang="en-US" dirty="0"/>
              <a:t>  </a:t>
            </a:r>
            <a:r>
              <a:rPr lang="en-US" dirty="0" err="1"/>
              <a:t>ciri-ciri</a:t>
            </a:r>
            <a:r>
              <a:rPr lang="en-US" dirty="0"/>
              <a:t> 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 </a:t>
            </a:r>
            <a:r>
              <a:rPr lang="en-US" dirty="0" err="1"/>
              <a:t>terstruktur</a:t>
            </a:r>
            <a:r>
              <a:rPr lang="en-US" dirty="0"/>
              <a:t> 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 decision analysis ) </a:t>
            </a:r>
          </a:p>
        </p:txBody>
      </p:sp>
    </p:spTree>
    <p:extLst>
      <p:ext uri="{BB962C8B-B14F-4D97-AF65-F5344CB8AC3E}">
        <p14:creationId xmlns:p14="http://schemas.microsoft.com/office/powerpoint/2010/main" val="2189805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Siklus</a:t>
            </a:r>
            <a:r>
              <a:rPr lang="en-ID" dirty="0" smtClean="0"/>
              <a:t> </a:t>
            </a:r>
            <a:r>
              <a:rPr lang="en-ID" dirty="0" err="1" smtClean="0"/>
              <a:t>pengembangan</a:t>
            </a:r>
            <a:r>
              <a:rPr lang="en-ID" dirty="0" smtClean="0"/>
              <a:t> </a:t>
            </a:r>
            <a:r>
              <a:rPr lang="en-ID" dirty="0" err="1" smtClean="0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serangkaian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yang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mengimplementasikan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. </a:t>
            </a:r>
            <a:r>
              <a:rPr lang="en-US" dirty="0" err="1"/>
              <a:t>Pendekatan</a:t>
            </a:r>
            <a:r>
              <a:rPr lang="en-US" dirty="0"/>
              <a:t> system yang </a:t>
            </a:r>
            <a:r>
              <a:rPr lang="en-US" dirty="0" err="1"/>
              <a:t>diaplikasikan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(SDLC). </a:t>
            </a:r>
          </a:p>
        </p:txBody>
      </p:sp>
    </p:spTree>
    <p:extLst>
      <p:ext uri="{BB962C8B-B14F-4D97-AF65-F5344CB8AC3E}">
        <p14:creationId xmlns:p14="http://schemas.microsoft.com/office/powerpoint/2010/main" val="4137997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Tahapan</a:t>
            </a:r>
            <a:r>
              <a:rPr lang="en-ID" dirty="0" smtClean="0"/>
              <a:t> </a:t>
            </a:r>
            <a:r>
              <a:rPr lang="en-ID" dirty="0" err="1" smtClean="0"/>
              <a:t>pengembangan</a:t>
            </a:r>
            <a:r>
              <a:rPr lang="en-ID" dirty="0" smtClean="0"/>
              <a:t> </a:t>
            </a:r>
            <a:r>
              <a:rPr lang="en-ID" dirty="0" err="1" smtClean="0"/>
              <a:t>sistem</a:t>
            </a:r>
            <a:r>
              <a:rPr lang="en-ID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560746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Font typeface="+mj-lt"/>
              <a:buAutoNum type="alphaLcPeriod"/>
            </a:pP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prioritas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. </a:t>
            </a:r>
            <a:endParaRPr lang="en-US" dirty="0" smtClean="0"/>
          </a:p>
          <a:p>
            <a:pPr marL="450850" indent="-450850" algn="just" defTabSz="450850">
              <a:buNone/>
            </a:pPr>
            <a:r>
              <a:rPr lang="en-US" dirty="0"/>
              <a:t>	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prioritas</a:t>
            </a:r>
            <a:r>
              <a:rPr lang="en-US" dirty="0"/>
              <a:t> </a:t>
            </a:r>
            <a:r>
              <a:rPr lang="en-US" dirty="0" err="1"/>
              <a:t>tertinggi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. </a:t>
            </a:r>
            <a:r>
              <a:rPr lang="en-US" dirty="0" err="1"/>
              <a:t>Kelayakan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dinilai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sudat</a:t>
            </a:r>
            <a:r>
              <a:rPr lang="en-US" dirty="0"/>
              <a:t> </a:t>
            </a:r>
            <a:r>
              <a:rPr lang="en-US" dirty="0" err="1"/>
              <a:t>pandang</a:t>
            </a:r>
            <a:r>
              <a:rPr lang="en-US" dirty="0"/>
              <a:t> </a:t>
            </a:r>
            <a:r>
              <a:rPr lang="en-US" dirty="0" err="1"/>
              <a:t>yakni</a:t>
            </a:r>
            <a:r>
              <a:rPr lang="en-US" dirty="0"/>
              <a:t>:  </a:t>
            </a:r>
          </a:p>
          <a:p>
            <a:pPr marL="450850" indent="0" algn="just" defTabSz="358775"/>
            <a:r>
              <a:rPr lang="en-US" dirty="0" smtClean="0"/>
              <a:t>	</a:t>
            </a:r>
            <a:r>
              <a:rPr lang="en-US" dirty="0" err="1" smtClean="0"/>
              <a:t>Kelayakan</a:t>
            </a:r>
            <a:r>
              <a:rPr lang="en-US" dirty="0" smtClean="0"/>
              <a:t> </a:t>
            </a:r>
            <a:r>
              <a:rPr lang="en-US" dirty="0" err="1"/>
              <a:t>teknis</a:t>
            </a:r>
            <a:r>
              <a:rPr lang="en-US" dirty="0"/>
              <a:t>  </a:t>
            </a:r>
            <a:r>
              <a:rPr lang="en-US" dirty="0" err="1"/>
              <a:t>Ditinjau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smtClean="0"/>
              <a:t>	yang 	baru 	</a:t>
            </a:r>
            <a:r>
              <a:rPr lang="en-US" dirty="0" err="1" smtClean="0"/>
              <a:t>dibutuhkan</a:t>
            </a:r>
            <a:r>
              <a:rPr lang="en-US" dirty="0"/>
              <a:t>. </a:t>
            </a:r>
          </a:p>
          <a:p>
            <a:pPr marL="450850" indent="0" algn="just" defTabSz="358775"/>
            <a:r>
              <a:rPr lang="en-US" dirty="0" smtClean="0"/>
              <a:t>	</a:t>
            </a:r>
            <a:r>
              <a:rPr lang="en-US" dirty="0" err="1" smtClean="0"/>
              <a:t>Kelayakan</a:t>
            </a:r>
            <a:r>
              <a:rPr lang="en-US" dirty="0" smtClean="0"/>
              <a:t> </a:t>
            </a:r>
            <a:r>
              <a:rPr lang="en-US" dirty="0" err="1"/>
              <a:t>ekonomis</a:t>
            </a:r>
            <a:r>
              <a:rPr lang="en-US" dirty="0"/>
              <a:t>  </a:t>
            </a:r>
            <a:r>
              <a:rPr lang="en-US" dirty="0" err="1"/>
              <a:t>Ditinjau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dana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estimasi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biaya</a:t>
            </a:r>
            <a:r>
              <a:rPr lang="en-US" dirty="0" smtClean="0"/>
              <a:t> 	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diusulkan</a:t>
            </a:r>
            <a:r>
              <a:rPr lang="en-US" dirty="0"/>
              <a:t>.  </a:t>
            </a:r>
          </a:p>
          <a:p>
            <a:pPr marL="450850" indent="0" algn="just" defTabSz="358775"/>
            <a:r>
              <a:rPr lang="en-US" dirty="0" smtClean="0"/>
              <a:t>	</a:t>
            </a:r>
            <a:r>
              <a:rPr lang="en-US" dirty="0" err="1" smtClean="0"/>
              <a:t>Kelayakan</a:t>
            </a:r>
            <a:r>
              <a:rPr lang="en-US" dirty="0" smtClean="0"/>
              <a:t> </a:t>
            </a:r>
            <a:r>
              <a:rPr lang="en-US" dirty="0"/>
              <a:t>legal  </a:t>
            </a:r>
            <a:r>
              <a:rPr lang="en-US" dirty="0" err="1"/>
              <a:t>Ditinjau</a:t>
            </a:r>
            <a:r>
              <a:rPr lang="en-US" dirty="0"/>
              <a:t> </a:t>
            </a:r>
            <a:r>
              <a:rPr lang="en-US" dirty="0" err="1"/>
              <a:t>darib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menentukan</a:t>
            </a:r>
            <a:r>
              <a:rPr lang="en-US" dirty="0" smtClean="0"/>
              <a:t> 	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layak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bertentangan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setempat</a:t>
            </a:r>
            <a:r>
              <a:rPr lang="en-US" dirty="0"/>
              <a:t>. </a:t>
            </a:r>
          </a:p>
          <a:p>
            <a:pPr marL="450850" indent="0" algn="just" defTabSz="358775"/>
            <a:r>
              <a:rPr lang="en-US" dirty="0" smtClean="0"/>
              <a:t>	</a:t>
            </a:r>
            <a:r>
              <a:rPr lang="en-US" dirty="0" err="1" smtClean="0"/>
              <a:t>Kelayakan</a:t>
            </a:r>
            <a:r>
              <a:rPr lang="en-US" dirty="0" smtClean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Ditinjau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keahliah</a:t>
            </a:r>
            <a:r>
              <a:rPr lang="en-US" dirty="0"/>
              <a:t> </a:t>
            </a:r>
            <a:r>
              <a:rPr lang="en-US" dirty="0" err="1"/>
              <a:t>pegawai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untuk</a:t>
            </a:r>
            <a:r>
              <a:rPr lang="en-US" dirty="0" smtClean="0"/>
              <a:t> 	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/>
              <a:t>implemementasi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diusulkan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yang </a:t>
            </a:r>
            <a:r>
              <a:rPr lang="en-US" dirty="0" smtClean="0"/>
              <a:t>	</a:t>
            </a:r>
            <a:r>
              <a:rPr lang="en-US" dirty="0" err="1" smtClean="0"/>
              <a:t>diperlukan</a:t>
            </a:r>
            <a:r>
              <a:rPr lang="en-US" dirty="0"/>
              <a:t>. </a:t>
            </a:r>
          </a:p>
          <a:p>
            <a:pPr marL="450850" indent="0" algn="just" defTabSz="358775"/>
            <a:r>
              <a:rPr lang="en-US" dirty="0" smtClean="0"/>
              <a:t>	</a:t>
            </a:r>
            <a:r>
              <a:rPr lang="en-US" dirty="0" err="1" smtClean="0"/>
              <a:t>Kelayakan</a:t>
            </a:r>
            <a:r>
              <a:rPr lang="en-US" dirty="0" smtClean="0"/>
              <a:t> </a:t>
            </a:r>
            <a:r>
              <a:rPr lang="en-US" dirty="0" err="1"/>
              <a:t>jadwal</a:t>
            </a:r>
            <a:r>
              <a:rPr lang="en-US" dirty="0"/>
              <a:t>  </a:t>
            </a:r>
            <a:r>
              <a:rPr lang="en-US" dirty="0" err="1"/>
              <a:t>Ditinjau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/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ditetapkan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66087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Tahapan</a:t>
            </a:r>
            <a:r>
              <a:rPr lang="en-ID" dirty="0"/>
              <a:t> </a:t>
            </a:r>
            <a:r>
              <a:rPr lang="en-ID" dirty="0" err="1"/>
              <a:t>pengembangan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kelayakan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dipertimbangkan</a:t>
            </a:r>
            <a:r>
              <a:rPr lang="en-US" dirty="0"/>
              <a:t> </a:t>
            </a:r>
            <a:r>
              <a:rPr lang="en-US" dirty="0" err="1"/>
              <a:t>faktor-faktor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(strategic factors)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yang </a:t>
            </a:r>
            <a:r>
              <a:rPr lang="en-US" dirty="0" err="1"/>
              <a:t>diusulkan</a:t>
            </a:r>
            <a:r>
              <a:rPr lang="en-US" dirty="0"/>
              <a:t>. </a:t>
            </a:r>
            <a:r>
              <a:rPr lang="it-IT" dirty="0"/>
              <a:t>Pertimbangan ini meliputi beberapa aspek </a:t>
            </a:r>
            <a:r>
              <a:rPr lang="it-IT" dirty="0" smtClean="0"/>
              <a:t>seperti :</a:t>
            </a:r>
          </a:p>
          <a:p>
            <a:pPr algn="just"/>
            <a:r>
              <a:rPr lang="en-US" dirty="0" err="1" smtClean="0"/>
              <a:t>Produktivitas</a:t>
            </a:r>
            <a:r>
              <a:rPr lang="en-US" dirty="0" smtClean="0"/>
              <a:t> 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output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input yang </a:t>
            </a:r>
            <a:r>
              <a:rPr lang="en-US" dirty="0" err="1"/>
              <a:t>digunakan</a:t>
            </a:r>
            <a:r>
              <a:rPr lang="en-US" dirty="0"/>
              <a:t>.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produktivitas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menghilangkan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.  </a:t>
            </a:r>
          </a:p>
          <a:p>
            <a:pPr algn="just"/>
            <a:r>
              <a:rPr lang="en-US" dirty="0" err="1" smtClean="0"/>
              <a:t>Diferensiasi</a:t>
            </a:r>
            <a:r>
              <a:rPr lang="en-US" dirty="0" smtClean="0"/>
              <a:t> 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menawarkan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saingannya</a:t>
            </a:r>
            <a:r>
              <a:rPr lang="en-US" dirty="0"/>
              <a:t>.  </a:t>
            </a:r>
          </a:p>
          <a:p>
            <a:pPr algn="just"/>
            <a:r>
              <a:rPr lang="en-US" dirty="0" smtClean="0"/>
              <a:t>Manajemen 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menolong</a:t>
            </a:r>
            <a:r>
              <a:rPr lang="en-US" dirty="0"/>
              <a:t>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merencanakan</a:t>
            </a:r>
            <a:r>
              <a:rPr lang="en-US" dirty="0"/>
              <a:t>, </a:t>
            </a:r>
            <a:r>
              <a:rPr lang="en-US" dirty="0" err="1"/>
              <a:t>mengendalikan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50812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Tahapan</a:t>
            </a:r>
            <a:r>
              <a:rPr lang="en-ID" dirty="0"/>
              <a:t> </a:t>
            </a:r>
            <a:r>
              <a:rPr lang="en-ID" dirty="0" err="1"/>
              <a:t>pengembangan</a:t>
            </a:r>
            <a:r>
              <a:rPr lang="en-ID" dirty="0"/>
              <a:t> </a:t>
            </a:r>
            <a:r>
              <a:rPr lang="en-ID" dirty="0" err="1" smtClean="0"/>
              <a:t>sistem</a:t>
            </a:r>
            <a:r>
              <a:rPr lang="en-ID" dirty="0" smtClean="0"/>
              <a:t> (3)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44117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lphaLcPeriod" startAt="2"/>
            </a:pP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endParaRPr lang="en-US" dirty="0" smtClean="0"/>
          </a:p>
          <a:p>
            <a:pPr marL="450850" indent="0" algn="just">
              <a:buNone/>
            </a:pP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, </a:t>
            </a: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timbal-balik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; </a:t>
            </a:r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, </a:t>
            </a:r>
            <a:r>
              <a:rPr lang="en-US" dirty="0" err="1"/>
              <a:t>tujuan</a:t>
            </a:r>
            <a:r>
              <a:rPr lang="en-US" dirty="0"/>
              <a:t>, </a:t>
            </a:r>
            <a:r>
              <a:rPr lang="en-US" dirty="0" err="1"/>
              <a:t>kebutuhan</a:t>
            </a:r>
            <a:r>
              <a:rPr lang="en-US" dirty="0"/>
              <a:t>, </a:t>
            </a:r>
            <a:r>
              <a:rPr lang="en-US" dirty="0" err="1"/>
              <a:t>prioritas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kendala-kendala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; </a:t>
            </a:r>
            <a:r>
              <a:rPr lang="en-US" dirty="0" err="1"/>
              <a:t>ditambah</a:t>
            </a:r>
            <a:r>
              <a:rPr lang="en-US" dirty="0"/>
              <a:t> </a:t>
            </a: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,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estimasi</a:t>
            </a:r>
            <a:r>
              <a:rPr lang="en-US" dirty="0"/>
              <a:t> </a:t>
            </a:r>
            <a:r>
              <a:rPr lang="en-US" dirty="0" err="1"/>
              <a:t>jadwal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yang </a:t>
            </a:r>
            <a:r>
              <a:rPr lang="en-US" dirty="0" err="1"/>
              <a:t>berpotensi</a:t>
            </a:r>
            <a:r>
              <a:rPr lang="en-US" dirty="0"/>
              <a:t>. 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wawancara</a:t>
            </a:r>
            <a:r>
              <a:rPr lang="en-US" dirty="0"/>
              <a:t>, </a:t>
            </a:r>
            <a:r>
              <a:rPr lang="en-US" dirty="0" err="1"/>
              <a:t>kusioner</a:t>
            </a:r>
            <a:r>
              <a:rPr lang="en-US" dirty="0"/>
              <a:t>, </a:t>
            </a:r>
            <a:r>
              <a:rPr lang="en-US" dirty="0" err="1"/>
              <a:t>pengamatan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analisa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usulan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baru</a:t>
            </a:r>
            <a:r>
              <a:rPr lang="en-US" dirty="0" smtClean="0"/>
              <a:t>.</a:t>
            </a:r>
          </a:p>
          <a:p>
            <a:pPr marL="457200" indent="-457200" algn="just">
              <a:buFont typeface="+mj-lt"/>
              <a:buAutoNum type="alphaLcPeriod" startAt="3"/>
            </a:pP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/ </a:t>
            </a:r>
            <a:r>
              <a:rPr lang="en-US" dirty="0" err="1"/>
              <a:t>konseptual</a:t>
            </a:r>
            <a:r>
              <a:rPr lang="en-US" dirty="0"/>
              <a:t> </a:t>
            </a:r>
            <a:r>
              <a:rPr lang="en-US" dirty="0" err="1"/>
              <a:t>Perancangan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alternatif-alternatif</a:t>
            </a:r>
            <a:r>
              <a:rPr lang="en-US" dirty="0"/>
              <a:t> </a:t>
            </a:r>
            <a:r>
              <a:rPr lang="en-US" dirty="0" err="1"/>
              <a:t>perancangan</a:t>
            </a:r>
            <a:r>
              <a:rPr lang="en-US" dirty="0"/>
              <a:t> </a:t>
            </a:r>
            <a:r>
              <a:rPr lang="en-US" dirty="0" err="1"/>
              <a:t>konseptual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yang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 yang </a:t>
            </a:r>
            <a:r>
              <a:rPr lang="en-US" dirty="0" err="1"/>
              <a:t>cocok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karenanya</a:t>
            </a:r>
            <a:r>
              <a:rPr lang="en-US" dirty="0"/>
              <a:t>, </a:t>
            </a:r>
            <a:r>
              <a:rPr lang="en-US" dirty="0" err="1"/>
              <a:t>dirancang</a:t>
            </a:r>
            <a:r>
              <a:rPr lang="en-US" dirty="0"/>
              <a:t> proses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mengidentifikasikan</a:t>
            </a:r>
            <a:r>
              <a:rPr lang="en-US" dirty="0"/>
              <a:t> input, proses, </a:t>
            </a:r>
            <a:r>
              <a:rPr lang="en-US" dirty="0" err="1"/>
              <a:t>kendali</a:t>
            </a:r>
            <a:r>
              <a:rPr lang="en-US" dirty="0"/>
              <a:t>, database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dirancang</a:t>
            </a:r>
            <a:r>
              <a:rPr lang="en-US" dirty="0"/>
              <a:t>, </a:t>
            </a:r>
            <a:r>
              <a:rPr lang="en-US" dirty="0" err="1"/>
              <a:t>laporan-laporan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output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diusulkan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0791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Tahapan</a:t>
            </a:r>
            <a:r>
              <a:rPr lang="en-ID" dirty="0"/>
              <a:t> </a:t>
            </a:r>
            <a:r>
              <a:rPr lang="en-ID" dirty="0" err="1"/>
              <a:t>pengembangan</a:t>
            </a:r>
            <a:r>
              <a:rPr lang="en-ID" dirty="0"/>
              <a:t> </a:t>
            </a:r>
            <a:r>
              <a:rPr lang="en-ID" dirty="0" err="1" smtClean="0"/>
              <a:t>sistem</a:t>
            </a:r>
            <a:r>
              <a:rPr lang="en-ID" dirty="0" smtClean="0"/>
              <a:t> (4)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lphaLcPeriod" startAt="4"/>
            </a:pP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seleksi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seleksi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yang </a:t>
            </a:r>
            <a:r>
              <a:rPr lang="en-US" dirty="0" err="1"/>
              <a:t>didapt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yang </a:t>
            </a:r>
            <a:r>
              <a:rPr lang="en-US" dirty="0" err="1"/>
              <a:t>dikeluarkan</a:t>
            </a:r>
            <a:r>
              <a:rPr lang="en-US" dirty="0"/>
              <a:t>. </a:t>
            </a:r>
          </a:p>
          <a:p>
            <a:pPr marL="457200" indent="-457200" algn="just">
              <a:buFont typeface="+mj-lt"/>
              <a:buAutoNum type="alphaLcPeriod" startAt="5"/>
            </a:pP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detail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dievaluasi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diseleksi</a:t>
            </a:r>
            <a:r>
              <a:rPr lang="en-US" dirty="0"/>
              <a:t> </a:t>
            </a:r>
            <a:r>
              <a:rPr lang="en-US" dirty="0" err="1"/>
              <a:t>dirancang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dijelaskan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detail,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layar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atribut-atribut</a:t>
            </a:r>
            <a:r>
              <a:rPr lang="en-US" dirty="0"/>
              <a:t> yang </a:t>
            </a:r>
            <a:r>
              <a:rPr lang="en-US" dirty="0" err="1"/>
              <a:t>dalam</a:t>
            </a:r>
            <a:r>
              <a:rPr lang="en-US" dirty="0"/>
              <a:t> proses input, </a:t>
            </a:r>
            <a:r>
              <a:rPr lang="en-US" dirty="0" err="1"/>
              <a:t>tampilan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format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layar</a:t>
            </a:r>
            <a:r>
              <a:rPr lang="en-US" dirty="0"/>
              <a:t> output, database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managementnya</a:t>
            </a:r>
            <a:r>
              <a:rPr lang="en-US" dirty="0"/>
              <a:t>. </a:t>
            </a:r>
          </a:p>
          <a:p>
            <a:pPr marL="450850" indent="0" algn="just">
              <a:buNone/>
            </a:pP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perancangan</a:t>
            </a:r>
            <a:r>
              <a:rPr lang="en-US" dirty="0"/>
              <a:t> </a:t>
            </a:r>
            <a:r>
              <a:rPr lang="en-US" dirty="0" err="1"/>
              <a:t>dilengkapi</a:t>
            </a:r>
            <a:r>
              <a:rPr lang="en-US" dirty="0"/>
              <a:t> </a:t>
            </a:r>
            <a:r>
              <a:rPr lang="en-US" dirty="0" err="1"/>
              <a:t>detil</a:t>
            </a:r>
            <a:r>
              <a:rPr lang="en-US" dirty="0"/>
              <a:t> </a:t>
            </a:r>
            <a:r>
              <a:rPr lang="en-US" dirty="0" err="1"/>
              <a:t>teknisnya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review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menyeluruh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error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kekurangan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error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kekurangan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hilang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,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yang </a:t>
            </a:r>
            <a:r>
              <a:rPr lang="en-US" dirty="0" err="1"/>
              <a:t>bernilai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diselamatkan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diinginkan</a:t>
            </a:r>
            <a:r>
              <a:rPr lang="en-US" dirty="0"/>
              <a:t> </a:t>
            </a:r>
            <a:r>
              <a:rPr lang="en-US" dirty="0" err="1"/>
              <a:t>terhindari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62221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Tahapan</a:t>
            </a:r>
            <a:r>
              <a:rPr lang="en-ID" dirty="0"/>
              <a:t> </a:t>
            </a:r>
            <a:r>
              <a:rPr lang="en-ID" dirty="0" err="1"/>
              <a:t>pengembangan</a:t>
            </a:r>
            <a:r>
              <a:rPr lang="en-ID" dirty="0"/>
              <a:t> </a:t>
            </a:r>
            <a:r>
              <a:rPr lang="en-ID" dirty="0" err="1" smtClean="0"/>
              <a:t>sistem</a:t>
            </a:r>
            <a:r>
              <a:rPr lang="en-ID" dirty="0" smtClean="0"/>
              <a:t> (5)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lphaLcPeriod" startAt="6"/>
            </a:pP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sistem</a:t>
            </a:r>
            <a:r>
              <a:rPr lang="en-US" dirty="0"/>
              <a:t> baru yang </a:t>
            </a:r>
            <a:r>
              <a:rPr lang="en-US" dirty="0" err="1"/>
              <a:t>diusulkan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siap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dimplementasikan</a:t>
            </a:r>
            <a:r>
              <a:rPr lang="en-US" dirty="0"/>
              <a:t>.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dipertimbangkan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penjadwalan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.  </a:t>
            </a:r>
          </a:p>
          <a:p>
            <a:pPr marL="457200" indent="-457200" algn="just">
              <a:buFont typeface="+mj-lt"/>
              <a:buAutoNum type="alphaLcPeriod" startAt="6"/>
            </a:pP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system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dilangsungkan</a:t>
            </a:r>
            <a:r>
              <a:rPr lang="en-US" dirty="0"/>
              <a:t>, </a:t>
            </a: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system baru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minor </a:t>
            </a:r>
            <a:r>
              <a:rPr lang="en-US" dirty="0" err="1"/>
              <a:t>dari</a:t>
            </a:r>
            <a:r>
              <a:rPr lang="en-US" dirty="0"/>
              <a:t> system baru </a:t>
            </a:r>
            <a:r>
              <a:rPr lang="en-US" dirty="0" err="1"/>
              <a:t>tersebut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182014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Fase</a:t>
            </a:r>
            <a:r>
              <a:rPr lang="en-ID" dirty="0" smtClean="0"/>
              <a:t> </a:t>
            </a:r>
            <a:r>
              <a:rPr lang="en-ID" dirty="0" err="1" smtClean="0"/>
              <a:t>siklus</a:t>
            </a:r>
            <a:r>
              <a:rPr lang="en-ID" dirty="0" smtClean="0"/>
              <a:t> </a:t>
            </a:r>
            <a:r>
              <a:rPr lang="en-ID" dirty="0" err="1" smtClean="0"/>
              <a:t>bisnis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/>
              <a:t>Puncak 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puncak</a:t>
            </a:r>
            <a:r>
              <a:rPr lang="en-US" dirty="0"/>
              <a:t>,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.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di/</a:t>
            </a:r>
            <a:r>
              <a:rPr lang="en-US" dirty="0" err="1"/>
              <a:t>dekat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level </a:t>
            </a:r>
            <a:r>
              <a:rPr lang="en-US" dirty="0" err="1"/>
              <a:t>maksimal</a:t>
            </a:r>
            <a:r>
              <a:rPr lang="en-US" dirty="0"/>
              <a:t>, output gross domestic </a:t>
            </a:r>
            <a:r>
              <a:rPr lang="en-US" dirty="0" err="1"/>
              <a:t>bruto</a:t>
            </a:r>
            <a:r>
              <a:rPr lang="en-US" dirty="0"/>
              <a:t> (GDP)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 </a:t>
            </a:r>
            <a:r>
              <a:rPr lang="en-US" dirty="0" err="1"/>
              <a:t>naik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inflasi</a:t>
            </a:r>
            <a:r>
              <a:rPr lang="en-US" dirty="0"/>
              <a:t>. </a:t>
            </a:r>
          </a:p>
          <a:p>
            <a:pPr algn="just"/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/>
              <a:t>Resesi</a:t>
            </a:r>
            <a:r>
              <a:rPr lang="en-US" dirty="0"/>
              <a:t> 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penurunan</a:t>
            </a:r>
            <a:r>
              <a:rPr lang="en-US" dirty="0"/>
              <a:t>,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merubah</a:t>
            </a:r>
            <a:r>
              <a:rPr lang="en-US" dirty="0"/>
              <a:t> </a:t>
            </a:r>
            <a:r>
              <a:rPr lang="en-US" dirty="0" err="1"/>
              <a:t>upah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barang-barang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resesi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 lama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negative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. </a:t>
            </a:r>
          </a:p>
          <a:p>
            <a:pPr algn="just"/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/>
              <a:t>Depresi</a:t>
            </a:r>
            <a:r>
              <a:rPr lang="en-US" dirty="0"/>
              <a:t> 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digambarkan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total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,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dilevel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menunggu</a:t>
            </a:r>
            <a:r>
              <a:rPr lang="en-US" dirty="0"/>
              <a:t> 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bergulir</a:t>
            </a:r>
            <a:r>
              <a:rPr lang="en-US" dirty="0"/>
              <a:t>. </a:t>
            </a:r>
          </a:p>
          <a:p>
            <a:pPr algn="just"/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/>
              <a:t>Ekspansi</a:t>
            </a:r>
            <a:r>
              <a:rPr lang="en-US" dirty="0"/>
              <a:t>/</a:t>
            </a:r>
            <a:r>
              <a:rPr lang="en-US" dirty="0" err="1"/>
              <a:t>pulih</a:t>
            </a:r>
            <a:r>
              <a:rPr lang="en-US" dirty="0"/>
              <a:t> 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pulih</a:t>
            </a:r>
            <a:r>
              <a:rPr lang="en-US" dirty="0"/>
              <a:t>,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 </a:t>
            </a:r>
            <a:r>
              <a:rPr lang="en-US" dirty="0" err="1"/>
              <a:t>kearah</a:t>
            </a:r>
            <a:r>
              <a:rPr lang="en-US" dirty="0"/>
              <a:t> </a:t>
            </a:r>
            <a:r>
              <a:rPr lang="en-US" dirty="0" err="1"/>
              <a:t>membaik</a:t>
            </a:r>
            <a:r>
              <a:rPr lang="en-US" dirty="0"/>
              <a:t>.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,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iklim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membaik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67816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Pengembangan</a:t>
            </a:r>
            <a:r>
              <a:rPr lang="en-ID" dirty="0" smtClean="0"/>
              <a:t> </a:t>
            </a:r>
            <a:r>
              <a:rPr lang="en-ID" dirty="0" err="1" smtClean="0"/>
              <a:t>sistem</a:t>
            </a:r>
            <a:r>
              <a:rPr lang="en-ID" dirty="0" smtClean="0"/>
              <a:t> </a:t>
            </a:r>
            <a:r>
              <a:rPr lang="en-ID" dirty="0" err="1" smtClean="0"/>
              <a:t>bisnis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D" dirty="0" err="1" smtClean="0"/>
              <a:t>Alasan</a:t>
            </a:r>
            <a:r>
              <a:rPr lang="en-ID" dirty="0" smtClean="0"/>
              <a:t> </a:t>
            </a:r>
            <a:r>
              <a:rPr lang="en-ID" dirty="0" err="1" smtClean="0"/>
              <a:t>perlu</a:t>
            </a:r>
            <a:r>
              <a:rPr lang="en-ID" dirty="0" smtClean="0"/>
              <a:t> di </a:t>
            </a:r>
            <a:r>
              <a:rPr lang="en-ID" dirty="0" err="1" smtClean="0"/>
              <a:t>kembangkannya</a:t>
            </a:r>
            <a:r>
              <a:rPr lang="en-ID" dirty="0" smtClean="0"/>
              <a:t> </a:t>
            </a:r>
            <a:r>
              <a:rPr lang="en-ID" dirty="0" err="1" smtClean="0"/>
              <a:t>sistem</a:t>
            </a:r>
            <a:r>
              <a:rPr lang="en-ID" dirty="0" smtClean="0"/>
              <a:t> </a:t>
            </a:r>
            <a:r>
              <a:rPr lang="en-ID" dirty="0" err="1" smtClean="0"/>
              <a:t>bisnis</a:t>
            </a:r>
            <a:r>
              <a:rPr lang="en-ID" dirty="0" smtClean="0"/>
              <a:t> :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/>
              <a:t>permasalahan-permasalahan</a:t>
            </a:r>
            <a:r>
              <a:rPr lang="en-US" dirty="0"/>
              <a:t> (problems) yang timbul di </a:t>
            </a:r>
            <a:r>
              <a:rPr lang="en-US" dirty="0" err="1"/>
              <a:t>sistem</a:t>
            </a:r>
            <a:r>
              <a:rPr lang="en-US" dirty="0"/>
              <a:t> yang lama. </a:t>
            </a:r>
            <a:r>
              <a:rPr lang="en-US" dirty="0" err="1"/>
              <a:t>Permasalahan</a:t>
            </a:r>
            <a:r>
              <a:rPr lang="en-US" dirty="0"/>
              <a:t> yang timbul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: </a:t>
            </a:r>
          </a:p>
          <a:p>
            <a:pPr marL="884238" lvl="1" indent="-342900" algn="just">
              <a:buFont typeface="+mj-lt"/>
              <a:buAutoNum type="arabicPeriod"/>
            </a:pPr>
            <a:r>
              <a:rPr lang="en-US" dirty="0" err="1" smtClean="0"/>
              <a:t>Ketidakberesan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yang lama </a:t>
            </a:r>
            <a:r>
              <a:rPr lang="en-US" dirty="0" err="1"/>
              <a:t>Ketidak</a:t>
            </a:r>
            <a:r>
              <a:rPr lang="en-US" dirty="0"/>
              <a:t> </a:t>
            </a:r>
            <a:r>
              <a:rPr lang="en-US" dirty="0" err="1"/>
              <a:t>beresan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lama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lama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beroperasi</a:t>
            </a:r>
            <a:r>
              <a:rPr lang="en-US" dirty="0"/>
              <a:t>  </a:t>
            </a:r>
            <a:r>
              <a:rPr lang="en-US" dirty="0" err="1"/>
              <a:t>sesuai</a:t>
            </a:r>
            <a:r>
              <a:rPr lang="en-US" dirty="0"/>
              <a:t>  </a:t>
            </a:r>
            <a:r>
              <a:rPr lang="en-US" dirty="0" err="1"/>
              <a:t>dengan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. 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: </a:t>
            </a:r>
            <a:r>
              <a:rPr lang="en-US" dirty="0" err="1"/>
              <a:t>kecurangan</a:t>
            </a:r>
            <a:r>
              <a:rPr lang="en-US" dirty="0"/>
              <a:t>, </a:t>
            </a:r>
            <a:r>
              <a:rPr lang="en-US" dirty="0" err="1"/>
              <a:t>kesalahan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disengaja</a:t>
            </a:r>
            <a:r>
              <a:rPr lang="en-US" dirty="0"/>
              <a:t>,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efisiennya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,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manajemen.  </a:t>
            </a:r>
          </a:p>
          <a:p>
            <a:pPr marL="884238" lvl="1" indent="-342900" algn="just">
              <a:buFont typeface="+mj-lt"/>
              <a:buAutoNum type="arabicPeriod"/>
            </a:pPr>
            <a:endParaRPr lang="en-US" dirty="0"/>
          </a:p>
          <a:p>
            <a:pPr marL="884238" lvl="1" indent="-342900" algn="just">
              <a:buFont typeface="+mj-lt"/>
              <a:buAutoNum type="arabicPeriod"/>
            </a:pP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, volume </a:t>
            </a:r>
            <a:r>
              <a:rPr lang="en-US" dirty="0" err="1"/>
              <a:t>pengolahan</a:t>
            </a:r>
            <a:r>
              <a:rPr lang="en-US" dirty="0"/>
              <a:t> data </a:t>
            </a:r>
            <a:r>
              <a:rPr lang="en-US" dirty="0" err="1"/>
              <a:t>semakin</a:t>
            </a:r>
            <a:r>
              <a:rPr lang="en-US" dirty="0"/>
              <a:t>  </a:t>
            </a:r>
            <a:r>
              <a:rPr lang="en-US" dirty="0" err="1"/>
              <a:t>meningkat</a:t>
            </a:r>
            <a:r>
              <a:rPr lang="en-US" dirty="0"/>
              <a:t>,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 yang baru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disusunnya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baru,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lama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manajemen. </a:t>
            </a:r>
          </a:p>
        </p:txBody>
      </p:sp>
    </p:spTree>
    <p:extLst>
      <p:ext uri="{BB962C8B-B14F-4D97-AF65-F5344CB8AC3E}">
        <p14:creationId xmlns:p14="http://schemas.microsoft.com/office/powerpoint/2010/main" val="40959336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Peran</a:t>
            </a:r>
            <a:r>
              <a:rPr lang="en-ID" dirty="0" smtClean="0"/>
              <a:t> </a:t>
            </a:r>
            <a:r>
              <a:rPr lang="en-ID" dirty="0" err="1" smtClean="0"/>
              <a:t>sistem</a:t>
            </a:r>
            <a:r>
              <a:rPr lang="en-ID" dirty="0" smtClean="0"/>
              <a:t> </a:t>
            </a:r>
            <a:r>
              <a:rPr lang="en-ID" dirty="0" err="1" smtClean="0"/>
              <a:t>informasi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mendukung</a:t>
            </a:r>
            <a:r>
              <a:rPr lang="en-ID" dirty="0" smtClean="0"/>
              <a:t> </a:t>
            </a:r>
            <a:r>
              <a:rPr lang="en-ID" dirty="0" err="1" smtClean="0"/>
              <a:t>solusi</a:t>
            </a:r>
            <a:r>
              <a:rPr lang="en-ID" dirty="0" smtClean="0"/>
              <a:t> </a:t>
            </a:r>
            <a:r>
              <a:rPr lang="en-ID" dirty="0" err="1" smtClean="0"/>
              <a:t>bisnis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/>
              <a:t>terhadap</a:t>
            </a:r>
            <a:r>
              <a:rPr lang="en-US" dirty="0"/>
              <a:t> proses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pegawai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manajer</a:t>
            </a:r>
            <a:r>
              <a:rPr lang="en-US" dirty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keunggulan</a:t>
            </a:r>
            <a:r>
              <a:rPr lang="en-US" dirty="0"/>
              <a:t> </a:t>
            </a:r>
            <a:r>
              <a:rPr lang="en-US" dirty="0" err="1"/>
              <a:t>bersaing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51110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Siklus</a:t>
            </a:r>
            <a:r>
              <a:rPr lang="en-ID" dirty="0" smtClean="0"/>
              <a:t> </a:t>
            </a:r>
            <a:r>
              <a:rPr lang="en-ID" dirty="0" err="1" smtClean="0"/>
              <a:t>pengembangan</a:t>
            </a:r>
            <a:r>
              <a:rPr lang="en-ID" dirty="0" smtClean="0"/>
              <a:t> </a:t>
            </a:r>
            <a:r>
              <a:rPr lang="en-ID" dirty="0" err="1" smtClean="0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sekumpulan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/ </a:t>
            </a:r>
            <a:r>
              <a:rPr lang="en-US" dirty="0" err="1"/>
              <a:t>elemen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.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system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 </a:t>
            </a:r>
            <a:endParaRPr lang="en-US" dirty="0" smtClean="0"/>
          </a:p>
          <a:p>
            <a:pPr marL="457200" indent="-457200" algn="just">
              <a:buAutoNum type="arabicPeriod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. </a:t>
            </a:r>
            <a:endParaRPr lang="en-US" dirty="0" smtClean="0"/>
          </a:p>
          <a:p>
            <a:pPr marL="457200" indent="-457200" algn="just">
              <a:buAutoNum type="arabicPeriod"/>
            </a:pP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yang </a:t>
            </a:r>
            <a:r>
              <a:rPr lang="en-US" dirty="0" err="1"/>
              <a:t>ditetapkan</a:t>
            </a:r>
            <a:r>
              <a:rPr lang="en-US" dirty="0"/>
              <a:t>. </a:t>
            </a:r>
          </a:p>
          <a:p>
            <a:pPr marL="457200" indent="-457200" algn="just">
              <a:buAutoNum type="arabicPeriod"/>
            </a:pP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 </a:t>
            </a:r>
          </a:p>
          <a:p>
            <a:pPr marL="457200" indent="-457200" algn="just">
              <a:buAutoNum type="arabicPeriod"/>
            </a:pP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proses (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material)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 </a:t>
            </a:r>
          </a:p>
          <a:p>
            <a:pPr marL="457200" indent="-457200" algn="just">
              <a:buAutoNum type="arabicPeriod"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519593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SI/TI 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/>
              <a:t>Kebutuhan</a:t>
            </a:r>
            <a:r>
              <a:rPr lang="en-US" dirty="0"/>
              <a:t> Bisnis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/>
              <a:t>Sasaran</a:t>
            </a:r>
            <a:r>
              <a:rPr lang="en-US" dirty="0"/>
              <a:t> SI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SI/TI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40902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SI/TI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9848" y="2278966"/>
            <a:ext cx="10058400" cy="3784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7959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SI/TI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diterapkan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Information Systems Development (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) </a:t>
            </a:r>
            <a:r>
              <a:rPr lang="en-US" dirty="0" err="1"/>
              <a:t>atau</a:t>
            </a:r>
            <a:r>
              <a:rPr lang="en-US" dirty="0"/>
              <a:t> Application Development (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 smtClean="0"/>
              <a:t>).</a:t>
            </a:r>
          </a:p>
          <a:p>
            <a:pPr marL="0" indent="0" algn="just">
              <a:buNone/>
            </a:pPr>
            <a:r>
              <a:rPr lang="en-US" dirty="0"/>
              <a:t>System Approach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orientasi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merumuskan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. </a:t>
            </a:r>
            <a:r>
              <a:rPr lang="en-US" dirty="0" err="1"/>
              <a:t>Menganalisis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memformulasikan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: </a:t>
            </a:r>
          </a:p>
          <a:p>
            <a:pPr marL="457200" indent="-457200" algn="just">
              <a:buAutoNum type="arabicPeriod"/>
            </a:pPr>
            <a:r>
              <a:rPr lang="en-US" dirty="0" err="1" smtClean="0"/>
              <a:t>Kenali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rumuskan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 </a:t>
            </a:r>
            <a:endParaRPr lang="en-US" dirty="0" smtClean="0"/>
          </a:p>
          <a:p>
            <a:pPr marL="457200" indent="-457200" algn="just">
              <a:buAutoNum type="arabicPeriod"/>
            </a:pPr>
            <a:r>
              <a:rPr lang="en-US" dirty="0" err="1" smtClean="0"/>
              <a:t>Kembangkan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 </a:t>
            </a:r>
          </a:p>
          <a:p>
            <a:pPr marL="457200" indent="-457200" algn="just">
              <a:buAutoNum type="arabicPeriod"/>
            </a:pP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. </a:t>
            </a:r>
          </a:p>
          <a:p>
            <a:pPr marL="457200" indent="-457200" algn="just">
              <a:buAutoNum type="arabicPeriod"/>
            </a:pP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dipilih</a:t>
            </a:r>
            <a:r>
              <a:rPr lang="en-US" dirty="0"/>
              <a:t>. </a:t>
            </a:r>
          </a:p>
          <a:p>
            <a:pPr marL="457200" indent="-457200" algn="just">
              <a:buAutoNum type="arabicPeriod"/>
            </a:pPr>
            <a:r>
              <a:rPr lang="en-US" dirty="0" err="1" smtClean="0"/>
              <a:t>Implementasikan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kesuksesan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didesain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788622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SI/TI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/ Information Systems Development Cycle (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), yang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System Development Life Cycle-SDLC (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)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tahap-tahap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 </a:t>
            </a:r>
          </a:p>
          <a:p>
            <a:pPr marL="457200" indent="-457200" algn="just">
              <a:buAutoNum type="arabicPeriod"/>
            </a:pPr>
            <a:r>
              <a:rPr lang="en-US" dirty="0" err="1" smtClean="0"/>
              <a:t>Investigasi</a:t>
            </a:r>
            <a:r>
              <a:rPr lang="en-US" dirty="0" smtClean="0"/>
              <a:t> </a:t>
            </a:r>
          </a:p>
          <a:p>
            <a:pPr marL="457200" indent="-457200" algn="just">
              <a:buAutoNum type="arabicPeriod"/>
            </a:pPr>
            <a:r>
              <a:rPr lang="en-US" dirty="0" err="1" smtClean="0"/>
              <a:t>Analisis</a:t>
            </a:r>
            <a:r>
              <a:rPr lang="en-US" dirty="0" smtClean="0"/>
              <a:t> </a:t>
            </a:r>
          </a:p>
          <a:p>
            <a:pPr marL="457200" indent="-457200" algn="just">
              <a:buAutoNum type="arabicPeriod"/>
            </a:pPr>
            <a:r>
              <a:rPr lang="en-US" dirty="0" err="1" smtClean="0"/>
              <a:t>Desain</a:t>
            </a:r>
            <a:r>
              <a:rPr lang="en-US" dirty="0" smtClean="0"/>
              <a:t> </a:t>
            </a:r>
          </a:p>
          <a:p>
            <a:pPr marL="457200" indent="-457200" algn="just">
              <a:buAutoNum type="arabicPeriod"/>
            </a:pPr>
            <a:r>
              <a:rPr lang="en-US" dirty="0" err="1" smtClean="0"/>
              <a:t>Implementasi</a:t>
            </a:r>
            <a:r>
              <a:rPr lang="en-US" dirty="0" smtClean="0"/>
              <a:t> </a:t>
            </a:r>
          </a:p>
          <a:p>
            <a:pPr marL="457200" indent="-457200" algn="just">
              <a:buAutoNum type="arabicPeriod"/>
            </a:pPr>
            <a:r>
              <a:rPr lang="en-US" dirty="0" err="1" smtClean="0"/>
              <a:t>Pemeliharaan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340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SI/TI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/>
              <a:t>Proses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kali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prototipe</a:t>
            </a:r>
            <a:r>
              <a:rPr lang="en-US" dirty="0"/>
              <a:t>. Prototyping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yang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model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prototipe</a:t>
            </a:r>
            <a:r>
              <a:rPr lang="en-US" dirty="0"/>
              <a:t>,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baru </a:t>
            </a:r>
            <a:r>
              <a:rPr lang="en-US" dirty="0" err="1"/>
              <a:t>dalam</a:t>
            </a:r>
            <a:r>
              <a:rPr lang="en-US" dirty="0"/>
              <a:t> proses yang </a:t>
            </a:r>
            <a:r>
              <a:rPr lang="en-US" dirty="0" err="1"/>
              <a:t>interaktif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berulang-ulang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system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praktisi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.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prototipe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membuka</a:t>
            </a:r>
            <a:r>
              <a:rPr lang="en-US" dirty="0"/>
              <a:t> proses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prototipe</a:t>
            </a:r>
            <a:r>
              <a:rPr lang="en-US" dirty="0"/>
              <a:t> </a:t>
            </a:r>
            <a:r>
              <a:rPr lang="en-US" dirty="0" err="1"/>
              <a:t>menyederhanakan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mempercepat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system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mempercepat</a:t>
            </a:r>
            <a:r>
              <a:rPr lang="en-US" dirty="0"/>
              <a:t> proses </a:t>
            </a:r>
            <a:r>
              <a:rPr lang="en-US" dirty="0" err="1"/>
              <a:t>pengembangan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tanggap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agile systems development. </a:t>
            </a:r>
          </a:p>
        </p:txBody>
      </p:sp>
    </p:spTree>
    <p:extLst>
      <p:ext uri="{BB962C8B-B14F-4D97-AF65-F5344CB8AC3E}">
        <p14:creationId xmlns:p14="http://schemas.microsoft.com/office/powerpoint/2010/main" val="27895870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Langkah</a:t>
            </a:r>
            <a:r>
              <a:rPr lang="en-ID" dirty="0" smtClean="0"/>
              <a:t> – </a:t>
            </a:r>
            <a:r>
              <a:rPr lang="en-ID" dirty="0" err="1" smtClean="0"/>
              <a:t>langkah</a:t>
            </a:r>
            <a:r>
              <a:rPr lang="en-ID" dirty="0" smtClean="0"/>
              <a:t> </a:t>
            </a:r>
            <a:r>
              <a:rPr lang="en-ID" dirty="0" err="1" smtClean="0"/>
              <a:t>pengembangan</a:t>
            </a:r>
            <a:r>
              <a:rPr lang="en-ID" dirty="0" smtClean="0"/>
              <a:t> </a:t>
            </a:r>
            <a:r>
              <a:rPr lang="en-ID" dirty="0" err="1" smtClean="0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dirty="0" smtClean="0"/>
              <a:t>System </a:t>
            </a:r>
            <a:r>
              <a:rPr lang="en-US" dirty="0"/>
              <a:t>Investigation Stage (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investigasi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). 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pertimbangan</a:t>
            </a:r>
            <a:r>
              <a:rPr lang="en-US" dirty="0"/>
              <a:t> proposal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proses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.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investigasi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diusulkan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prioritas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,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functional requirement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baru.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yang </a:t>
            </a:r>
            <a:r>
              <a:rPr lang="en-US" dirty="0" err="1"/>
              <a:t>rinci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: </a:t>
            </a:r>
            <a:endParaRPr lang="en-US" dirty="0" smtClean="0"/>
          </a:p>
          <a:p>
            <a:pPr lvl="1" algn="just"/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 </a:t>
            </a:r>
          </a:p>
          <a:p>
            <a:pPr lvl="1" algn="just"/>
            <a:r>
              <a:rPr lang="en-US" dirty="0" err="1" smtClean="0"/>
              <a:t>Aktivitas</a:t>
            </a:r>
            <a:r>
              <a:rPr lang="en-US" dirty="0"/>
              <a:t>,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. </a:t>
            </a:r>
          </a:p>
          <a:p>
            <a:pPr lvl="1" algn="just"/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548174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Langkah</a:t>
            </a:r>
            <a:r>
              <a:rPr lang="en-ID" dirty="0"/>
              <a:t> – </a:t>
            </a:r>
            <a:r>
              <a:rPr lang="en-ID" dirty="0" err="1"/>
              <a:t>langkah</a:t>
            </a:r>
            <a:r>
              <a:rPr lang="en-ID" dirty="0"/>
              <a:t> </a:t>
            </a:r>
            <a:r>
              <a:rPr lang="en-ID" dirty="0" err="1"/>
              <a:t>pengembangan</a:t>
            </a:r>
            <a:r>
              <a:rPr lang="en-ID" dirty="0"/>
              <a:t> </a:t>
            </a:r>
            <a:r>
              <a:rPr lang="en-ID" dirty="0" err="1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462272"/>
          </a:xfrm>
        </p:spPr>
        <p:txBody>
          <a:bodyPr>
            <a:normAutofit fontScale="70000" lnSpcReduction="20000"/>
          </a:bodyPr>
          <a:lstStyle/>
          <a:p>
            <a:pPr marL="457200" indent="-457200" algn="just">
              <a:buFont typeface="+mj-lt"/>
              <a:buAutoNum type="arabicPeriod" startAt="2"/>
            </a:pP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/>
              <a:t>Analisis</a:t>
            </a:r>
            <a:r>
              <a:rPr lang="en-US" dirty="0"/>
              <a:t> system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penguraian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utuh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bagian-bagian</a:t>
            </a:r>
            <a:r>
              <a:rPr lang="en-US" dirty="0"/>
              <a:t> </a:t>
            </a:r>
            <a:r>
              <a:rPr lang="en-US" dirty="0" err="1"/>
              <a:t>komponennya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maksud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mengevaluasi</a:t>
            </a:r>
            <a:r>
              <a:rPr lang="en-US" dirty="0"/>
              <a:t> </a:t>
            </a:r>
            <a:r>
              <a:rPr lang="en-US" dirty="0" err="1"/>
              <a:t>permasalahan-permasalahan</a:t>
            </a:r>
            <a:r>
              <a:rPr lang="en-US" dirty="0"/>
              <a:t>, </a:t>
            </a:r>
            <a:r>
              <a:rPr lang="en-US" dirty="0" err="1"/>
              <a:t>kesempatan-kesempatan</a:t>
            </a:r>
            <a:r>
              <a:rPr lang="en-US" dirty="0"/>
              <a:t>, </a:t>
            </a:r>
            <a:r>
              <a:rPr lang="en-US" dirty="0" err="1"/>
              <a:t>hambatan-hambatan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kebutuhankebutuhan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diusulkan</a:t>
            </a:r>
            <a:r>
              <a:rPr lang="en-US" dirty="0"/>
              <a:t> </a:t>
            </a:r>
            <a:r>
              <a:rPr lang="en-US" dirty="0" err="1"/>
              <a:t>perbaikanperbaikannya</a:t>
            </a:r>
            <a:r>
              <a:rPr lang="en-US" dirty="0"/>
              <a:t>.  </a:t>
            </a:r>
          </a:p>
          <a:p>
            <a:pPr marL="0" indent="0" algn="just">
              <a:buNone/>
            </a:pPr>
            <a:r>
              <a:rPr lang="en-US" dirty="0" err="1"/>
              <a:t>Analisa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system baru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: </a:t>
            </a:r>
            <a:endParaRPr lang="en-US" dirty="0" smtClean="0"/>
          </a:p>
          <a:p>
            <a:pPr algn="just"/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/>
              <a:t>Organisasional</a:t>
            </a:r>
            <a:r>
              <a:rPr lang="en-US" dirty="0"/>
              <a:t> </a:t>
            </a:r>
          </a:p>
          <a:p>
            <a:pPr marL="0" indent="0" algn="just">
              <a:buNone/>
            </a:pP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struktur</a:t>
            </a:r>
            <a:r>
              <a:rPr lang="en-US" dirty="0"/>
              <a:t> manajemen, </a:t>
            </a:r>
            <a:r>
              <a:rPr lang="en-US" dirty="0" err="1"/>
              <a:t>pengguna</a:t>
            </a:r>
            <a:r>
              <a:rPr lang="en-US" dirty="0"/>
              <a:t>,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,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terbaru</a:t>
            </a:r>
            <a:r>
              <a:rPr lang="en-US" dirty="0"/>
              <a:t>.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kali </a:t>
            </a:r>
            <a:r>
              <a:rPr lang="en-US" dirty="0" err="1"/>
              <a:t>diikutsertakan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 </a:t>
            </a:r>
          </a:p>
          <a:p>
            <a:pPr algn="just"/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yang Ada </a:t>
            </a:r>
          </a:p>
          <a:p>
            <a:pPr marL="0" indent="0" algn="just">
              <a:buNone/>
            </a:pP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hardware, software, </a:t>
            </a:r>
            <a:r>
              <a:rPr lang="en-US" dirty="0" err="1"/>
              <a:t>jaringan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mengolah</a:t>
            </a:r>
            <a:r>
              <a:rPr lang="en-US" dirty="0"/>
              <a:t> data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tampilan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system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.  </a:t>
            </a:r>
          </a:p>
          <a:p>
            <a:pPr algn="just"/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 </a:t>
            </a:r>
          </a:p>
          <a:p>
            <a:pPr marL="0" indent="0" algn="just">
              <a:buNone/>
            </a:pP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aktiviats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,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formatnya</a:t>
            </a:r>
            <a:r>
              <a:rPr lang="en-US" dirty="0"/>
              <a:t>, volume,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frekuensi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responsnya</a:t>
            </a:r>
            <a:r>
              <a:rPr lang="en-US" dirty="0"/>
              <a:t>.  </a:t>
            </a:r>
          </a:p>
          <a:p>
            <a:pPr marL="0" indent="0" algn="just">
              <a:buNone/>
            </a:pP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hardware, software, </a:t>
            </a:r>
            <a:r>
              <a:rPr lang="en-US" dirty="0" err="1"/>
              <a:t>jaringan</a:t>
            </a:r>
            <a:r>
              <a:rPr lang="en-US" dirty="0"/>
              <a:t>, data,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baru.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0966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Langkah</a:t>
            </a:r>
            <a:r>
              <a:rPr lang="en-ID" dirty="0"/>
              <a:t> – </a:t>
            </a:r>
            <a:r>
              <a:rPr lang="en-ID" dirty="0" err="1"/>
              <a:t>langkah</a:t>
            </a:r>
            <a:r>
              <a:rPr lang="en-ID" dirty="0"/>
              <a:t> </a:t>
            </a:r>
            <a:r>
              <a:rPr lang="en-ID" dirty="0" err="1"/>
              <a:t>pengembangan</a:t>
            </a:r>
            <a:r>
              <a:rPr lang="en-ID" dirty="0"/>
              <a:t> </a:t>
            </a:r>
            <a:r>
              <a:rPr lang="en-ID" dirty="0" err="1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 err="1" smtClean="0"/>
              <a:t>Desain</a:t>
            </a:r>
            <a:r>
              <a:rPr lang="en-US" dirty="0" smtClean="0"/>
              <a:t>  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.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yang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spesifikasi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 yang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: </a:t>
            </a:r>
          </a:p>
          <a:p>
            <a:pPr marL="0" indent="0" algn="just">
              <a:buNone/>
            </a:pPr>
            <a:r>
              <a:rPr lang="en-US" dirty="0"/>
              <a:t>o </a:t>
            </a:r>
            <a:r>
              <a:rPr lang="en-US" dirty="0" err="1"/>
              <a:t>Desain</a:t>
            </a:r>
            <a:r>
              <a:rPr lang="en-US" dirty="0"/>
              <a:t> Interface </a:t>
            </a:r>
            <a:r>
              <a:rPr lang="en-US" dirty="0" err="1"/>
              <a:t>Pemakai</a:t>
            </a:r>
            <a:r>
              <a:rPr lang="en-US" dirty="0"/>
              <a:t> </a:t>
            </a:r>
          </a:p>
          <a:p>
            <a:pPr marL="0" indent="0" algn="just">
              <a:buNone/>
            </a:pPr>
            <a:r>
              <a:rPr lang="en-US" dirty="0" err="1"/>
              <a:t>Memfokuskan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yang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efisien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input </a:t>
            </a:r>
            <a:r>
              <a:rPr lang="en-US" dirty="0" err="1"/>
              <a:t>dan</a:t>
            </a:r>
            <a:r>
              <a:rPr lang="en-US" dirty="0"/>
              <a:t> output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. </a:t>
            </a:r>
          </a:p>
          <a:p>
            <a:pPr marL="0" indent="0" algn="just">
              <a:buNone/>
            </a:pPr>
            <a:r>
              <a:rPr lang="en-US" dirty="0"/>
              <a:t>o </a:t>
            </a:r>
            <a:r>
              <a:rPr lang="en-US" dirty="0" err="1"/>
              <a:t>Spesifikasi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</a:p>
          <a:p>
            <a:pPr marL="0" indent="0" algn="just">
              <a:buNone/>
            </a:pPr>
            <a:r>
              <a:rPr lang="en-US" dirty="0"/>
              <a:t>System </a:t>
            </a:r>
            <a:r>
              <a:rPr lang="en-US" dirty="0" err="1"/>
              <a:t>Spesification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interface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, </a:t>
            </a:r>
            <a:r>
              <a:rPr lang="en-US" dirty="0" err="1"/>
              <a:t>struktur</a:t>
            </a:r>
            <a:r>
              <a:rPr lang="en-US" dirty="0"/>
              <a:t> database,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pemrosesan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hardware, software, </a:t>
            </a:r>
            <a:r>
              <a:rPr lang="en-US" dirty="0" err="1"/>
              <a:t>jaringan</a:t>
            </a:r>
            <a:r>
              <a:rPr lang="en-US" dirty="0"/>
              <a:t>, data,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spesifikasi</a:t>
            </a:r>
            <a:r>
              <a:rPr lang="en-US" dirty="0"/>
              <a:t> </a:t>
            </a:r>
            <a:r>
              <a:rPr lang="en-US" dirty="0" err="1"/>
              <a:t>personel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diusulkan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61072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Pengembangan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bisnis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>
              <a:buFont typeface="+mj-lt"/>
              <a:buAutoNum type="alphaLcPeriod" startAt="2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meraih</a:t>
            </a:r>
            <a:r>
              <a:rPr lang="en-US" dirty="0"/>
              <a:t>  </a:t>
            </a:r>
            <a:r>
              <a:rPr lang="en-US" dirty="0" err="1"/>
              <a:t>kesempatan</a:t>
            </a:r>
            <a:r>
              <a:rPr lang="en-US" dirty="0"/>
              <a:t> (opportunities)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yang </a:t>
            </a:r>
            <a:r>
              <a:rPr lang="en-US" dirty="0" err="1"/>
              <a:t>ketat</a:t>
            </a:r>
            <a:r>
              <a:rPr lang="en-US" dirty="0"/>
              <a:t>,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efisiensi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tidaknya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rencana-rencana</a:t>
            </a:r>
            <a:r>
              <a:rPr lang="en-US" dirty="0"/>
              <a:t> 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meraih</a:t>
            </a:r>
            <a:r>
              <a:rPr lang="en-US" dirty="0"/>
              <a:t>  </a:t>
            </a:r>
            <a:r>
              <a:rPr lang="en-US" dirty="0" err="1"/>
              <a:t>kesempatan-kesempatan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peluangpeluang</a:t>
            </a:r>
            <a:r>
              <a:rPr lang="en-US" dirty="0"/>
              <a:t> 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penyediaan</a:t>
            </a:r>
            <a:r>
              <a:rPr lang="en-US" dirty="0"/>
              <a:t>  </a:t>
            </a:r>
            <a:r>
              <a:rPr lang="en-US" dirty="0" err="1"/>
              <a:t>informasi</a:t>
            </a:r>
            <a:r>
              <a:rPr lang="en-US" dirty="0"/>
              <a:t> 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manajemen.   </a:t>
            </a:r>
          </a:p>
          <a:p>
            <a:pPr marL="342900" lvl="1" indent="-342900" algn="just">
              <a:buFont typeface="+mj-lt"/>
              <a:buAutoNum type="alphaLcPeriod" startAt="2"/>
            </a:pPr>
            <a:r>
              <a:rPr lang="en-US" dirty="0" err="1" smtClean="0"/>
              <a:t>Adanya</a:t>
            </a:r>
            <a:r>
              <a:rPr lang="en-US" dirty="0" smtClean="0"/>
              <a:t>  </a:t>
            </a:r>
            <a:r>
              <a:rPr lang="en-US" dirty="0" err="1"/>
              <a:t>instruksi-instruksi</a:t>
            </a:r>
            <a:r>
              <a:rPr lang="en-US" dirty="0"/>
              <a:t>  (directives) 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baru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391864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Langkah</a:t>
            </a:r>
            <a:r>
              <a:rPr lang="en-ID" dirty="0"/>
              <a:t> – </a:t>
            </a:r>
            <a:r>
              <a:rPr lang="en-ID" dirty="0" err="1"/>
              <a:t>langkah</a:t>
            </a:r>
            <a:r>
              <a:rPr lang="en-ID" dirty="0"/>
              <a:t> </a:t>
            </a:r>
            <a:r>
              <a:rPr lang="en-ID" dirty="0" err="1"/>
              <a:t>pengembangan</a:t>
            </a:r>
            <a:r>
              <a:rPr lang="en-ID" dirty="0"/>
              <a:t> </a:t>
            </a:r>
            <a:r>
              <a:rPr lang="en-ID" dirty="0" err="1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en-US" dirty="0" err="1" smtClean="0"/>
              <a:t>Mengimplementasikan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Baru </a:t>
            </a:r>
          </a:p>
          <a:p>
            <a:pPr marL="0" indent="0" algn="just">
              <a:buNone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perolehan</a:t>
            </a:r>
            <a:r>
              <a:rPr lang="en-US" dirty="0"/>
              <a:t> hardware, </a:t>
            </a:r>
            <a:r>
              <a:rPr lang="en-US" dirty="0" err="1"/>
              <a:t>dan</a:t>
            </a:r>
            <a:r>
              <a:rPr lang="en-US" dirty="0"/>
              <a:t> software, </a:t>
            </a:r>
            <a:r>
              <a:rPr lang="en-US" dirty="0" err="1"/>
              <a:t>pengembangan</a:t>
            </a:r>
            <a:r>
              <a:rPr lang="en-US" dirty="0"/>
              <a:t> software, </a:t>
            </a:r>
            <a:r>
              <a:rPr lang="en-US" dirty="0" err="1"/>
              <a:t>pengujian</a:t>
            </a:r>
            <a:r>
              <a:rPr lang="en-US" dirty="0"/>
              <a:t> program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, konversi </a:t>
            </a:r>
            <a:r>
              <a:rPr lang="en-US" dirty="0" err="1"/>
              <a:t>sumber</a:t>
            </a:r>
            <a:r>
              <a:rPr lang="en-US" dirty="0"/>
              <a:t> data,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konversi. </a:t>
            </a:r>
            <a:r>
              <a:rPr lang="en-US" dirty="0" err="1"/>
              <a:t>Sering</a:t>
            </a:r>
            <a:r>
              <a:rPr lang="en-US" dirty="0"/>
              <a:t> kali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para </a:t>
            </a:r>
            <a:r>
              <a:rPr lang="en-US" dirty="0" err="1"/>
              <a:t>ahli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baru </a:t>
            </a:r>
            <a:r>
              <a:rPr lang="en-US" dirty="0" err="1"/>
              <a:t>tersebut</a:t>
            </a:r>
            <a:r>
              <a:rPr lang="en-US" dirty="0"/>
              <a:t>. </a:t>
            </a:r>
          </a:p>
          <a:p>
            <a:pPr marL="0" indent="0" algn="just">
              <a:buNone/>
            </a:pPr>
            <a:r>
              <a:rPr lang="en-US" dirty="0" err="1"/>
              <a:t>Implemenatsi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proses yang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.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kesuksesan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baru </a:t>
            </a:r>
            <a:r>
              <a:rPr lang="en-US" dirty="0" err="1"/>
              <a:t>dikembangkan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didesain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diimplementasikan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659418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Metode</a:t>
            </a:r>
            <a:r>
              <a:rPr lang="en-ID" dirty="0" smtClean="0"/>
              <a:t> </a:t>
            </a:r>
            <a:r>
              <a:rPr lang="en-ID" dirty="0" err="1" smtClean="0"/>
              <a:t>konversi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Konversi </a:t>
            </a:r>
            <a:r>
              <a:rPr lang="en-US" dirty="0" err="1"/>
              <a:t>langsung</a:t>
            </a:r>
            <a:r>
              <a:rPr lang="en-US" dirty="0"/>
              <a:t> </a:t>
            </a:r>
          </a:p>
          <a:p>
            <a:pPr marL="0" indent="0" algn="just">
              <a:buNone/>
            </a:pP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baru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menghentikan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pemakaian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lama. Konversi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: </a:t>
            </a:r>
          </a:p>
          <a:p>
            <a:pPr marL="0" indent="0" algn="just">
              <a:buNone/>
            </a:pP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pengecekan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ekstensif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/>
              <a:t>toleransi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tunggu</a:t>
            </a:r>
            <a:r>
              <a:rPr lang="en-US" dirty="0"/>
              <a:t> (Time Delay</a:t>
            </a:r>
            <a:r>
              <a:rPr lang="en-US" dirty="0" smtClean="0"/>
              <a:t>).</a:t>
            </a:r>
          </a:p>
          <a:p>
            <a:pPr marL="0" indent="0" algn="just">
              <a:buNone/>
            </a:pPr>
            <a:r>
              <a:rPr lang="en-US" dirty="0" smtClean="0"/>
              <a:t>User </a:t>
            </a:r>
            <a:r>
              <a:rPr lang="en-US" dirty="0" err="1"/>
              <a:t>dipaksa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baru.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baru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diterapkan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389290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konversi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Resiko</a:t>
            </a:r>
            <a:r>
              <a:rPr lang="en-US" dirty="0"/>
              <a:t>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konversi </a:t>
            </a:r>
            <a:r>
              <a:rPr lang="en-US" dirty="0" err="1"/>
              <a:t>dengan</a:t>
            </a:r>
            <a:r>
              <a:rPr lang="en-US" dirty="0"/>
              <a:t> Direct Cut-Over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 </a:t>
            </a:r>
            <a:endParaRPr lang="en-US" dirty="0" smtClean="0"/>
          </a:p>
          <a:p>
            <a:pPr algn="just"/>
            <a:r>
              <a:rPr lang="en-US" dirty="0" smtClean="0"/>
              <a:t>Delay </a:t>
            </a:r>
            <a:r>
              <a:rPr lang="en-US" dirty="0"/>
              <a:t>yang lama </a:t>
            </a:r>
            <a:r>
              <a:rPr lang="en-US" dirty="0" err="1"/>
              <a:t>berakibat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makin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. </a:t>
            </a:r>
          </a:p>
          <a:p>
            <a:pPr algn="just"/>
            <a:r>
              <a:rPr lang="en-US" dirty="0" smtClean="0"/>
              <a:t>User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.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sifatnya</a:t>
            </a:r>
            <a:r>
              <a:rPr lang="en-US" dirty="0"/>
              <a:t> </a:t>
            </a:r>
            <a:r>
              <a:rPr lang="en-US" dirty="0" err="1"/>
              <a:t>memaksa</a:t>
            </a:r>
            <a:r>
              <a:rPr lang="en-US" dirty="0"/>
              <a:t> user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,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user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mengenali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baru </a:t>
            </a:r>
            <a:r>
              <a:rPr lang="en-US" dirty="0" err="1"/>
              <a:t>tersebut</a:t>
            </a:r>
            <a:r>
              <a:rPr lang="en-US" dirty="0"/>
              <a:t>. </a:t>
            </a:r>
          </a:p>
          <a:p>
            <a:pPr algn="just"/>
            <a:r>
              <a:rPr lang="en-US" dirty="0" smtClean="0"/>
              <a:t>User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berkesempatan</a:t>
            </a:r>
            <a:r>
              <a:rPr lang="en-US" dirty="0"/>
              <a:t>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lama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baru.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memaksa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user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punya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membandingkannya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lain. </a:t>
            </a:r>
          </a:p>
        </p:txBody>
      </p:sp>
    </p:spTree>
    <p:extLst>
      <p:ext uri="{BB962C8B-B14F-4D97-AF65-F5344CB8AC3E}">
        <p14:creationId xmlns:p14="http://schemas.microsoft.com/office/powerpoint/2010/main" val="29445769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Konversi</a:t>
            </a:r>
            <a:r>
              <a:rPr lang="en-ID" dirty="0" smtClean="0"/>
              <a:t> </a:t>
            </a:r>
            <a:r>
              <a:rPr lang="en-ID" dirty="0" err="1" smtClean="0"/>
              <a:t>langsung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9849" y="2511084"/>
            <a:ext cx="10058400" cy="3432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7041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konversi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 startAt="2"/>
            </a:pPr>
            <a:r>
              <a:rPr lang="en-ID" dirty="0" err="1" smtClean="0"/>
              <a:t>Konversi</a:t>
            </a:r>
            <a:r>
              <a:rPr lang="en-ID" dirty="0" smtClean="0"/>
              <a:t> </a:t>
            </a:r>
            <a:r>
              <a:rPr lang="en-ID" dirty="0" err="1" smtClean="0"/>
              <a:t>Paralel</a:t>
            </a:r>
            <a:endParaRPr lang="en-ID" dirty="0" smtClean="0"/>
          </a:p>
          <a:p>
            <a:pPr marL="0" indent="0" algn="just">
              <a:buNone/>
            </a:pP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baru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bersamaan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pemakaian</a:t>
            </a:r>
            <a:r>
              <a:rPr lang="en-US" dirty="0"/>
              <a:t> system lama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4652" y="3305908"/>
            <a:ext cx="9861453" cy="2785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2966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konversi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/>
              <a:t>Keuntungan</a:t>
            </a:r>
            <a:r>
              <a:rPr lang="en-US" dirty="0"/>
              <a:t> konversi parallel </a:t>
            </a:r>
          </a:p>
          <a:p>
            <a:pPr algn="just"/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/>
              <a:t>pengecekan</a:t>
            </a:r>
            <a:r>
              <a:rPr lang="en-US" dirty="0"/>
              <a:t> data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lama,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dimungkinkan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bersamaan</a:t>
            </a:r>
            <a:r>
              <a:rPr lang="en-US" dirty="0"/>
              <a:t>. </a:t>
            </a:r>
          </a:p>
          <a:p>
            <a:pPr algn="just"/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/>
              <a:t>rasa </a:t>
            </a:r>
            <a:r>
              <a:rPr lang="en-US" dirty="0" err="1"/>
              <a:t>aman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user, </a:t>
            </a:r>
            <a:r>
              <a:rPr lang="en-US" dirty="0" err="1"/>
              <a:t>karena</a:t>
            </a:r>
            <a:r>
              <a:rPr lang="en-US" dirty="0"/>
              <a:t> proses </a:t>
            </a:r>
            <a:r>
              <a:rPr lang="en-US" dirty="0" err="1"/>
              <a:t>pengalihan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 </a:t>
            </a:r>
            <a:r>
              <a:rPr lang="en-US" dirty="0" err="1"/>
              <a:t>seketika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proses </a:t>
            </a:r>
            <a:r>
              <a:rPr lang="en-US" dirty="0" err="1"/>
              <a:t>peralihan</a:t>
            </a:r>
            <a:r>
              <a:rPr lang="en-US" dirty="0"/>
              <a:t> </a:t>
            </a:r>
            <a:r>
              <a:rPr lang="en-US" dirty="0" err="1"/>
              <a:t>paralel</a:t>
            </a:r>
            <a:r>
              <a:rPr lang="en-US" dirty="0"/>
              <a:t>. </a:t>
            </a:r>
          </a:p>
          <a:p>
            <a:pPr marL="0" indent="0" algn="just">
              <a:buNone/>
            </a:pPr>
            <a:r>
              <a:rPr lang="en-US" dirty="0" err="1"/>
              <a:t>Kekurangan</a:t>
            </a:r>
            <a:r>
              <a:rPr lang="en-US" dirty="0"/>
              <a:t> konversi </a:t>
            </a:r>
            <a:r>
              <a:rPr lang="en-US" dirty="0" err="1"/>
              <a:t>paralel</a:t>
            </a:r>
            <a:r>
              <a:rPr lang="en-US" dirty="0"/>
              <a:t> </a:t>
            </a:r>
          </a:p>
          <a:p>
            <a:pPr algn="just"/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kali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menangani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lama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baru. </a:t>
            </a:r>
          </a:p>
          <a:p>
            <a:pPr algn="just"/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/>
              <a:t>biaya</a:t>
            </a:r>
            <a:r>
              <a:rPr lang="en-US" dirty="0"/>
              <a:t>,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berimplikasi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mahal</a:t>
            </a:r>
            <a:r>
              <a:rPr lang="en-US" dirty="0"/>
              <a:t>. </a:t>
            </a:r>
          </a:p>
          <a:p>
            <a:pPr algn="just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output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baru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lama. </a:t>
            </a:r>
          </a:p>
        </p:txBody>
      </p:sp>
    </p:spTree>
    <p:extLst>
      <p:ext uri="{BB962C8B-B14F-4D97-AF65-F5344CB8AC3E}">
        <p14:creationId xmlns:p14="http://schemas.microsoft.com/office/powerpoint/2010/main" val="1925419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konversi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lphaLcParenR" startAt="3"/>
            </a:pPr>
            <a:r>
              <a:rPr lang="en-US" dirty="0" smtClean="0"/>
              <a:t>Konversi </a:t>
            </a:r>
            <a:r>
              <a:rPr lang="en-US" dirty="0"/>
              <a:t>Modular </a:t>
            </a:r>
          </a:p>
          <a:p>
            <a:pPr marL="0" indent="0" algn="just">
              <a:buNone/>
            </a:pP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pilot project,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baru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sebagian-sebagian</a:t>
            </a:r>
            <a:r>
              <a:rPr lang="en-US" dirty="0"/>
              <a:t> </a:t>
            </a:r>
          </a:p>
          <a:p>
            <a:pPr marL="0" indent="0" algn="just">
              <a:buNone/>
            </a:pP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berisiko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murah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paralel</a:t>
            </a:r>
            <a:r>
              <a:rPr lang="en-US" dirty="0"/>
              <a:t>.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melokalisir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koreksi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konversi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diimplementasikan</a:t>
            </a:r>
            <a:r>
              <a:rPr lang="en-US" dirty="0"/>
              <a:t>. </a:t>
            </a:r>
            <a:r>
              <a:rPr lang="en-US" dirty="0" err="1"/>
              <a:t>Metode</a:t>
            </a:r>
            <a:r>
              <a:rPr lang="en-US" dirty="0"/>
              <a:t> pilot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cocok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baru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baru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yang </a:t>
            </a:r>
            <a:r>
              <a:rPr lang="en-US" dirty="0" err="1"/>
              <a:t>drastis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lunaknya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30342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konversi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9848" y="2539218"/>
            <a:ext cx="10058400" cy="341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7004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konversi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lphaLcParenR" startAt="4"/>
            </a:pPr>
            <a:r>
              <a:rPr lang="en-US" dirty="0" smtClean="0"/>
              <a:t>Konversi </a:t>
            </a:r>
            <a:r>
              <a:rPr lang="en-US" dirty="0"/>
              <a:t>Phase-In </a:t>
            </a:r>
          </a:p>
          <a:p>
            <a:pPr marL="0" indent="0" algn="just">
              <a:buNone/>
            </a:pP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mirip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konversi modular. Beda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</a:t>
            </a:r>
            <a:r>
              <a:rPr lang="en-US" dirty="0" err="1"/>
              <a:t>keduanya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terletak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konversi modular </a:t>
            </a:r>
            <a:r>
              <a:rPr lang="en-US" dirty="0" err="1"/>
              <a:t>membagi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baru,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konversi phase-in yang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sistemnya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 </a:t>
            </a:r>
          </a:p>
          <a:p>
            <a:pPr marL="0" indent="0" algn="just">
              <a:buNone/>
            </a:pP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konversi phased in cut over </a:t>
            </a:r>
            <a:endParaRPr lang="en-US" dirty="0" smtClean="0"/>
          </a:p>
          <a:p>
            <a:pPr algn="just"/>
            <a:r>
              <a:rPr lang="en-US" dirty="0" smtClean="0"/>
              <a:t>User </a:t>
            </a:r>
            <a:r>
              <a:rPr lang="en-US" dirty="0" err="1"/>
              <a:t>terlibat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konversi </a:t>
            </a:r>
            <a:r>
              <a:rPr lang="en-US" dirty="0" err="1"/>
              <a:t>ini</a:t>
            </a:r>
            <a:r>
              <a:rPr lang="en-US" dirty="0"/>
              <a:t>. </a:t>
            </a:r>
          </a:p>
          <a:p>
            <a:pPr algn="just"/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mendeteksi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/data. </a:t>
            </a:r>
          </a:p>
          <a:p>
            <a:pPr marL="0" indent="0" algn="just">
              <a:buNone/>
            </a:pP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konversi phased in cut over: </a:t>
            </a:r>
          </a:p>
          <a:p>
            <a:pPr algn="just"/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lama. </a:t>
            </a:r>
          </a:p>
          <a:p>
            <a:pPr algn="just"/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/>
              <a:t>sistemnya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,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69942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konversi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9848" y="2384475"/>
            <a:ext cx="10058400" cy="3622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257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4800" dirty="0" err="1" smtClean="0"/>
              <a:t>Prinsip</a:t>
            </a:r>
            <a:r>
              <a:rPr lang="en-ID" sz="4800" dirty="0" smtClean="0"/>
              <a:t> – </a:t>
            </a:r>
            <a:r>
              <a:rPr lang="en-ID" sz="4800" dirty="0" err="1" smtClean="0"/>
              <a:t>prinsip</a:t>
            </a:r>
            <a:r>
              <a:rPr lang="en-ID" sz="4800" dirty="0" smtClean="0"/>
              <a:t> </a:t>
            </a:r>
            <a:r>
              <a:rPr lang="en-ID" sz="4800" dirty="0" err="1" smtClean="0"/>
              <a:t>pengembangan</a:t>
            </a:r>
            <a:r>
              <a:rPr lang="en-ID" sz="4800" dirty="0" smtClean="0"/>
              <a:t> </a:t>
            </a:r>
            <a:r>
              <a:rPr lang="en-ID" sz="4800" dirty="0" err="1" smtClean="0"/>
              <a:t>sistem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manajemen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 </a:t>
            </a:r>
            <a:r>
              <a:rPr lang="en-US" dirty="0" err="1"/>
              <a:t>investasi</a:t>
            </a:r>
            <a:r>
              <a:rPr lang="en-US" dirty="0"/>
              <a:t> modal yang </a:t>
            </a:r>
            <a:r>
              <a:rPr lang="en-US" dirty="0" err="1" smtClean="0"/>
              <a:t>besar</a:t>
            </a:r>
            <a:r>
              <a:rPr lang="en-US" dirty="0" smtClean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 </a:t>
            </a:r>
            <a:r>
              <a:rPr lang="en-US" dirty="0" err="1"/>
              <a:t>investasi</a:t>
            </a:r>
            <a:r>
              <a:rPr lang="en-US" dirty="0"/>
              <a:t>  modal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mempertimbangkan</a:t>
            </a:r>
            <a:r>
              <a:rPr lang="en-US" dirty="0"/>
              <a:t>: </a:t>
            </a:r>
          </a:p>
          <a:p>
            <a:pPr marL="793750" lvl="1" indent="-342900" algn="just">
              <a:buFont typeface="+mj-lt"/>
              <a:buAutoNum type="alphaLcPeriod"/>
            </a:pPr>
            <a:r>
              <a:rPr lang="en-US" dirty="0" err="1" smtClean="0"/>
              <a:t>Semua</a:t>
            </a:r>
            <a:r>
              <a:rPr lang="en-US" dirty="0" smtClean="0"/>
              <a:t>  </a:t>
            </a:r>
            <a:r>
              <a:rPr lang="en-US" dirty="0" err="1"/>
              <a:t>alternatif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diinvestigasi</a:t>
            </a:r>
            <a:r>
              <a:rPr lang="en-US" dirty="0"/>
              <a:t> </a:t>
            </a:r>
            <a:endParaRPr lang="en-US" dirty="0" smtClean="0"/>
          </a:p>
          <a:p>
            <a:pPr marL="450850" lvl="1" indent="0" algn="just" defTabSz="809625">
              <a:buNone/>
            </a:pPr>
            <a:r>
              <a:rPr lang="en-US" dirty="0" smtClean="0"/>
              <a:t>	Investor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opportunity </a:t>
            </a:r>
            <a:r>
              <a:rPr lang="en-US" dirty="0" smtClean="0"/>
              <a:t>	cost </a:t>
            </a:r>
            <a:r>
              <a:rPr lang="en-US" dirty="0" err="1"/>
              <a:t>dari</a:t>
            </a:r>
            <a:r>
              <a:rPr lang="en-US" dirty="0"/>
              <a:t>  </a:t>
            </a:r>
            <a:r>
              <a:rPr lang="en-US" dirty="0" err="1"/>
              <a:t>masing-masing</a:t>
            </a:r>
            <a:r>
              <a:rPr lang="en-US" dirty="0"/>
              <a:t>  alternative. </a:t>
            </a:r>
          </a:p>
          <a:p>
            <a:pPr marL="793750" lvl="1" indent="-342900" algn="just">
              <a:buFont typeface="+mj-lt"/>
              <a:buAutoNum type="alphaLcPeriod" startAt="2"/>
            </a:pP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/>
              <a:t>yang  </a:t>
            </a:r>
            <a:r>
              <a:rPr lang="en-US" dirty="0" err="1"/>
              <a:t>terbaik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 </a:t>
            </a:r>
            <a:r>
              <a:rPr lang="en-US" dirty="0" err="1"/>
              <a:t>bernilai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(benefit) </a:t>
            </a:r>
            <a:r>
              <a:rPr lang="en-US" dirty="0" err="1"/>
              <a:t>atau</a:t>
            </a:r>
            <a:r>
              <a:rPr lang="en-US" dirty="0"/>
              <a:t> 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baliknya</a:t>
            </a:r>
            <a:r>
              <a:rPr lang="en-US" dirty="0"/>
              <a:t>  </a:t>
            </a:r>
            <a:r>
              <a:rPr lang="en-US" dirty="0" err="1"/>
              <a:t>harus</a:t>
            </a:r>
            <a:r>
              <a:rPr lang="en-US" dirty="0"/>
              <a:t> 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memperolehnya</a:t>
            </a:r>
            <a:r>
              <a:rPr lang="en-US" dirty="0"/>
              <a:t> (cost). </a:t>
            </a:r>
            <a:endParaRPr lang="en-US" dirty="0" smtClean="0"/>
          </a:p>
          <a:p>
            <a:pPr marL="450850" lvl="1" indent="0" algn="just" defTabSz="809625">
              <a:buNone/>
            </a:pPr>
            <a:r>
              <a:rPr lang="en-US" dirty="0" smtClean="0"/>
              <a:t>	Cost-benefit </a:t>
            </a:r>
            <a:r>
              <a:rPr lang="en-US" dirty="0"/>
              <a:t>analysis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 </a:t>
            </a:r>
            <a:r>
              <a:rPr lang="en-US" dirty="0" smtClean="0"/>
              <a:t>	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/>
              <a:t>bernilai</a:t>
            </a:r>
            <a:r>
              <a:rPr lang="en-US" dirty="0"/>
              <a:t> 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4693444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Pemeliharaan</a:t>
            </a:r>
            <a:r>
              <a:rPr lang="en-ID" dirty="0" smtClean="0"/>
              <a:t> </a:t>
            </a:r>
            <a:r>
              <a:rPr lang="en-ID" dirty="0" err="1" smtClean="0"/>
              <a:t>sistem</a:t>
            </a:r>
            <a:r>
              <a:rPr lang="en-ID" dirty="0" smtClean="0"/>
              <a:t> </a:t>
            </a:r>
            <a:r>
              <a:rPr lang="en-ID" dirty="0" err="1" smtClean="0"/>
              <a:t>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diimplementasikan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,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. System Maintenance (</a:t>
            </a: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, </a:t>
            </a:r>
            <a:r>
              <a:rPr lang="en-US" dirty="0" err="1"/>
              <a:t>evaluasi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modifikasi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diinginkan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.  </a:t>
            </a:r>
          </a:p>
          <a:p>
            <a:pPr marL="0" indent="0" algn="just">
              <a:buNone/>
            </a:pP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, </a:t>
            </a:r>
            <a:r>
              <a:rPr lang="en-US" dirty="0" err="1"/>
              <a:t>kegagalan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yang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personel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masalahmasalah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</a:p>
          <a:p>
            <a:pPr marL="0" indent="0" algn="just">
              <a:buNone/>
            </a:pP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post implementation review (</a:t>
            </a:r>
            <a:r>
              <a:rPr lang="en-US" dirty="0" err="1"/>
              <a:t>tinjuan</a:t>
            </a:r>
            <a:r>
              <a:rPr lang="en-US" dirty="0"/>
              <a:t> </a:t>
            </a:r>
            <a:r>
              <a:rPr lang="en-US" dirty="0" err="1"/>
              <a:t>pascaimplementasi</a:t>
            </a:r>
            <a:r>
              <a:rPr lang="en-US" dirty="0"/>
              <a:t>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baru </a:t>
            </a:r>
            <a:r>
              <a:rPr lang="en-US" dirty="0" err="1"/>
              <a:t>diimplementasikan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yang </a:t>
            </a:r>
            <a:r>
              <a:rPr lang="en-US" dirty="0" err="1"/>
              <a:t>ditetapkan</a:t>
            </a:r>
            <a:r>
              <a:rPr lang="en-US" dirty="0"/>
              <a:t>.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tinjauan</a:t>
            </a:r>
            <a:r>
              <a:rPr lang="en-US" dirty="0"/>
              <a:t> </a:t>
            </a:r>
            <a:r>
              <a:rPr lang="en-US" dirty="0" err="1"/>
              <a:t>berkala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audit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tujuannya</a:t>
            </a:r>
            <a:r>
              <a:rPr lang="en-US" dirty="0"/>
              <a:t>. Audit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menerus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potensial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. </a:t>
            </a: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modifikasi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20125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Mengelola</a:t>
            </a:r>
            <a:r>
              <a:rPr lang="en-ID" dirty="0" smtClean="0"/>
              <a:t> </a:t>
            </a:r>
            <a:r>
              <a:rPr lang="en-ID" dirty="0" err="1" smtClean="0"/>
              <a:t>perubahan</a:t>
            </a:r>
            <a:r>
              <a:rPr lang="en-ID" dirty="0" smtClean="0"/>
              <a:t> </a:t>
            </a:r>
            <a:r>
              <a:rPr lang="en-ID" dirty="0" err="1" smtClean="0"/>
              <a:t>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baru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proses </a:t>
            </a:r>
            <a:r>
              <a:rPr lang="en-US" dirty="0" err="1"/>
              <a:t>bisnis</a:t>
            </a:r>
            <a:r>
              <a:rPr lang="en-US" dirty="0"/>
              <a:t>,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manajerial</a:t>
            </a:r>
            <a:r>
              <a:rPr lang="en-US" dirty="0"/>
              <a:t>, </a:t>
            </a:r>
            <a:r>
              <a:rPr lang="en-US" dirty="0" err="1"/>
              <a:t>penugasan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karyawan,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di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yang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penyebaran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yang baru. </a:t>
            </a:r>
          </a:p>
        </p:txBody>
      </p:sp>
    </p:spTree>
    <p:extLst>
      <p:ext uri="{BB962C8B-B14F-4D97-AF65-F5344CB8AC3E}">
        <p14:creationId xmlns:p14="http://schemas.microsoft.com/office/powerpoint/2010/main" val="39444370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Keterlibatan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Resistensi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end user resistance (</a:t>
            </a:r>
            <a:r>
              <a:rPr lang="en-US" dirty="0" err="1"/>
              <a:t>resistensi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)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baru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yang </a:t>
            </a:r>
            <a:r>
              <a:rPr lang="en-US" dirty="0" err="1"/>
              <a:t>memadai</a:t>
            </a:r>
            <a:r>
              <a:rPr lang="en-US" dirty="0"/>
              <a:t>, </a:t>
            </a:r>
            <a:r>
              <a:rPr lang="en-US" dirty="0" err="1"/>
              <a:t>keterlibatan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baru. </a:t>
            </a:r>
            <a:r>
              <a:rPr lang="en-US" dirty="0" err="1"/>
              <a:t>Supaya</a:t>
            </a:r>
            <a:r>
              <a:rPr lang="en-US" dirty="0"/>
              <a:t> </a:t>
            </a:r>
            <a:r>
              <a:rPr lang="en-US" dirty="0" smtClean="0"/>
              <a:t>system </a:t>
            </a:r>
            <a:r>
              <a:rPr lang="en-US" dirty="0"/>
              <a:t>baru yang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sambutan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: </a:t>
            </a:r>
          </a:p>
          <a:p>
            <a:pPr algn="just"/>
            <a:r>
              <a:rPr lang="en-US" dirty="0" err="1" smtClean="0"/>
              <a:t>Libatkan</a:t>
            </a:r>
            <a:r>
              <a:rPr lang="en-US" dirty="0" smtClean="0"/>
              <a:t> </a:t>
            </a:r>
            <a:r>
              <a:rPr lang="en-US" dirty="0" err="1"/>
              <a:t>sebanyak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orang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. </a:t>
            </a:r>
          </a:p>
          <a:p>
            <a:pPr algn="just"/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konstan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. </a:t>
            </a:r>
          </a:p>
          <a:p>
            <a:pPr algn="just"/>
            <a:r>
              <a:rPr lang="en-US" dirty="0" err="1" smtClean="0"/>
              <a:t>Beritahukan</a:t>
            </a:r>
            <a:r>
              <a:rPr lang="en-US" dirty="0" smtClean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orang </a:t>
            </a:r>
            <a:r>
              <a:rPr lang="en-US" dirty="0" err="1"/>
              <a:t>sebanyak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sesering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, </a:t>
            </a:r>
            <a:r>
              <a:rPr lang="en-US" dirty="0" err="1"/>
              <a:t>sebaiknya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.  </a:t>
            </a:r>
          </a:p>
          <a:p>
            <a:pPr algn="just"/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/>
              <a:t>insentif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pengakuan</a:t>
            </a:r>
            <a:r>
              <a:rPr lang="en-US" dirty="0"/>
              <a:t>. </a:t>
            </a:r>
          </a:p>
          <a:p>
            <a:pPr algn="just"/>
            <a:r>
              <a:rPr lang="en-US" dirty="0" err="1" smtClean="0"/>
              <a:t>Bekerjalah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perusahan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di </a:t>
            </a:r>
            <a:r>
              <a:rPr lang="en-US" dirty="0" err="1"/>
              <a:t>sekitarnya</a:t>
            </a:r>
            <a:r>
              <a:rPr lang="en-US" dirty="0"/>
              <a:t>. 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1066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Daftar</a:t>
            </a:r>
            <a:r>
              <a:rPr lang="en-ID" dirty="0" smtClean="0"/>
              <a:t> </a:t>
            </a:r>
            <a:r>
              <a:rPr lang="en-ID" dirty="0" err="1" smtClean="0"/>
              <a:t>pustaka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O‟Brien</a:t>
            </a:r>
            <a:r>
              <a:rPr lang="en-US" dirty="0"/>
              <a:t>, </a:t>
            </a:r>
            <a:r>
              <a:rPr lang="en-US" dirty="0" err="1"/>
              <a:t>James.A</a:t>
            </a:r>
            <a:r>
              <a:rPr lang="en-US" dirty="0"/>
              <a:t>. (2005). Introduction to Information System. 12th Edition. McGraw-Hill. Singapore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Whiteley</a:t>
            </a:r>
            <a:r>
              <a:rPr lang="en-US" dirty="0"/>
              <a:t>, David. (2000). E-Commerce: Strategy, Technologies and Applications. International Edition. McGraw-Hill. Singapore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Glover</a:t>
            </a:r>
            <a:r>
              <a:rPr lang="en-US" dirty="0"/>
              <a:t>, Steven M., Liddle, Stephen W., </a:t>
            </a:r>
            <a:r>
              <a:rPr lang="en-US" dirty="0" err="1"/>
              <a:t>Prowitt</a:t>
            </a:r>
            <a:r>
              <a:rPr lang="en-US" dirty="0"/>
              <a:t>, Douglas F. (2003). E-Business: Principles and Strategies for Accountants. 2nd Edition. Prentice Hall. New Jersey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O‟Brien</a:t>
            </a:r>
            <a:r>
              <a:rPr lang="en-US" dirty="0" smtClean="0"/>
              <a:t> </a:t>
            </a:r>
            <a:r>
              <a:rPr lang="en-US" dirty="0" err="1"/>
              <a:t>Intoduction</a:t>
            </a:r>
            <a:r>
              <a:rPr lang="en-US" dirty="0"/>
              <a:t> to Information System 15 </a:t>
            </a:r>
            <a:r>
              <a:rPr lang="en-US" dirty="0" err="1"/>
              <a:t>ed</a:t>
            </a:r>
            <a:r>
              <a:rPr lang="en-US" dirty="0"/>
              <a:t>, Mc </a:t>
            </a:r>
            <a:r>
              <a:rPr lang="en-US" dirty="0" err="1"/>
              <a:t>Graw</a:t>
            </a:r>
            <a:r>
              <a:rPr lang="en-US" dirty="0"/>
              <a:t> Hill, 2010 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Abdul </a:t>
            </a:r>
            <a:r>
              <a:rPr lang="en-US" dirty="0" err="1"/>
              <a:t>kadir</a:t>
            </a:r>
            <a:r>
              <a:rPr lang="en-US" dirty="0"/>
              <a:t>, </a:t>
            </a:r>
            <a:r>
              <a:rPr lang="en-US" dirty="0" err="1"/>
              <a:t>pengenalan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penerbit</a:t>
            </a:r>
            <a:r>
              <a:rPr lang="en-US" dirty="0"/>
              <a:t> </a:t>
            </a:r>
            <a:r>
              <a:rPr lang="en-US" dirty="0" err="1"/>
              <a:t>andi</a:t>
            </a:r>
            <a:r>
              <a:rPr lang="en-US" dirty="0"/>
              <a:t>, Yogyakarta, 2003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Gordon </a:t>
            </a:r>
            <a:r>
              <a:rPr lang="en-US" dirty="0"/>
              <a:t>B. Davis, introduction to computer, Mc </a:t>
            </a:r>
            <a:r>
              <a:rPr lang="en-US" dirty="0" err="1"/>
              <a:t>Graw</a:t>
            </a:r>
            <a:r>
              <a:rPr lang="en-US" dirty="0"/>
              <a:t> Hill  </a:t>
            </a:r>
          </a:p>
          <a:p>
            <a:pPr marL="0" indent="0" algn="just">
              <a:buNone/>
            </a:pPr>
            <a:r>
              <a:rPr lang="en-US" dirty="0" err="1"/>
              <a:t>Jogiyanto</a:t>
            </a:r>
            <a:r>
              <a:rPr lang="en-US" dirty="0"/>
              <a:t> H.M, </a:t>
            </a:r>
            <a:r>
              <a:rPr lang="en-US" dirty="0" err="1"/>
              <a:t>Pengenalan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, Andi offset, 2005  </a:t>
            </a:r>
          </a:p>
          <a:p>
            <a:pPr marL="0" indent="0" algn="just">
              <a:buNone/>
            </a:pPr>
            <a:r>
              <a:rPr lang="en-US" dirty="0" err="1"/>
              <a:t>Pengantar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politeknik</a:t>
            </a:r>
            <a:r>
              <a:rPr lang="en-US" dirty="0"/>
              <a:t> Telkom bandung 2009 </a:t>
            </a:r>
          </a:p>
          <a:p>
            <a:pPr marL="0" indent="0" algn="just">
              <a:buNone/>
            </a:pPr>
            <a:r>
              <a:rPr lang="en-US" dirty="0" err="1"/>
              <a:t>Aplikasi</a:t>
            </a:r>
            <a:r>
              <a:rPr lang="en-US" dirty="0"/>
              <a:t> computer, </a:t>
            </a:r>
            <a:r>
              <a:rPr lang="en-US" dirty="0" err="1"/>
              <a:t>suharno</a:t>
            </a:r>
            <a:r>
              <a:rPr lang="en-US" dirty="0"/>
              <a:t> </a:t>
            </a:r>
            <a:r>
              <a:rPr lang="en-US" dirty="0" err="1"/>
              <a:t>prawirosumarto</a:t>
            </a:r>
            <a:r>
              <a:rPr lang="en-US" dirty="0"/>
              <a:t>, </a:t>
            </a:r>
            <a:r>
              <a:rPr lang="en-US" dirty="0" err="1"/>
              <a:t>mitra</a:t>
            </a:r>
            <a:r>
              <a:rPr lang="en-US" dirty="0"/>
              <a:t> </a:t>
            </a:r>
            <a:r>
              <a:rPr lang="en-US" dirty="0" err="1"/>
              <a:t>wacana</a:t>
            </a:r>
            <a:r>
              <a:rPr lang="en-US" dirty="0"/>
              <a:t> media, 2009 </a:t>
            </a:r>
          </a:p>
          <a:p>
            <a:pPr marL="0" indent="0" algn="just">
              <a:buNone/>
            </a:pPr>
            <a:r>
              <a:rPr lang="en-US" dirty="0"/>
              <a:t>Williams Sawyer, “Using Information Technology”, 6th edition, McGraw-Hill </a:t>
            </a:r>
          </a:p>
          <a:p>
            <a:pPr marL="0" indent="0" algn="just">
              <a:buNone/>
            </a:pPr>
            <a:r>
              <a:rPr lang="en-US" dirty="0"/>
              <a:t>Computers: </a:t>
            </a:r>
            <a:r>
              <a:rPr lang="en-US" dirty="0" err="1"/>
              <a:t>InformationTechnology</a:t>
            </a:r>
            <a:r>
              <a:rPr lang="en-US" dirty="0"/>
              <a:t> in Perspective, 11e, Larry Long and Nancy Long </a:t>
            </a:r>
          </a:p>
          <a:p>
            <a:pPr marL="0" indent="0" algn="just">
              <a:buNone/>
            </a:pPr>
            <a:r>
              <a:rPr lang="en-US" dirty="0"/>
              <a:t>Wikipedia </a:t>
            </a:r>
          </a:p>
        </p:txBody>
      </p:sp>
    </p:spTree>
    <p:extLst>
      <p:ext uri="{BB962C8B-B14F-4D97-AF65-F5344CB8AC3E}">
        <p14:creationId xmlns:p14="http://schemas.microsoft.com/office/powerpoint/2010/main" val="39588267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Pertanyaan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ID" dirty="0" err="1" smtClean="0"/>
              <a:t>Cari</a:t>
            </a:r>
            <a:r>
              <a:rPr lang="en-ID" dirty="0" smtClean="0"/>
              <a:t> </a:t>
            </a:r>
            <a:r>
              <a:rPr lang="en-ID" dirty="0" err="1" smtClean="0"/>
              <a:t>tahu</a:t>
            </a:r>
            <a:r>
              <a:rPr lang="en-ID" dirty="0" smtClean="0"/>
              <a:t> </a:t>
            </a:r>
            <a:r>
              <a:rPr lang="en-ID" dirty="0" err="1" smtClean="0"/>
              <a:t>tentang</a:t>
            </a:r>
            <a:r>
              <a:rPr lang="en-ID" dirty="0" smtClean="0"/>
              <a:t> :</a:t>
            </a:r>
          </a:p>
          <a:p>
            <a:pPr marL="793750" lvl="2" indent="-342900">
              <a:buFont typeface="+mj-lt"/>
              <a:buAutoNum type="alphaLcPeriod"/>
            </a:pPr>
            <a:r>
              <a:rPr lang="en-ID" dirty="0" smtClean="0"/>
              <a:t>HIPO, </a:t>
            </a:r>
            <a:r>
              <a:rPr lang="en-ID" dirty="0"/>
              <a:t>HIPO (Hierarchy plus Input Process Output) </a:t>
            </a:r>
          </a:p>
          <a:p>
            <a:pPr marL="793750" lvl="2" indent="-342900">
              <a:buFont typeface="+mj-lt"/>
              <a:buAutoNum type="alphaLcPeriod"/>
            </a:pPr>
            <a:r>
              <a:rPr lang="en-ID" dirty="0"/>
              <a:t>Stepwise Refinement (SR) </a:t>
            </a:r>
            <a:r>
              <a:rPr lang="en-ID" dirty="0" err="1"/>
              <a:t>atau</a:t>
            </a:r>
            <a:r>
              <a:rPr lang="en-ID" dirty="0"/>
              <a:t> Iterative Stepwise Refinement (ISR) </a:t>
            </a:r>
          </a:p>
          <a:p>
            <a:pPr marL="793750" lvl="2" indent="-342900">
              <a:buFont typeface="+mj-lt"/>
              <a:buAutoNum type="alphaLcPeriod"/>
            </a:pPr>
            <a:r>
              <a:rPr lang="en-ID" dirty="0"/>
              <a:t>Information </a:t>
            </a:r>
            <a:r>
              <a:rPr lang="en-ID" dirty="0" smtClean="0"/>
              <a:t>Hiding</a:t>
            </a:r>
          </a:p>
          <a:p>
            <a:pPr marL="793750" lvl="2" indent="-342900">
              <a:buFont typeface="+mj-lt"/>
              <a:buAutoNum type="alphaLcPeriod"/>
            </a:pPr>
            <a:r>
              <a:rPr lang="en-US" dirty="0" smtClean="0"/>
              <a:t>SADT </a:t>
            </a:r>
            <a:r>
              <a:rPr lang="en-US" dirty="0"/>
              <a:t>(Structured Analysis and Design Techniques) </a:t>
            </a:r>
          </a:p>
          <a:p>
            <a:pPr marL="793750" lvl="2" indent="-342900">
              <a:buFont typeface="+mj-lt"/>
              <a:buAutoNum type="alphaLcPeriod"/>
            </a:pPr>
            <a:r>
              <a:rPr lang="en-US" dirty="0" smtClean="0"/>
              <a:t>Composite </a:t>
            </a:r>
            <a:r>
              <a:rPr lang="en-US" dirty="0"/>
              <a:t>Design </a:t>
            </a:r>
          </a:p>
          <a:p>
            <a:pPr marL="793750" lvl="2" indent="-342900">
              <a:buFont typeface="+mj-lt"/>
              <a:buAutoNum type="alphaLcPeriod"/>
            </a:pPr>
            <a:r>
              <a:rPr lang="en-US" dirty="0" smtClean="0"/>
              <a:t>SSAD </a:t>
            </a:r>
            <a:r>
              <a:rPr lang="en-US" dirty="0"/>
              <a:t>(Structured System Analysis and </a:t>
            </a:r>
            <a:r>
              <a:rPr lang="en-US" dirty="0" smtClean="0"/>
              <a:t>Design)</a:t>
            </a:r>
          </a:p>
          <a:p>
            <a:pPr marL="793750" lvl="2" indent="-342900">
              <a:buFont typeface="+mj-lt"/>
              <a:buAutoNum type="alphaLcPeriod"/>
            </a:pPr>
            <a:r>
              <a:rPr lang="en-US" dirty="0" smtClean="0"/>
              <a:t>JSD </a:t>
            </a:r>
            <a:r>
              <a:rPr lang="en-US" dirty="0"/>
              <a:t>(</a:t>
            </a:r>
            <a:r>
              <a:rPr lang="en-US" dirty="0" err="1"/>
              <a:t>Jackson‟s</a:t>
            </a:r>
            <a:r>
              <a:rPr lang="en-US" dirty="0"/>
              <a:t> System Development) </a:t>
            </a:r>
            <a:endParaRPr lang="en-US" dirty="0" smtClean="0"/>
          </a:p>
          <a:p>
            <a:pPr marL="793750" lvl="2" indent="-342900">
              <a:buFont typeface="+mj-lt"/>
              <a:buAutoNum type="alphaLcPeriod"/>
            </a:pPr>
            <a:r>
              <a:rPr lang="en-US" dirty="0" smtClean="0"/>
              <a:t>W/O </a:t>
            </a:r>
            <a:r>
              <a:rPr lang="en-US" dirty="0"/>
              <a:t>(</a:t>
            </a:r>
            <a:r>
              <a:rPr lang="en-US" dirty="0" err="1" smtClean="0"/>
              <a:t>Warnier</a:t>
            </a:r>
            <a:r>
              <a:rPr lang="en-US" dirty="0" smtClean="0"/>
              <a:t>/Orr)</a:t>
            </a:r>
          </a:p>
          <a:p>
            <a:pPr marL="793750" lvl="2" indent="-342900">
              <a:buFont typeface="+mj-lt"/>
              <a:buAutoNum type="alphaLcPeriod"/>
            </a:pPr>
            <a:r>
              <a:rPr lang="en-US" dirty="0"/>
              <a:t>ISDOS (Information System Design </a:t>
            </a:r>
            <a:r>
              <a:rPr lang="en-US" dirty="0" err="1"/>
              <a:t>dan</a:t>
            </a:r>
            <a:r>
              <a:rPr lang="en-US" dirty="0"/>
              <a:t> 	Optimization System</a:t>
            </a:r>
            <a:r>
              <a:rPr lang="en-US" dirty="0" smtClean="0"/>
              <a:t>)</a:t>
            </a:r>
          </a:p>
          <a:p>
            <a:pPr marL="245110" indent="-342900">
              <a:buFont typeface="+mj-lt"/>
              <a:buAutoNum type="arabicPeriod"/>
            </a:pPr>
            <a:r>
              <a:rPr lang="en-ID" dirty="0" err="1" smtClean="0"/>
              <a:t>Cari</a:t>
            </a:r>
            <a:r>
              <a:rPr lang="en-ID" dirty="0" smtClean="0"/>
              <a:t> </a:t>
            </a:r>
            <a:r>
              <a:rPr lang="en-ID" dirty="0" err="1" smtClean="0"/>
              <a:t>tahu</a:t>
            </a:r>
            <a:r>
              <a:rPr lang="en-ID" dirty="0" smtClean="0"/>
              <a:t> </a:t>
            </a:r>
            <a:r>
              <a:rPr lang="en-ID" dirty="0" err="1" smtClean="0"/>
              <a:t>apa</a:t>
            </a:r>
            <a:r>
              <a:rPr lang="en-ID" dirty="0" smtClean="0"/>
              <a:t> yang </a:t>
            </a:r>
            <a:r>
              <a:rPr lang="en-ID" dirty="0" err="1" smtClean="0"/>
              <a:t>dimaksud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SDLC </a:t>
            </a:r>
            <a:r>
              <a:rPr lang="en-ID" smtClean="0"/>
              <a:t>(System </a:t>
            </a:r>
            <a:r>
              <a:rPr lang="en-ID" dirty="0"/>
              <a:t>D</a:t>
            </a:r>
            <a:r>
              <a:rPr lang="en-ID" smtClean="0"/>
              <a:t>evelopment </a:t>
            </a:r>
            <a:r>
              <a:rPr lang="en-ID" dirty="0" smtClean="0"/>
              <a:t>Life Cycle), </a:t>
            </a:r>
            <a:r>
              <a:rPr lang="en-ID" dirty="0" err="1" smtClean="0"/>
              <a:t>tahapan</a:t>
            </a:r>
            <a:r>
              <a:rPr lang="en-ID" dirty="0" smtClean="0"/>
              <a:t> - </a:t>
            </a:r>
            <a:r>
              <a:rPr lang="en-ID" dirty="0" err="1" smtClean="0"/>
              <a:t>tahapannya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aktifitas</a:t>
            </a:r>
            <a:r>
              <a:rPr lang="en-ID" dirty="0" smtClean="0"/>
              <a:t> </a:t>
            </a:r>
            <a:r>
              <a:rPr lang="en-ID" dirty="0" err="1" smtClean="0"/>
              <a:t>apa</a:t>
            </a:r>
            <a:r>
              <a:rPr lang="en-ID" dirty="0" smtClean="0"/>
              <a:t> </a:t>
            </a:r>
            <a:r>
              <a:rPr lang="en-ID" dirty="0" err="1" smtClean="0"/>
              <a:t>saja</a:t>
            </a:r>
            <a:r>
              <a:rPr lang="en-ID" dirty="0" smtClean="0"/>
              <a:t> yang </a:t>
            </a:r>
            <a:r>
              <a:rPr lang="en-ID" dirty="0" err="1" smtClean="0"/>
              <a:t>dilakukan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tiap</a:t>
            </a:r>
            <a:r>
              <a:rPr lang="en-ID" dirty="0" smtClean="0"/>
              <a:t> </a:t>
            </a:r>
            <a:r>
              <a:rPr lang="en-ID" dirty="0" err="1" smtClean="0"/>
              <a:t>tahapannya</a:t>
            </a:r>
            <a:r>
              <a:rPr lang="en-ID" dirty="0" smtClean="0"/>
              <a:t>.</a:t>
            </a:r>
            <a:endParaRPr lang="en-US" dirty="0"/>
          </a:p>
          <a:p>
            <a:pPr marL="731520" lvl="1" indent="-457200">
              <a:buFont typeface="+mj-lt"/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18415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D" dirty="0" smtClean="0"/>
          </a:p>
          <a:p>
            <a:pPr marL="0" indent="0" algn="ctr">
              <a:buNone/>
            </a:pPr>
            <a:endParaRPr lang="en-ID" dirty="0"/>
          </a:p>
          <a:p>
            <a:pPr marL="0" indent="0" algn="ctr">
              <a:buNone/>
            </a:pPr>
            <a:endParaRPr lang="en-ID" dirty="0" smtClean="0"/>
          </a:p>
          <a:p>
            <a:pPr marL="0" indent="0" algn="ctr">
              <a:buNone/>
            </a:pPr>
            <a:endParaRPr lang="en-ID" dirty="0"/>
          </a:p>
          <a:p>
            <a:pPr marL="0" indent="0" algn="ctr">
              <a:buNone/>
            </a:pPr>
            <a:r>
              <a:rPr lang="en-ID" sz="8800" b="1" dirty="0" smtClean="0"/>
              <a:t>THANK YOU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1127829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Prinsip</a:t>
            </a:r>
            <a:r>
              <a:rPr lang="en-ID" dirty="0"/>
              <a:t> – </a:t>
            </a:r>
            <a:r>
              <a:rPr lang="en-ID" dirty="0" err="1"/>
              <a:t>prinsip</a:t>
            </a:r>
            <a:r>
              <a:rPr lang="en-ID" dirty="0"/>
              <a:t> </a:t>
            </a:r>
            <a:r>
              <a:rPr lang="en-ID" dirty="0" err="1"/>
              <a:t>pengembangan</a:t>
            </a:r>
            <a:r>
              <a:rPr lang="en-ID" dirty="0"/>
              <a:t> </a:t>
            </a:r>
            <a:r>
              <a:rPr lang="en-ID" dirty="0" err="1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 startAt="3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orang yang </a:t>
            </a:r>
            <a:r>
              <a:rPr lang="en-US" dirty="0" err="1"/>
              <a:t>terdidik</a:t>
            </a:r>
            <a:r>
              <a:rPr lang="en-US" dirty="0"/>
              <a:t> </a:t>
            </a:r>
            <a:endParaRPr lang="en-US" dirty="0" smtClean="0"/>
          </a:p>
          <a:p>
            <a:pPr marL="457200" indent="-457200" algn="just">
              <a:buFont typeface="+mj-lt"/>
              <a:buAutoNum type="arabicPeriod" startAt="3"/>
            </a:pP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tugas-tugas</a:t>
            </a:r>
            <a:r>
              <a:rPr lang="en-US" dirty="0"/>
              <a:t> yang baru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pengembangan</a:t>
            </a:r>
            <a:r>
              <a:rPr lang="en-US" dirty="0"/>
              <a:t> system Proses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&amp;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 </a:t>
            </a:r>
            <a:r>
              <a:rPr lang="en-US" dirty="0" err="1"/>
              <a:t>personil</a:t>
            </a:r>
            <a:r>
              <a:rPr lang="en-US" dirty="0"/>
              <a:t> 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 team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menjalankannya</a:t>
            </a:r>
            <a:r>
              <a:rPr lang="en-US" dirty="0"/>
              <a:t>.   </a:t>
            </a:r>
            <a:endParaRPr lang="en-US" dirty="0" smtClean="0"/>
          </a:p>
          <a:p>
            <a:pPr marL="457200" indent="-457200" algn="just">
              <a:buFont typeface="+mj-lt"/>
              <a:buAutoNum type="arabicPeriod" startAt="3"/>
            </a:pPr>
            <a:r>
              <a:rPr lang="en-US" dirty="0" smtClean="0"/>
              <a:t>Proses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urut</a:t>
            </a:r>
            <a:r>
              <a:rPr lang="en-US" dirty="0"/>
              <a:t> </a:t>
            </a:r>
            <a:endParaRPr lang="en-US" dirty="0" smtClean="0"/>
          </a:p>
          <a:p>
            <a:pPr marL="457200" indent="-457200" algn="just">
              <a:buFont typeface="+mj-lt"/>
              <a:buAutoNum type="arabicPeriod" startAt="3"/>
            </a:pP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/>
              <a:t>takut</a:t>
            </a:r>
            <a:r>
              <a:rPr lang="en-US" dirty="0"/>
              <a:t> </a:t>
            </a:r>
            <a:r>
              <a:rPr lang="en-US" dirty="0" err="1"/>
              <a:t>membatalkan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</a:p>
          <a:p>
            <a:pPr marL="457200" indent="-457200" algn="just">
              <a:buFont typeface="+mj-lt"/>
              <a:buAutoNum type="arabicPeriod" startAt="3"/>
            </a:pPr>
            <a:r>
              <a:rPr lang="en-US" dirty="0" err="1" smtClean="0"/>
              <a:t>Dokumentasi</a:t>
            </a:r>
            <a:r>
              <a:rPr lang="en-US" dirty="0" smtClean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67618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Prinsip</a:t>
            </a:r>
            <a:r>
              <a:rPr lang="en-ID" dirty="0"/>
              <a:t> – </a:t>
            </a:r>
            <a:r>
              <a:rPr lang="en-ID" dirty="0" err="1"/>
              <a:t>prinsip</a:t>
            </a:r>
            <a:r>
              <a:rPr lang="en-ID" dirty="0"/>
              <a:t> </a:t>
            </a:r>
            <a:r>
              <a:rPr lang="en-ID" dirty="0" err="1"/>
              <a:t>pengembangan</a:t>
            </a:r>
            <a:r>
              <a:rPr lang="en-ID" dirty="0"/>
              <a:t> </a:t>
            </a:r>
            <a:r>
              <a:rPr lang="en-ID" dirty="0" err="1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/>
              <a:t>Tahapan</a:t>
            </a:r>
            <a:r>
              <a:rPr lang="en-US" dirty="0"/>
              <a:t>  </a:t>
            </a:r>
            <a:r>
              <a:rPr lang="en-US" dirty="0" err="1"/>
              <a:t>Utama</a:t>
            </a:r>
            <a:r>
              <a:rPr lang="en-US" dirty="0"/>
              <a:t>  </a:t>
            </a:r>
            <a:r>
              <a:rPr lang="en-US" dirty="0" err="1"/>
              <a:t>Siklus</a:t>
            </a:r>
            <a:r>
              <a:rPr lang="en-US" dirty="0"/>
              <a:t>  </a:t>
            </a:r>
            <a:r>
              <a:rPr lang="en-US" dirty="0" err="1"/>
              <a:t>hidup</a:t>
            </a:r>
            <a:r>
              <a:rPr lang="en-US" dirty="0"/>
              <a:t>  </a:t>
            </a:r>
            <a:r>
              <a:rPr lang="en-US" dirty="0" err="1"/>
              <a:t>Pengembangan</a:t>
            </a:r>
            <a:r>
              <a:rPr lang="en-US" dirty="0"/>
              <a:t>  </a:t>
            </a:r>
            <a:r>
              <a:rPr lang="en-US" dirty="0" err="1"/>
              <a:t>Sistem</a:t>
            </a:r>
            <a:r>
              <a:rPr lang="en-US" dirty="0"/>
              <a:t> 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: </a:t>
            </a:r>
            <a:endParaRPr lang="en-US" dirty="0" smtClean="0"/>
          </a:p>
          <a:p>
            <a:pPr algn="just"/>
            <a:r>
              <a:rPr lang="en-US" dirty="0" err="1" smtClean="0"/>
              <a:t>Perencanaan</a:t>
            </a:r>
            <a:r>
              <a:rPr lang="en-US" dirty="0" smtClean="0"/>
              <a:t>  </a:t>
            </a:r>
            <a:r>
              <a:rPr lang="en-US" dirty="0" err="1"/>
              <a:t>Sistem</a:t>
            </a:r>
            <a:r>
              <a:rPr lang="en-US" dirty="0"/>
              <a:t>  (systems planning) </a:t>
            </a:r>
          </a:p>
          <a:p>
            <a:pPr algn="just"/>
            <a:r>
              <a:rPr lang="en-US" dirty="0" err="1" smtClean="0"/>
              <a:t>Analisis</a:t>
            </a:r>
            <a:r>
              <a:rPr lang="en-US" dirty="0" smtClean="0"/>
              <a:t>  </a:t>
            </a:r>
            <a:r>
              <a:rPr lang="en-US" dirty="0" err="1"/>
              <a:t>Sistem</a:t>
            </a:r>
            <a:r>
              <a:rPr lang="en-US" dirty="0"/>
              <a:t>  (systems  analysis ) </a:t>
            </a:r>
          </a:p>
          <a:p>
            <a:pPr algn="just"/>
            <a:r>
              <a:rPr lang="en-US" dirty="0" err="1" smtClean="0"/>
              <a:t>Perancangan</a:t>
            </a:r>
            <a:r>
              <a:rPr lang="en-US" dirty="0" smtClean="0"/>
              <a:t>  </a:t>
            </a:r>
            <a:r>
              <a:rPr lang="en-US" dirty="0" err="1"/>
              <a:t>Sistem</a:t>
            </a:r>
            <a:r>
              <a:rPr lang="en-US" dirty="0"/>
              <a:t>   (systems  design) </a:t>
            </a:r>
          </a:p>
          <a:p>
            <a:pPr algn="just"/>
            <a:r>
              <a:rPr lang="en-US" dirty="0" err="1" smtClean="0"/>
              <a:t>Seleksi</a:t>
            </a:r>
            <a:r>
              <a:rPr lang="en-US" dirty="0" smtClean="0"/>
              <a:t>  </a:t>
            </a:r>
            <a:r>
              <a:rPr lang="en-US" dirty="0" err="1"/>
              <a:t>Sistem</a:t>
            </a:r>
            <a:r>
              <a:rPr lang="en-US" dirty="0"/>
              <a:t>  (systems selection) </a:t>
            </a:r>
          </a:p>
          <a:p>
            <a:pPr algn="just"/>
            <a:r>
              <a:rPr lang="en-US" dirty="0" err="1" smtClean="0"/>
              <a:t>Implementasi</a:t>
            </a:r>
            <a:r>
              <a:rPr lang="en-US" dirty="0" smtClean="0"/>
              <a:t>  </a:t>
            </a:r>
            <a:r>
              <a:rPr lang="en-US" dirty="0"/>
              <a:t>&amp;  </a:t>
            </a:r>
            <a:r>
              <a:rPr lang="en-US" dirty="0" err="1"/>
              <a:t>pemeliharaan</a:t>
            </a:r>
            <a:r>
              <a:rPr lang="en-US" dirty="0"/>
              <a:t>  </a:t>
            </a:r>
            <a:r>
              <a:rPr lang="en-US" dirty="0" err="1"/>
              <a:t>sistem</a:t>
            </a:r>
            <a:r>
              <a:rPr lang="en-US" dirty="0"/>
              <a:t>  (system  implementation &amp; maintenance) </a:t>
            </a:r>
          </a:p>
        </p:txBody>
      </p:sp>
    </p:spTree>
    <p:extLst>
      <p:ext uri="{BB962C8B-B14F-4D97-AF65-F5344CB8AC3E}">
        <p14:creationId xmlns:p14="http://schemas.microsoft.com/office/powerpoint/2010/main" val="477563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Prinsip</a:t>
            </a:r>
            <a:r>
              <a:rPr lang="en-ID" dirty="0"/>
              <a:t> – </a:t>
            </a:r>
            <a:r>
              <a:rPr lang="en-ID" dirty="0" err="1"/>
              <a:t>prinsip</a:t>
            </a:r>
            <a:r>
              <a:rPr lang="en-ID" dirty="0"/>
              <a:t> </a:t>
            </a:r>
            <a:r>
              <a:rPr lang="en-ID" dirty="0" err="1"/>
              <a:t>pengembangan</a:t>
            </a:r>
            <a:r>
              <a:rPr lang="en-ID" dirty="0"/>
              <a:t> </a:t>
            </a:r>
            <a:r>
              <a:rPr lang="en-ID" dirty="0" err="1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/>
              <a:t>Metodologi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metode-metode</a:t>
            </a:r>
            <a:r>
              <a:rPr lang="en-US" dirty="0"/>
              <a:t>, </a:t>
            </a:r>
            <a:r>
              <a:rPr lang="en-US" dirty="0" err="1"/>
              <a:t>prosedur-prosedur</a:t>
            </a:r>
            <a:r>
              <a:rPr lang="en-US" dirty="0"/>
              <a:t>, </a:t>
            </a:r>
            <a:r>
              <a:rPr lang="en-US" dirty="0" err="1"/>
              <a:t>konsep-konsep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, </a:t>
            </a:r>
            <a:r>
              <a:rPr lang="en-US" dirty="0" err="1"/>
              <a:t>aturan-aturan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postulat-postulat</a:t>
            </a:r>
            <a:r>
              <a:rPr lang="en-US" dirty="0"/>
              <a:t> (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)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. </a:t>
            </a:r>
            <a:r>
              <a:rPr lang="en-US" dirty="0" err="1"/>
              <a:t>Urut-urutan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23835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Klasifikasi</a:t>
            </a:r>
            <a:r>
              <a:rPr lang="en-ID" dirty="0" smtClean="0"/>
              <a:t> </a:t>
            </a:r>
            <a:r>
              <a:rPr lang="en-ID" dirty="0" err="1" smtClean="0"/>
              <a:t>metodologi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Functional </a:t>
            </a:r>
            <a:r>
              <a:rPr lang="en-US" dirty="0"/>
              <a:t>decomposition </a:t>
            </a:r>
            <a:r>
              <a:rPr lang="en-US" dirty="0" smtClean="0"/>
              <a:t>methodologies</a:t>
            </a:r>
          </a:p>
          <a:p>
            <a:pPr marL="0" indent="0" algn="just" defTabSz="450850">
              <a:buNone/>
            </a:pPr>
            <a:r>
              <a:rPr lang="en-ID" dirty="0"/>
              <a:t>	</a:t>
            </a:r>
            <a:r>
              <a:rPr lang="en-ID" dirty="0" err="1"/>
              <a:t>Metodologi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menekankan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pemecahan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smtClean="0"/>
              <a:t>	</a:t>
            </a:r>
            <a:r>
              <a:rPr lang="en-ID" dirty="0" err="1" smtClean="0"/>
              <a:t>subsistem</a:t>
            </a:r>
            <a:r>
              <a:rPr lang="en-ID" dirty="0" smtClean="0"/>
              <a:t> </a:t>
            </a:r>
            <a:r>
              <a:rPr lang="en-ID" dirty="0" err="1" smtClean="0"/>
              <a:t>subsistem</a:t>
            </a:r>
            <a:r>
              <a:rPr lang="en-ID" dirty="0" smtClean="0"/>
              <a:t> </a:t>
            </a:r>
            <a:r>
              <a:rPr lang="en-ID" dirty="0"/>
              <a:t>yang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kecil</a:t>
            </a:r>
            <a:r>
              <a:rPr lang="en-ID" dirty="0"/>
              <a:t>,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mudah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smtClean="0"/>
              <a:t>	</a:t>
            </a:r>
            <a:r>
              <a:rPr lang="en-ID" dirty="0" err="1" smtClean="0"/>
              <a:t>dipahami</a:t>
            </a:r>
            <a:r>
              <a:rPr lang="en-ID" dirty="0"/>
              <a:t>, </a:t>
            </a:r>
            <a:r>
              <a:rPr lang="en-ID" dirty="0" err="1"/>
              <a:t>dirancang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ditetapkan</a:t>
            </a:r>
            <a:r>
              <a:rPr lang="en-ID" dirty="0"/>
              <a:t>. Yang </a:t>
            </a:r>
            <a:r>
              <a:rPr lang="en-ID" dirty="0" err="1"/>
              <a:t>termasuk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kelompok</a:t>
            </a:r>
            <a:r>
              <a:rPr lang="en-ID" dirty="0"/>
              <a:t> </a:t>
            </a:r>
            <a:r>
              <a:rPr lang="en-ID" dirty="0" smtClean="0"/>
              <a:t>	</a:t>
            </a:r>
            <a:r>
              <a:rPr lang="en-ID" dirty="0" err="1" smtClean="0"/>
              <a:t>metodologi</a:t>
            </a:r>
            <a:r>
              <a:rPr lang="en-ID" dirty="0" smtClean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: </a:t>
            </a:r>
          </a:p>
          <a:p>
            <a:pPr marL="625475" lvl="2" indent="-174625">
              <a:buFontTx/>
              <a:buChar char="-"/>
            </a:pPr>
            <a:r>
              <a:rPr lang="en-ID" dirty="0" smtClean="0"/>
              <a:t>HIPO </a:t>
            </a:r>
            <a:r>
              <a:rPr lang="en-ID" dirty="0"/>
              <a:t>(Hierarchy plus Input Process Output) </a:t>
            </a:r>
            <a:endParaRPr lang="en-ID" dirty="0" smtClean="0"/>
          </a:p>
          <a:p>
            <a:pPr marL="625475" lvl="2" indent="-174625">
              <a:buFontTx/>
              <a:buChar char="-"/>
            </a:pPr>
            <a:r>
              <a:rPr lang="en-ID" dirty="0" smtClean="0"/>
              <a:t>Stepwise </a:t>
            </a:r>
            <a:r>
              <a:rPr lang="en-ID" dirty="0"/>
              <a:t>Refinement (SR) </a:t>
            </a:r>
            <a:r>
              <a:rPr lang="en-ID" dirty="0" err="1"/>
              <a:t>atau</a:t>
            </a:r>
            <a:r>
              <a:rPr lang="en-ID" dirty="0"/>
              <a:t> Iterative Stepwise Refinement (ISR) </a:t>
            </a:r>
          </a:p>
          <a:p>
            <a:pPr marL="625475" lvl="2" indent="-174625">
              <a:buFontTx/>
              <a:buChar char="-"/>
            </a:pPr>
            <a:r>
              <a:rPr lang="en-ID" dirty="0" smtClean="0"/>
              <a:t>Information </a:t>
            </a:r>
            <a:r>
              <a:rPr lang="en-ID" dirty="0"/>
              <a:t>Hiding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046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Klasifikasi</a:t>
            </a:r>
            <a:r>
              <a:rPr lang="en-ID" dirty="0"/>
              <a:t> </a:t>
            </a:r>
            <a:r>
              <a:rPr lang="en-ID" dirty="0" err="1"/>
              <a:t>metodologi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/>
              <a:t>Data Oriented Methodologies </a:t>
            </a:r>
            <a:endParaRPr lang="en-US" dirty="0" smtClean="0"/>
          </a:p>
          <a:p>
            <a:pPr marL="0" indent="0" defTabSz="450850">
              <a:buNone/>
            </a:pPr>
            <a:r>
              <a:rPr lang="en-US" dirty="0" smtClean="0"/>
              <a:t>	</a:t>
            </a:r>
            <a:r>
              <a:rPr lang="en-US" dirty="0" err="1" smtClean="0"/>
              <a:t>Metodologi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data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diproses</a:t>
            </a:r>
            <a:r>
              <a:rPr lang="en-US" dirty="0"/>
              <a:t>. </a:t>
            </a:r>
            <a:r>
              <a:rPr lang="en-US" dirty="0" smtClean="0"/>
              <a:t>	</a:t>
            </a:r>
            <a:r>
              <a:rPr lang="en-US" dirty="0" err="1" smtClean="0"/>
              <a:t>Dikelompokkan</a:t>
            </a:r>
            <a:r>
              <a:rPr lang="en-US" dirty="0" smtClean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: 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en-US" dirty="0" smtClean="0"/>
              <a:t>Data </a:t>
            </a:r>
            <a:r>
              <a:rPr lang="en-US" dirty="0"/>
              <a:t>flow oriented methodologies,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digambarkan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fungsinya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modulmodul</a:t>
            </a:r>
            <a:r>
              <a:rPr lang="en-US" dirty="0"/>
              <a:t> di </a:t>
            </a:r>
            <a:r>
              <a:rPr lang="en-US" dirty="0" err="1"/>
              <a:t>sistem</a:t>
            </a:r>
            <a:r>
              <a:rPr lang="en-US" dirty="0"/>
              <a:t>.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: - SADT (Structured Analysis and Design Techniques) - Composite Design - SSAD (Structured System Analysis and Design) 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en-US" dirty="0" smtClean="0"/>
              <a:t>Data </a:t>
            </a:r>
            <a:r>
              <a:rPr lang="en-US" dirty="0"/>
              <a:t>Structured oriented methodologies </a:t>
            </a:r>
          </a:p>
          <a:p>
            <a:pPr marL="0" indent="0" algn="just" defTabSz="450850">
              <a:buNone/>
            </a:pPr>
            <a:r>
              <a:rPr lang="en-US" dirty="0" smtClean="0"/>
              <a:t>	</a:t>
            </a:r>
            <a:r>
              <a:rPr lang="en-US" dirty="0" err="1" smtClean="0"/>
              <a:t>Metodologi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input </a:t>
            </a:r>
            <a:r>
              <a:rPr lang="en-US" dirty="0" err="1"/>
              <a:t>dan</a:t>
            </a:r>
            <a:r>
              <a:rPr lang="en-US" dirty="0"/>
              <a:t> output di </a:t>
            </a:r>
            <a:r>
              <a:rPr lang="en-US" dirty="0" err="1"/>
              <a:t>sistem</a:t>
            </a:r>
            <a:r>
              <a:rPr lang="en-US" dirty="0"/>
              <a:t>.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ini</a:t>
            </a:r>
            <a:r>
              <a:rPr lang="en-US" dirty="0" smtClean="0"/>
              <a:t> 	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: </a:t>
            </a:r>
          </a:p>
          <a:p>
            <a:pPr lvl="2" algn="just">
              <a:buFontTx/>
              <a:buChar char="-"/>
            </a:pPr>
            <a:r>
              <a:rPr lang="en-US" dirty="0" smtClean="0"/>
              <a:t>JSD </a:t>
            </a:r>
            <a:r>
              <a:rPr lang="en-US" dirty="0"/>
              <a:t>(</a:t>
            </a:r>
            <a:r>
              <a:rPr lang="en-US" dirty="0" err="1"/>
              <a:t>Jackson‟s</a:t>
            </a:r>
            <a:r>
              <a:rPr lang="en-US" dirty="0"/>
              <a:t> System Development) </a:t>
            </a:r>
          </a:p>
          <a:p>
            <a:pPr lvl="2" algn="just">
              <a:buFontTx/>
              <a:buChar char="-"/>
            </a:pPr>
            <a:r>
              <a:rPr lang="en-US" dirty="0" smtClean="0"/>
              <a:t>W/O </a:t>
            </a:r>
            <a:r>
              <a:rPr lang="en-US" dirty="0"/>
              <a:t>(</a:t>
            </a:r>
            <a:r>
              <a:rPr lang="en-US" dirty="0" err="1"/>
              <a:t>Warnier</a:t>
            </a:r>
            <a:r>
              <a:rPr lang="en-US" dirty="0"/>
              <a:t>/Orr)</a:t>
            </a:r>
          </a:p>
        </p:txBody>
      </p:sp>
    </p:spTree>
    <p:extLst>
      <p:ext uri="{BB962C8B-B14F-4D97-AF65-F5344CB8AC3E}">
        <p14:creationId xmlns:p14="http://schemas.microsoft.com/office/powerpoint/2010/main" val="14801065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345</TotalTime>
  <Words>3146</Words>
  <Application>Microsoft Office PowerPoint</Application>
  <PresentationFormat>Widescreen</PresentationFormat>
  <Paragraphs>245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Rockwell</vt:lpstr>
      <vt:lpstr>Rockwell Condensed</vt:lpstr>
      <vt:lpstr>Wingdings</vt:lpstr>
      <vt:lpstr>Wood Type</vt:lpstr>
      <vt:lpstr>Mengembangkan solusi bisnis dan teknologi informasi</vt:lpstr>
      <vt:lpstr>Pengembangan sistem bisnis</vt:lpstr>
      <vt:lpstr>Pengembangan sistem bisnis</vt:lpstr>
      <vt:lpstr>Prinsip – prinsip pengembangan sistem</vt:lpstr>
      <vt:lpstr>Prinsip – prinsip pengembangan sistem</vt:lpstr>
      <vt:lpstr>Prinsip – prinsip pengembangan sistem</vt:lpstr>
      <vt:lpstr>Prinsip – prinsip pengembangan sistem</vt:lpstr>
      <vt:lpstr>Klasifikasi metodologi</vt:lpstr>
      <vt:lpstr>Klasifikasi metodologi</vt:lpstr>
      <vt:lpstr>Klasifikasi metodologi</vt:lpstr>
      <vt:lpstr>Pengembangan sistem</vt:lpstr>
      <vt:lpstr>Pengembangan sistem</vt:lpstr>
      <vt:lpstr>Siklus pengembangan sistem</vt:lpstr>
      <vt:lpstr>Tahapan pengembangan sistem </vt:lpstr>
      <vt:lpstr>Tahapan pengembangan sistem (2)</vt:lpstr>
      <vt:lpstr>Tahapan pengembangan sistem (3) </vt:lpstr>
      <vt:lpstr>Tahapan pengembangan sistem (4) </vt:lpstr>
      <vt:lpstr>Tahapan pengembangan sistem (5) </vt:lpstr>
      <vt:lpstr>Fase siklus bisnis</vt:lpstr>
      <vt:lpstr>Peran sistem informasi dalam mendukung solusi bisnis</vt:lpstr>
      <vt:lpstr>Siklus pengembangan sistem</vt:lpstr>
      <vt:lpstr>Siklus Perencanaan Strategi SI/TI   </vt:lpstr>
      <vt:lpstr>Siklus Perencanaan Strategi SI/TI</vt:lpstr>
      <vt:lpstr>Siklus Perencanaan Strategi SI/TI</vt:lpstr>
      <vt:lpstr>Siklus Perencanaan Strategi SI/TI</vt:lpstr>
      <vt:lpstr>Siklus Perencanaan Strategi SI/TI</vt:lpstr>
      <vt:lpstr>Langkah – langkah pengembangan sistem</vt:lpstr>
      <vt:lpstr>Langkah – langkah pengembangan sistem</vt:lpstr>
      <vt:lpstr>Langkah – langkah pengembangan sistem</vt:lpstr>
      <vt:lpstr>Langkah – langkah pengembangan sistem</vt:lpstr>
      <vt:lpstr>Metode konversi</vt:lpstr>
      <vt:lpstr>Metode konversi</vt:lpstr>
      <vt:lpstr>Konversi langsung</vt:lpstr>
      <vt:lpstr>Metode konversi</vt:lpstr>
      <vt:lpstr>Metode konversi</vt:lpstr>
      <vt:lpstr>Metode konversi</vt:lpstr>
      <vt:lpstr>Metode konversi</vt:lpstr>
      <vt:lpstr>Metode konversi</vt:lpstr>
      <vt:lpstr>Metode konversi</vt:lpstr>
      <vt:lpstr>Pemeliharaan sistem informasi</vt:lpstr>
      <vt:lpstr>Mengelola perubahan organisasi</vt:lpstr>
      <vt:lpstr>Keterlibatan dan Resistensi Pemakai Akhir  </vt:lpstr>
      <vt:lpstr>Daftar pustaka</vt:lpstr>
      <vt:lpstr>Pertanyaan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Mengembangkan solusi bisnis dan teknologi informasi</dc:title>
  <dc:creator>mel pangrib</dc:creator>
  <cp:lastModifiedBy>mel pangrib</cp:lastModifiedBy>
  <cp:revision>21</cp:revision>
  <dcterms:created xsi:type="dcterms:W3CDTF">2019-05-20T03:12:43Z</dcterms:created>
  <dcterms:modified xsi:type="dcterms:W3CDTF">2019-06-25T04:45:11Z</dcterms:modified>
</cp:coreProperties>
</file>