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8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5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1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644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20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0814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89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4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8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7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4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1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3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2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9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9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5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763000" cy="31242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err="1" smtClean="0"/>
              <a:t>Membuat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Laporan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Ilmiah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396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Kerangka</a:t>
            </a:r>
            <a:r>
              <a:rPr lang="en-US" b="1" dirty="0" smtClean="0"/>
              <a:t> </a:t>
            </a:r>
            <a:r>
              <a:rPr lang="en-US" b="1" dirty="0" err="1" smtClean="0"/>
              <a:t>Penulisan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endParaRPr lang="id-ID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762000"/>
            <a:ext cx="62484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396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990600"/>
            <a:ext cx="8632576" cy="5638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v-SE" sz="2800" dirty="0" smtClean="0"/>
              <a:t>Apakah yang dimaksud dengan: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Judul Penelitian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Abstrak Penelitian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Latar Belakang Penelitian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Tujuan dan manfaatn penelitian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Ruang Lingkup penelitian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Tinjuan Pustaka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Metode Penelitian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Hasil dan Pembahasan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Kesimpulan dan Saran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Daftar Pustaka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Lampiran</a:t>
            </a:r>
          </a:p>
          <a:p>
            <a:pPr algn="just"/>
            <a:r>
              <a:rPr lang="sv-SE" sz="2800" dirty="0" smtClean="0"/>
              <a:t>Buatlah laporan penelitian anda yang berisikan ke 11 butir kerangka penulisan ilmiah diatas !! </a:t>
            </a:r>
          </a:p>
          <a:p>
            <a:pPr marL="514350" indent="-514350" algn="just">
              <a:buFont typeface="+mj-lt"/>
              <a:buAutoNum type="arabicPeriod"/>
            </a:pPr>
            <a:endParaRPr lang="sv-SE" sz="2800" dirty="0" smtClean="0"/>
          </a:p>
          <a:p>
            <a:pPr marL="514350" indent="-514350" algn="just">
              <a:buFont typeface="+mj-lt"/>
              <a:buAutoNum type="arabicPeriod"/>
            </a:pPr>
            <a:endParaRPr lang="sv-SE" sz="2800" dirty="0" smtClean="0"/>
          </a:p>
          <a:p>
            <a:pPr marL="514350" indent="-514350" algn="just">
              <a:buFont typeface="+mj-lt"/>
              <a:buAutoNum type="arabicPeriod"/>
            </a:pPr>
            <a:endParaRPr lang="sv-SE" sz="2800" dirty="0" smtClean="0"/>
          </a:p>
          <a:p>
            <a:pPr marL="514350" indent="-514350" algn="just">
              <a:buFont typeface="+mj-lt"/>
              <a:buAutoNum type="arabicPeriod"/>
            </a:pPr>
            <a:endParaRPr lang="sv-SE" sz="2800" dirty="0" smtClean="0"/>
          </a:p>
          <a:p>
            <a:pPr marL="514350" indent="-514350" algn="just">
              <a:buFont typeface="+mj-lt"/>
              <a:buAutoNum type="arabicPeriod"/>
            </a:pP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2032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396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Penulisan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990600"/>
            <a:ext cx="8784976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Penulisan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merujuk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penulisan</a:t>
            </a:r>
            <a:r>
              <a:rPr lang="en-US" sz="2800" dirty="0"/>
              <a:t> yang </a:t>
            </a:r>
            <a:r>
              <a:rPr lang="en-US" sz="2800" dirty="0" err="1"/>
              <a:t>berlandaskan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metodologi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mengungkapkan</a:t>
            </a:r>
            <a:r>
              <a:rPr lang="en-US" sz="2800" dirty="0" smtClean="0"/>
              <a:t> </a:t>
            </a:r>
            <a:r>
              <a:rPr lang="en-US" sz="2800" dirty="0" err="1"/>
              <a:t>fakta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bukti-bukti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kebenaran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perumusan</a:t>
            </a:r>
            <a:r>
              <a:rPr lang="en-US" sz="2800" dirty="0" smtClean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/>
              <a:t>Bahasa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penulisan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memilih</a:t>
            </a:r>
            <a:r>
              <a:rPr lang="en-US" sz="2800" dirty="0"/>
              <a:t> kata yang </a:t>
            </a:r>
            <a:r>
              <a:rPr lang="en-US" sz="2800" dirty="0" err="1"/>
              <a:t>baku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EYD (</a:t>
            </a:r>
            <a:r>
              <a:rPr lang="en-US" sz="2800" dirty="0" err="1"/>
              <a:t>ejaaan</a:t>
            </a:r>
            <a:r>
              <a:rPr lang="en-US" sz="2800" dirty="0"/>
              <a:t> yang </a:t>
            </a:r>
            <a:r>
              <a:rPr lang="en-US" sz="2800" dirty="0" err="1"/>
              <a:t>disempurnakan</a:t>
            </a:r>
            <a:r>
              <a:rPr lang="en-US" sz="2800" dirty="0"/>
              <a:t>)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Indonesia. Hal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/>
              <a:t>agar </a:t>
            </a:r>
            <a:r>
              <a:rPr lang="en-US" sz="2800" dirty="0" err="1"/>
              <a:t>makna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yang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disampaikan</a:t>
            </a:r>
            <a:r>
              <a:rPr lang="en-US" sz="2800" dirty="0"/>
              <a:t> </a:t>
            </a:r>
            <a:r>
              <a:rPr lang="en-US" sz="2800" dirty="0" err="1"/>
              <a:t>jelas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b="1" dirty="0" err="1"/>
          </a:p>
        </p:txBody>
      </p:sp>
    </p:spTree>
    <p:extLst>
      <p:ext uri="{BB962C8B-B14F-4D97-AF65-F5344CB8AC3E}">
        <p14:creationId xmlns:p14="http://schemas.microsoft.com/office/powerpoint/2010/main" val="31847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396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Penulisan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990600"/>
            <a:ext cx="8784976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mengecek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yang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hasilkan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syarat</a:t>
            </a:r>
            <a:r>
              <a:rPr lang="en-US" sz="2800" dirty="0"/>
              <a:t> </a:t>
            </a:r>
            <a:r>
              <a:rPr lang="en-US" sz="2800" dirty="0" err="1"/>
              <a:t>kaedah</a:t>
            </a:r>
            <a:r>
              <a:rPr lang="en-US" sz="2800" dirty="0"/>
              <a:t> </a:t>
            </a:r>
            <a:r>
              <a:rPr lang="en-US" sz="2800" dirty="0" err="1" smtClean="0"/>
              <a:t>tata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yang </a:t>
            </a:r>
            <a:r>
              <a:rPr lang="en-US" sz="2800" dirty="0" err="1"/>
              <a:t>benar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kelengkapan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subjek</a:t>
            </a:r>
            <a:r>
              <a:rPr lang="en-US" sz="2800" dirty="0"/>
              <a:t>, </a:t>
            </a:r>
            <a:r>
              <a:rPr lang="en-US" sz="2800" dirty="0" err="1"/>
              <a:t>predikat</a:t>
            </a:r>
            <a:r>
              <a:rPr lang="en-US" sz="2800" dirty="0"/>
              <a:t>, </a:t>
            </a:r>
            <a:r>
              <a:rPr lang="en-US" sz="2800" dirty="0" err="1"/>
              <a:t>objek</a:t>
            </a:r>
            <a:r>
              <a:rPr lang="en-US" sz="2800" dirty="0"/>
              <a:t>, </a:t>
            </a:r>
            <a:r>
              <a:rPr lang="en-US" sz="2800" dirty="0" err="1"/>
              <a:t>pelengkap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keterangan</a:t>
            </a:r>
            <a:r>
              <a:rPr lang="en-US" sz="2800" dirty="0"/>
              <a:t> (S, P, O, </a:t>
            </a:r>
            <a:r>
              <a:rPr lang="en-US" sz="2800" dirty="0" err="1"/>
              <a:t>Pel</a:t>
            </a:r>
            <a:r>
              <a:rPr lang="en-US" sz="2800" dirty="0"/>
              <a:t>, K)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dituliskan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dibaca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jelas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dipahami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 smtClean="0"/>
              <a:t>timbul</a:t>
            </a:r>
            <a:r>
              <a:rPr lang="en-US" sz="2800" dirty="0" smtClean="0"/>
              <a:t> </a:t>
            </a:r>
            <a:r>
              <a:rPr lang="en-US" sz="2800" dirty="0" err="1" smtClean="0"/>
              <a:t>kerancuan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yang </a:t>
            </a:r>
            <a:r>
              <a:rPr lang="en-US" sz="2800" dirty="0" err="1"/>
              <a:t>dituliskan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makna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596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396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Penulisan</a:t>
            </a:r>
            <a:r>
              <a:rPr lang="en-US" b="1" dirty="0" smtClean="0"/>
              <a:t>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990600"/>
            <a:ext cx="8784976" cy="5638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2800" dirty="0" err="1"/>
              <a:t>Subjek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</a:t>
            </a:r>
            <a:r>
              <a:rPr lang="en-US" sz="2800" dirty="0" err="1"/>
              <a:t>pokok</a:t>
            </a:r>
            <a:r>
              <a:rPr lang="en-US" sz="2800" dirty="0"/>
              <a:t> yang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 smtClean="0"/>
              <a:t>disamping</a:t>
            </a:r>
            <a:r>
              <a:rPr lang="en-US" sz="2800" dirty="0" smtClean="0"/>
              <a:t> </a:t>
            </a:r>
            <a:r>
              <a:rPr lang="en-US" sz="2800" dirty="0" err="1" smtClean="0"/>
              <a:t>unsur</a:t>
            </a:r>
            <a:r>
              <a:rPr lang="en-US" sz="2800" dirty="0" smtClean="0"/>
              <a:t> </a:t>
            </a:r>
            <a:r>
              <a:rPr lang="en-US" sz="2800" dirty="0" err="1"/>
              <a:t>predikat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err="1"/>
              <a:t>Preposisi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dibuktikan</a:t>
            </a:r>
            <a:r>
              <a:rPr lang="en-US" sz="2800" dirty="0"/>
              <a:t> </a:t>
            </a:r>
            <a:r>
              <a:rPr lang="en-US" sz="2800" dirty="0" err="1"/>
              <a:t>kebenarannya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ditolak</a:t>
            </a:r>
            <a:r>
              <a:rPr lang="en-US" sz="2800" dirty="0" smtClean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kesalahan</a:t>
            </a:r>
            <a:r>
              <a:rPr lang="en-US" sz="2800" dirty="0"/>
              <a:t> yang </a:t>
            </a:r>
            <a:r>
              <a:rPr lang="en-US" sz="2800" dirty="0" err="1"/>
              <a:t>terkandung</a:t>
            </a:r>
            <a:r>
              <a:rPr lang="en-US" sz="2800" dirty="0"/>
              <a:t> di </a:t>
            </a:r>
            <a:r>
              <a:rPr lang="en-US" sz="2800" dirty="0" err="1" smtClean="0"/>
              <a:t>dalamnnya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/>
              <a:t>Predikat</a:t>
            </a:r>
            <a:r>
              <a:rPr lang="en-US" sz="2800" dirty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memiki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peran</a:t>
            </a:r>
            <a:r>
              <a:rPr lang="en-US" sz="2800" dirty="0"/>
              <a:t> </a:t>
            </a:r>
            <a:r>
              <a:rPr lang="en-US" sz="2800" dirty="0" err="1"/>
              <a:t>diantaranya</a:t>
            </a:r>
            <a:r>
              <a:rPr lang="en-US" sz="2800" dirty="0"/>
              <a:t> (1) </a:t>
            </a:r>
            <a:r>
              <a:rPr lang="en-US" sz="2800" dirty="0" err="1"/>
              <a:t>pernyataan</a:t>
            </a:r>
            <a:r>
              <a:rPr lang="en-US" sz="2800" dirty="0"/>
              <a:t> (</a:t>
            </a:r>
            <a:r>
              <a:rPr lang="en-US" sz="2800" dirty="0" err="1"/>
              <a:t>berita</a:t>
            </a:r>
            <a:r>
              <a:rPr lang="en-US" sz="2800" dirty="0"/>
              <a:t>), (2) </a:t>
            </a:r>
            <a:r>
              <a:rPr lang="en-US" sz="2800" dirty="0" err="1"/>
              <a:t>perintah</a:t>
            </a:r>
            <a:r>
              <a:rPr lang="en-US" sz="2800" dirty="0" smtClean="0"/>
              <a:t>, (</a:t>
            </a:r>
            <a:r>
              <a:rPr lang="en-US" sz="2800" dirty="0"/>
              <a:t>3) </a:t>
            </a:r>
            <a:r>
              <a:rPr lang="en-US" sz="2800" dirty="0" err="1"/>
              <a:t>pernyataan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(4) </a:t>
            </a:r>
            <a:r>
              <a:rPr lang="en-US" sz="2800" dirty="0" err="1"/>
              <a:t>seruan</a:t>
            </a:r>
            <a:r>
              <a:rPr lang="en-US" sz="2800" dirty="0"/>
              <a:t>.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kaedah</a:t>
            </a:r>
            <a:r>
              <a:rPr lang="en-US" sz="2800" dirty="0"/>
              <a:t> </a:t>
            </a:r>
            <a:r>
              <a:rPr lang="en-US" sz="2800" dirty="0" err="1"/>
              <a:t>ejaan</a:t>
            </a:r>
            <a:r>
              <a:rPr lang="en-US" sz="2800" dirty="0"/>
              <a:t>, </a:t>
            </a:r>
            <a:r>
              <a:rPr lang="en-US" sz="2800" dirty="0" err="1"/>
              <a:t>kalimat</a:t>
            </a:r>
            <a:r>
              <a:rPr lang="en-US" sz="2800" dirty="0"/>
              <a:t> yang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/>
              <a:t>ditandai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(.) </a:t>
            </a:r>
            <a:r>
              <a:rPr lang="en-US" sz="2800" dirty="0" err="1"/>
              <a:t>sebagai</a:t>
            </a:r>
            <a:r>
              <a:rPr lang="en-US" sz="2800" dirty="0"/>
              <a:t> terminal </a:t>
            </a:r>
            <a:r>
              <a:rPr lang="en-US" sz="2800" dirty="0" err="1"/>
              <a:t>terakhir</a:t>
            </a:r>
            <a:r>
              <a:rPr lang="en-US" sz="2800" dirty="0"/>
              <a:t>,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tanya</a:t>
            </a:r>
            <a:r>
              <a:rPr lang="en-US" sz="2800" dirty="0"/>
              <a:t> (?),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seruan</a:t>
            </a:r>
            <a:r>
              <a:rPr lang="en-US" sz="2800" dirty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seru</a:t>
            </a:r>
            <a:r>
              <a:rPr lang="en-US" sz="2800" dirty="0"/>
              <a:t> </a:t>
            </a:r>
            <a:r>
              <a:rPr lang="en-US" sz="2800" dirty="0" smtClean="0"/>
              <a:t> (!)</a:t>
            </a:r>
          </a:p>
          <a:p>
            <a:pPr algn="just"/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diperlawankan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subjek</a:t>
            </a:r>
            <a:r>
              <a:rPr lang="en-US" sz="2800" dirty="0"/>
              <a:t>. </a:t>
            </a:r>
            <a:r>
              <a:rPr lang="en-US" sz="2800" dirty="0" err="1"/>
              <a:t>Unsur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wajib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susunan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yang </a:t>
            </a:r>
            <a:r>
              <a:rPr lang="en-US" sz="2800" dirty="0" err="1"/>
              <a:t>berpredikat</a:t>
            </a:r>
            <a:r>
              <a:rPr lang="en-US" sz="2800" dirty="0"/>
              <a:t> </a:t>
            </a:r>
            <a:r>
              <a:rPr lang="en-US" sz="2800" dirty="0" err="1"/>
              <a:t>verba</a:t>
            </a:r>
            <a:r>
              <a:rPr lang="en-US" sz="2800" dirty="0"/>
              <a:t> </a:t>
            </a:r>
            <a:r>
              <a:rPr lang="en-US" sz="2800" dirty="0" err="1"/>
              <a:t>aktif</a:t>
            </a:r>
            <a:r>
              <a:rPr lang="en-US" sz="2800" dirty="0"/>
              <a:t>,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 smtClean="0"/>
              <a:t>umumnya</a:t>
            </a:r>
            <a:r>
              <a:rPr lang="en-US" sz="2800" dirty="0"/>
              <a:t> </a:t>
            </a:r>
            <a:r>
              <a:rPr lang="en-US" sz="2800" dirty="0" err="1"/>
              <a:t>berawalan</a:t>
            </a:r>
            <a:r>
              <a:rPr lang="en-US" sz="2800" dirty="0"/>
              <a:t> me-,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pasif</a:t>
            </a:r>
            <a:r>
              <a:rPr lang="en-US" sz="2800" dirty="0"/>
              <a:t> </a:t>
            </a:r>
            <a:r>
              <a:rPr lang="en-US" sz="2800" dirty="0" err="1"/>
              <a:t>ataupun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 smtClean="0"/>
              <a:t>intransitif</a:t>
            </a:r>
            <a:r>
              <a:rPr lang="en-US" sz="2800" dirty="0" smtClean="0"/>
              <a:t>, </a:t>
            </a:r>
            <a:r>
              <a:rPr lang="en-US" sz="2800" dirty="0" err="1" smtClean="0"/>
              <a:t>berpredikat</a:t>
            </a:r>
            <a:r>
              <a:rPr lang="en-US" sz="2800" dirty="0" smtClean="0"/>
              <a:t> </a:t>
            </a:r>
            <a:r>
              <a:rPr lang="en-US" sz="2800" dirty="0" err="1"/>
              <a:t>verba</a:t>
            </a:r>
            <a:r>
              <a:rPr lang="en-US" sz="2800" dirty="0"/>
              <a:t> </a:t>
            </a:r>
            <a:r>
              <a:rPr lang="en-US" sz="2800" dirty="0" err="1"/>
              <a:t>berawalan</a:t>
            </a:r>
            <a:r>
              <a:rPr lang="en-US" sz="2800" dirty="0"/>
              <a:t> </a:t>
            </a:r>
            <a:r>
              <a:rPr lang="en-US" sz="2800" dirty="0" err="1"/>
              <a:t>ber</a:t>
            </a:r>
            <a:r>
              <a:rPr lang="en-US" sz="2800" dirty="0"/>
              <a:t>-, </a:t>
            </a:r>
            <a:r>
              <a:rPr lang="en-US" sz="2800" dirty="0" err="1"/>
              <a:t>ke</a:t>
            </a:r>
            <a:r>
              <a:rPr lang="en-US" sz="2800" dirty="0"/>
              <a:t>-an. 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30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396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Proses </a:t>
            </a:r>
            <a:r>
              <a:rPr lang="en-US" b="1" dirty="0" err="1" smtClean="0"/>
              <a:t>Menulis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990600"/>
            <a:ext cx="8632576" cy="5638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v-SE" sz="2800" b="1" dirty="0"/>
              <a:t>Proses penulisan terdiri dari beberapa tahapan diantaranya </a:t>
            </a:r>
            <a:r>
              <a:rPr lang="sv-SE" sz="2800" b="1" dirty="0" smtClean="0"/>
              <a:t>adalah: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Perencanaan (planning</a:t>
            </a:r>
            <a:r>
              <a:rPr lang="sv-SE" sz="2800" dirty="0"/>
              <a:t>), </a:t>
            </a:r>
            <a:endParaRPr lang="sv-SE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Pembuatan </a:t>
            </a:r>
            <a:r>
              <a:rPr lang="sv-SE" sz="2800" dirty="0"/>
              <a:t>draft (drafting), </a:t>
            </a:r>
            <a:endParaRPr lang="sv-SE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Revisi </a:t>
            </a:r>
            <a:r>
              <a:rPr lang="sv-SE" sz="2800" dirty="0"/>
              <a:t>(revising) dan </a:t>
            </a:r>
            <a:endParaRPr lang="sv-SE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proses </a:t>
            </a:r>
            <a:r>
              <a:rPr lang="sv-SE" sz="2800" dirty="0"/>
              <a:t>penulisan </a:t>
            </a:r>
            <a:r>
              <a:rPr lang="sv-SE" sz="2800" dirty="0" smtClean="0"/>
              <a:t>laporan (working </a:t>
            </a:r>
            <a:r>
              <a:rPr lang="sv-SE" sz="2800" dirty="0"/>
              <a:t>within the process).</a:t>
            </a:r>
          </a:p>
        </p:txBody>
      </p:sp>
    </p:spTree>
    <p:extLst>
      <p:ext uri="{BB962C8B-B14F-4D97-AF65-F5344CB8AC3E}">
        <p14:creationId xmlns:p14="http://schemas.microsoft.com/office/powerpoint/2010/main" val="350280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396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Pembuatan</a:t>
            </a:r>
            <a:r>
              <a:rPr lang="en-US" b="1" dirty="0" smtClean="0"/>
              <a:t> </a:t>
            </a:r>
            <a:r>
              <a:rPr lang="en-US" b="1" dirty="0" err="1" smtClean="0"/>
              <a:t>Karya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990600"/>
            <a:ext cx="8632576" cy="5638800"/>
          </a:xfrm>
        </p:spPr>
        <p:txBody>
          <a:bodyPr>
            <a:normAutofit/>
          </a:bodyPr>
          <a:lstStyle/>
          <a:p>
            <a:pPr algn="just"/>
            <a:r>
              <a:rPr lang="sv-SE" sz="2800" dirty="0"/>
              <a:t>Penulisan karya ilmiah merupakan tahapan dari keseluruhan proses atau tahapan </a:t>
            </a:r>
            <a:r>
              <a:rPr lang="sv-SE" sz="2800" dirty="0" smtClean="0"/>
              <a:t>yang ada </a:t>
            </a:r>
            <a:r>
              <a:rPr lang="sv-SE" sz="2800" dirty="0"/>
              <a:t>dalam unsur penelitian. </a:t>
            </a:r>
            <a:endParaRPr lang="sv-SE" sz="2800" dirty="0" smtClean="0"/>
          </a:p>
          <a:p>
            <a:pPr algn="just"/>
            <a:r>
              <a:rPr lang="sv-SE" sz="2800" dirty="0" smtClean="0"/>
              <a:t>Menuangkan </a:t>
            </a:r>
            <a:r>
              <a:rPr lang="sv-SE" sz="2800" dirty="0"/>
              <a:t>hasil penelitian ke dalam sebuah tulisan  </a:t>
            </a:r>
            <a:r>
              <a:rPr lang="sv-SE" sz="2800" dirty="0" smtClean="0"/>
              <a:t> merupakan </a:t>
            </a:r>
            <a:r>
              <a:rPr lang="sv-SE" sz="2800" dirty="0"/>
              <a:t>hal yang mutlak bagi seorang peneliti. </a:t>
            </a:r>
            <a:endParaRPr lang="sv-SE" sz="2800" dirty="0" smtClean="0"/>
          </a:p>
          <a:p>
            <a:pPr algn="just"/>
            <a:r>
              <a:rPr lang="sv-SE" sz="2800" dirty="0" smtClean="0"/>
              <a:t>Karya </a:t>
            </a:r>
            <a:r>
              <a:rPr lang="sv-SE" sz="2800" dirty="0"/>
              <a:t>ilmiah ini harus </a:t>
            </a:r>
            <a:r>
              <a:rPr lang="sv-SE" sz="2800" dirty="0" smtClean="0"/>
              <a:t>bersifat ilmiah </a:t>
            </a:r>
            <a:r>
              <a:rPr lang="sv-SE" sz="2800" dirty="0"/>
              <a:t>dan ditulis sesuai dengan kaedah-kaedah penulisan ilmiah menurut </a:t>
            </a:r>
            <a:r>
              <a:rPr lang="sv-SE" sz="2800" dirty="0" smtClean="0"/>
              <a:t>metodologi yang </a:t>
            </a:r>
            <a:r>
              <a:rPr lang="sv-SE" sz="2800" dirty="0"/>
              <a:t>baik dan benar. </a:t>
            </a:r>
          </a:p>
          <a:p>
            <a:pPr marL="0" indent="0" algn="just">
              <a:buNone/>
            </a:pP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368715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396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Ciri-Ciri</a:t>
            </a:r>
            <a:r>
              <a:rPr lang="en-US" b="1" dirty="0" smtClean="0"/>
              <a:t> Bahasa </a:t>
            </a:r>
            <a:r>
              <a:rPr lang="en-US" b="1" dirty="0" err="1" smtClean="0"/>
              <a:t>Ilmiah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990600"/>
            <a:ext cx="8632576" cy="56388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Bahasa </a:t>
            </a:r>
            <a:r>
              <a:rPr lang="sv-SE" sz="2800" dirty="0"/>
              <a:t>Ilmiah harus tepat dan tunggal makna, tidak remang nalar </a:t>
            </a:r>
            <a:r>
              <a:rPr lang="sv-SE" sz="2800" dirty="0" smtClean="0"/>
              <a:t>ataupun mendua</a:t>
            </a:r>
            <a:r>
              <a:rPr lang="sv-SE" sz="2800" dirty="0"/>
              <a:t>. Contoh:”penelitian ini mengkaji teknik pentajaman objek yang </a:t>
            </a:r>
            <a:r>
              <a:rPr lang="sv-SE" sz="2800" dirty="0" smtClean="0"/>
              <a:t>efektif dan efisien”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Bahasa </a:t>
            </a:r>
            <a:r>
              <a:rPr lang="sv-SE" sz="2800" dirty="0"/>
              <a:t>Ilmiah mendefinisikan secara tepat istilah, dan pengertian </a:t>
            </a:r>
            <a:r>
              <a:rPr lang="sv-SE" sz="2800" dirty="0" smtClean="0"/>
              <a:t>yang berkaitan </a:t>
            </a:r>
            <a:r>
              <a:rPr lang="sv-SE" sz="2800" dirty="0"/>
              <a:t>dengan suatu penelitian, agar tidak menimbulkan </a:t>
            </a:r>
            <a:r>
              <a:rPr lang="sv-SE" sz="2800" dirty="0" smtClean="0"/>
              <a:t>kerancuan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Bahasa </a:t>
            </a:r>
            <a:r>
              <a:rPr lang="sv-SE" sz="2800" dirty="0"/>
              <a:t>Ilmiah itu singkat, jelas dan </a:t>
            </a:r>
            <a:r>
              <a:rPr lang="sv-SE" sz="2800" dirty="0" smtClean="0"/>
              <a:t>efektif. Contoh</a:t>
            </a:r>
            <a:r>
              <a:rPr lang="sv-SE" sz="2800" dirty="0"/>
              <a:t>: ”tulisan ini (dilakukan dengan maksud untuk) membahas kecendrungan </a:t>
            </a:r>
            <a:r>
              <a:rPr lang="sv-SE" sz="2800" dirty="0" smtClean="0"/>
              <a:t> teknologi </a:t>
            </a:r>
            <a:r>
              <a:rPr lang="sv-SE" sz="2800" dirty="0"/>
              <a:t>informasi menjelang abad ke-21”.</a:t>
            </a:r>
          </a:p>
          <a:p>
            <a:pPr algn="just"/>
            <a:endParaRPr lang="sv-SE" sz="2800" dirty="0"/>
          </a:p>
          <a:p>
            <a:pPr marL="0" indent="0" algn="just">
              <a:buNone/>
            </a:pPr>
            <a:r>
              <a:rPr lang="sv-SE" sz="2800" b="1" dirty="0"/>
              <a:t>Catatan: kata-kata yang didalam kurung sebaiknya dihilangkan.</a:t>
            </a:r>
          </a:p>
          <a:p>
            <a:pPr marL="0" indent="0" algn="just">
              <a:buNone/>
            </a:pP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15104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396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Manfaat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990600"/>
            <a:ext cx="8632576" cy="5638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Agar </a:t>
            </a:r>
            <a:r>
              <a:rPr lang="sv-SE" sz="2800" dirty="0"/>
              <a:t>dapat digunkan sebagai keperluan studi akademis diperguruan tinggi, </a:t>
            </a:r>
            <a:endParaRPr lang="sv-SE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Untuk keperluan </a:t>
            </a:r>
            <a:r>
              <a:rPr lang="sv-SE" sz="2800" dirty="0"/>
              <a:t>perkembangan ilmu pengetahuan, </a:t>
            </a:r>
            <a:endParaRPr lang="sv-SE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/>
              <a:t>Untuk </a:t>
            </a:r>
            <a:r>
              <a:rPr lang="sv-SE" sz="2800" dirty="0"/>
              <a:t>keperluan suatu lembaga tertentu,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/>
              <a:t>D</a:t>
            </a:r>
            <a:r>
              <a:rPr lang="sv-SE" sz="2800" dirty="0" smtClean="0"/>
              <a:t>apat </a:t>
            </a:r>
            <a:r>
              <a:rPr lang="sv-SE" sz="2800" dirty="0"/>
              <a:t>juga dimanfaatkan untuk keperluan publikasi </a:t>
            </a:r>
            <a:r>
              <a:rPr lang="sv-SE" sz="2800" dirty="0" smtClean="0"/>
              <a:t>ilmiah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2660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396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Proses </a:t>
            </a:r>
            <a:r>
              <a:rPr lang="en-US" b="1" dirty="0" err="1" smtClean="0"/>
              <a:t>Menulis</a:t>
            </a:r>
            <a:r>
              <a:rPr lang="en-US" b="1" dirty="0" smtClean="0"/>
              <a:t> </a:t>
            </a:r>
            <a:r>
              <a:rPr lang="en-US" b="1" dirty="0" err="1" smtClean="0"/>
              <a:t>Karya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endParaRPr lang="id-ID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7848599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1009</TotalTime>
  <Words>538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Membuat Laporan Ilmiah</vt:lpstr>
      <vt:lpstr>Penulisan Ilmiah</vt:lpstr>
      <vt:lpstr>Struktur Penulisan</vt:lpstr>
      <vt:lpstr>Struktur Penulisan (1)</vt:lpstr>
      <vt:lpstr>Proses Menulis</vt:lpstr>
      <vt:lpstr>Pembuatan Karya Ilmiah</vt:lpstr>
      <vt:lpstr>Ciri-Ciri Bahasa Ilmiah</vt:lpstr>
      <vt:lpstr>Manfaat Laporan Penelitian</vt:lpstr>
      <vt:lpstr>Proses Menulis Karya Ilmiah</vt:lpstr>
      <vt:lpstr>Contoh Kerangka Penulisan Ilmiah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DESAIN PENELITIAN</dc:title>
  <dc:creator>irawan</dc:creator>
  <cp:lastModifiedBy>admin</cp:lastModifiedBy>
  <cp:revision>104</cp:revision>
  <dcterms:created xsi:type="dcterms:W3CDTF">2015-01-12T03:48:50Z</dcterms:created>
  <dcterms:modified xsi:type="dcterms:W3CDTF">2019-06-26T04:06:32Z</dcterms:modified>
</cp:coreProperties>
</file>