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A6921-F67D-4C92-8BE8-58273F395216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A40BC-AC2E-4AAE-801B-7FEC4B9A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7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29321-DE0C-4DF0-8D36-1FE7DC784894}" type="slidenum">
              <a:rPr lang="en-US"/>
              <a:pPr/>
              <a:t>5</a:t>
            </a:fld>
            <a:endParaRPr lang="en-US"/>
          </a:p>
        </p:txBody>
      </p:sp>
      <p:sp>
        <p:nvSpPr>
          <p:cNvPr id="310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C54-0898-432B-9422-37BC311BBC2B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055C-C638-493A-BF0F-995C2ACE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C54-0898-432B-9422-37BC311BBC2B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055C-C638-493A-BF0F-995C2ACE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9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C54-0898-432B-9422-37BC311BBC2B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055C-C638-493A-BF0F-995C2ACE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3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C54-0898-432B-9422-37BC311BBC2B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055C-C638-493A-BF0F-995C2ACE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4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C54-0898-432B-9422-37BC311BBC2B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055C-C638-493A-BF0F-995C2ACE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C54-0898-432B-9422-37BC311BBC2B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055C-C638-493A-BF0F-995C2ACE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5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C54-0898-432B-9422-37BC311BBC2B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055C-C638-493A-BF0F-995C2ACE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2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C54-0898-432B-9422-37BC311BBC2B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055C-C638-493A-BF0F-995C2ACE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9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C54-0898-432B-9422-37BC311BBC2B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055C-C638-493A-BF0F-995C2ACE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6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C54-0898-432B-9422-37BC311BBC2B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055C-C638-493A-BF0F-995C2ACE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C54-0898-432B-9422-37BC311BBC2B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055C-C638-493A-BF0F-995C2ACE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8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BFC54-0898-432B-9422-37BC311BBC2B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5055C-C638-493A-BF0F-995C2ACE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3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24-29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27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6825"/>
          </a:xfrm>
        </p:spPr>
        <p:txBody>
          <a:bodyPr/>
          <a:lstStyle/>
          <a:p>
            <a:pPr defTabSz="784225"/>
            <a:r>
              <a:rPr lang="en-US" sz="3600"/>
              <a:t>SPT TAHUNAN ORANG PRIBADI FORMULIR 1770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452563"/>
            <a:ext cx="8826500" cy="5233987"/>
          </a:xfrm>
        </p:spPr>
        <p:txBody>
          <a:bodyPr/>
          <a:lstStyle/>
          <a:p>
            <a:pPr marL="293688" indent="-293688" defTabSz="784225">
              <a:lnSpc>
                <a:spcPct val="115000"/>
              </a:lnSpc>
              <a:spcBef>
                <a:spcPct val="35000"/>
              </a:spcBef>
            </a:pPr>
            <a:r>
              <a:rPr lang="en-US" b="1">
                <a:solidFill>
                  <a:srgbClr val="0000CC"/>
                </a:solidFill>
              </a:rPr>
              <a:t>Formulir 1770 – III</a:t>
            </a:r>
            <a:r>
              <a:rPr lang="en-US"/>
              <a:t> (Lampiran III), Penghasilan yang telah dikenakan pajak final, dikenakan pajak tersendiri, penghasilan pengusaha tertentu, serta penghasilan yang tidak termasuk objek pajak.</a:t>
            </a:r>
          </a:p>
          <a:p>
            <a:pPr marL="636588" lvl="1" indent="-244475" defTabSz="784225">
              <a:lnSpc>
                <a:spcPct val="115000"/>
              </a:lnSpc>
              <a:spcBef>
                <a:spcPct val="35000"/>
              </a:spcBef>
            </a:pPr>
            <a:r>
              <a:rPr lang="en-US"/>
              <a:t>Bagian A: Penghasilan yang telah dikenakan pajak final, dikenakan pajak tersendiri, penghasilan pengusaha tertentu.</a:t>
            </a:r>
          </a:p>
          <a:p>
            <a:pPr marL="636588" lvl="1" indent="-244475" defTabSz="784225">
              <a:lnSpc>
                <a:spcPct val="115000"/>
              </a:lnSpc>
              <a:spcBef>
                <a:spcPct val="35000"/>
              </a:spcBef>
            </a:pPr>
            <a:r>
              <a:rPr lang="en-US"/>
              <a:t>Bagian B: Penghasilan yang tidak termasuk objek pajak.</a:t>
            </a:r>
          </a:p>
          <a:p>
            <a:pPr marL="293688" indent="-293688" defTabSz="784225">
              <a:lnSpc>
                <a:spcPct val="115000"/>
              </a:lnSpc>
              <a:spcBef>
                <a:spcPct val="35000"/>
              </a:spcBef>
            </a:pPr>
            <a:r>
              <a:rPr lang="en-US" b="1">
                <a:solidFill>
                  <a:srgbClr val="0000CC"/>
                </a:solidFill>
              </a:rPr>
              <a:t>Formulir 1770 – IV</a:t>
            </a:r>
            <a:r>
              <a:rPr lang="en-US"/>
              <a:t> (Lampiran).</a:t>
            </a:r>
          </a:p>
          <a:p>
            <a:pPr marL="636588" lvl="1" indent="-244475" defTabSz="784225">
              <a:lnSpc>
                <a:spcPct val="115000"/>
              </a:lnSpc>
              <a:spcBef>
                <a:spcPct val="35000"/>
              </a:spcBef>
            </a:pPr>
            <a:r>
              <a:rPr lang="en-US"/>
              <a:t>Bagian A: Daftar Harta.</a:t>
            </a:r>
          </a:p>
          <a:p>
            <a:pPr marL="636588" lvl="1" indent="-244475" defTabSz="784225">
              <a:lnSpc>
                <a:spcPct val="115000"/>
              </a:lnSpc>
              <a:spcBef>
                <a:spcPct val="35000"/>
              </a:spcBef>
            </a:pPr>
            <a:r>
              <a:rPr lang="en-US"/>
              <a:t>Bagian B: Daftar Kewajiban.</a:t>
            </a:r>
          </a:p>
          <a:p>
            <a:pPr marL="293688" indent="-293688" defTabSz="784225">
              <a:lnSpc>
                <a:spcPct val="115000"/>
              </a:lnSpc>
              <a:spcBef>
                <a:spcPct val="35000"/>
              </a:spcBef>
            </a:pPr>
            <a:r>
              <a:rPr lang="en-US"/>
              <a:t>Lampiran-lampiran lain seperti: neraca dan laporan rugi/laba (bagi wajib pajak yang melaksanakan pembukuan).</a:t>
            </a:r>
          </a:p>
        </p:txBody>
      </p:sp>
    </p:spTree>
    <p:extLst>
      <p:ext uri="{BB962C8B-B14F-4D97-AF65-F5344CB8AC3E}">
        <p14:creationId xmlns:p14="http://schemas.microsoft.com/office/powerpoint/2010/main" val="3590067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6825"/>
          </a:xfrm>
        </p:spPr>
        <p:txBody>
          <a:bodyPr/>
          <a:lstStyle/>
          <a:p>
            <a:pPr defTabSz="784225"/>
            <a:r>
              <a:rPr lang="en-US" sz="3600"/>
              <a:t>CARA PENGISIAN SPT TAHUNAN ORANG PRIBADI FORMULIR 1770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46200"/>
            <a:ext cx="8686800" cy="5338763"/>
          </a:xfrm>
        </p:spPr>
        <p:txBody>
          <a:bodyPr/>
          <a:lstStyle/>
          <a:p>
            <a:pPr marL="293688" indent="-293688" defTabSz="784225">
              <a:spcBef>
                <a:spcPct val="30000"/>
              </a:spcBef>
            </a:pPr>
            <a:r>
              <a:rPr lang="en-US"/>
              <a:t>Setiap WP terlebih dahulu membaca buku petunjuk pengisian SPT Tahunan Orang Pribadi Formulir 1770.</a:t>
            </a:r>
          </a:p>
          <a:p>
            <a:pPr marL="293688" indent="-293688" defTabSz="784225">
              <a:spcBef>
                <a:spcPct val="30000"/>
              </a:spcBef>
            </a:pPr>
            <a:r>
              <a:rPr lang="en-US"/>
              <a:t>Lampiran SPT diisi terlebih dahulu sebelum SPT induk.</a:t>
            </a:r>
          </a:p>
          <a:p>
            <a:pPr marL="293688" indent="-293688" defTabSz="784225">
              <a:spcBef>
                <a:spcPct val="30000"/>
              </a:spcBef>
            </a:pPr>
            <a:r>
              <a:rPr lang="en-US"/>
              <a:t>Seandainya diperlukan dapat dibuat lampiran tambahan.</a:t>
            </a:r>
          </a:p>
          <a:p>
            <a:pPr marL="293688" indent="-293688" defTabSz="784225">
              <a:spcBef>
                <a:spcPct val="30000"/>
              </a:spcBef>
            </a:pPr>
            <a:r>
              <a:rPr lang="en-US"/>
              <a:t>Induk SPT dibuat rangkap 2:</a:t>
            </a:r>
          </a:p>
          <a:p>
            <a:pPr marL="636588" lvl="1" indent="-244475" defTabSz="784225">
              <a:spcBef>
                <a:spcPct val="30000"/>
              </a:spcBef>
            </a:pPr>
            <a:r>
              <a:rPr lang="en-US"/>
              <a:t>Satu lembar untuk KPP.</a:t>
            </a:r>
          </a:p>
          <a:p>
            <a:pPr marL="636588" lvl="1" indent="-244475" defTabSz="784225">
              <a:spcBef>
                <a:spcPct val="30000"/>
              </a:spcBef>
            </a:pPr>
            <a:r>
              <a:rPr lang="en-US"/>
              <a:t>Satu lembar untuk wajib pajak.</a:t>
            </a:r>
          </a:p>
          <a:p>
            <a:pPr marL="293688" indent="-293688" defTabSz="784225">
              <a:spcBef>
                <a:spcPct val="30000"/>
              </a:spcBef>
            </a:pPr>
            <a:r>
              <a:rPr lang="en-US"/>
              <a:t>Angka-angka dalam SPT tahunan berikut lampirannya dinyatakan dalam rupiah.</a:t>
            </a:r>
          </a:p>
          <a:p>
            <a:pPr marL="293688" indent="-293688" defTabSz="784225">
              <a:spcBef>
                <a:spcPct val="75000"/>
              </a:spcBef>
              <a:buFont typeface="Wingdings" pitchFamily="2" charset="2"/>
              <a:buNone/>
            </a:pPr>
            <a:r>
              <a:rPr lang="en-US" b="1" u="sng">
                <a:solidFill>
                  <a:srgbClr val="0000CC"/>
                </a:solidFill>
              </a:rPr>
              <a:t>DIKECUALIKAN DARI KEWAJIBAN PENYAMPAIAN SPT</a:t>
            </a:r>
          </a:p>
          <a:p>
            <a:pPr marL="293688" indent="-293688" defTabSz="784225">
              <a:spcBef>
                <a:spcPct val="30000"/>
              </a:spcBef>
            </a:pPr>
            <a:r>
              <a:rPr lang="en-US"/>
              <a:t>Wajib pajak yang penghasilan dibawah PTKP (dikecualikan dari kewajiban penyampaian SPT Masa PPh ps. 25 dan SPT Tahunan).</a:t>
            </a:r>
          </a:p>
          <a:p>
            <a:pPr marL="293688" indent="-293688" defTabSz="784225">
              <a:spcBef>
                <a:spcPct val="30000"/>
              </a:spcBef>
            </a:pPr>
            <a:r>
              <a:rPr lang="en-US"/>
              <a:t>Wajib pajak yang tidak menjalankan kegiatan usaha atau pekerjaan bebas (dikecualikan dari kewajiban penyampaian SPT Masa PPh ps. 25).</a:t>
            </a:r>
          </a:p>
        </p:txBody>
      </p:sp>
    </p:spTree>
    <p:extLst>
      <p:ext uri="{BB962C8B-B14F-4D97-AF65-F5344CB8AC3E}">
        <p14:creationId xmlns:p14="http://schemas.microsoft.com/office/powerpoint/2010/main" val="2568490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6825"/>
          </a:xfrm>
        </p:spPr>
        <p:txBody>
          <a:bodyPr/>
          <a:lstStyle/>
          <a:p>
            <a:pPr defTabSz="784225"/>
            <a:r>
              <a:rPr lang="en-US" sz="3600"/>
              <a:t>SPT TAHUNAN ORANG PRIBADI FORMULIR 1770 S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452563"/>
            <a:ext cx="8826500" cy="5233987"/>
          </a:xfrm>
        </p:spPr>
        <p:txBody>
          <a:bodyPr/>
          <a:lstStyle/>
          <a:p>
            <a:pPr marL="293688" indent="-293688" defTabSz="784225">
              <a:lnSpc>
                <a:spcPct val="110000"/>
              </a:lnSpc>
              <a:spcBef>
                <a:spcPct val="25000"/>
              </a:spcBef>
            </a:pPr>
            <a:r>
              <a:rPr lang="en-US"/>
              <a:t>SPT Tahunan Formulir 1770 S merupakan sarana untuk melaporkan peng-hasilan wajib pajak orang pribadi selama satu tahun pajak untuk orang pribadi yang tidak melakukan kegiatan usaha/pekerjaan bebas.</a:t>
            </a:r>
            <a:endParaRPr lang="en-US" b="1">
              <a:solidFill>
                <a:srgbClr val="0000CC"/>
              </a:solidFill>
            </a:endParaRPr>
          </a:p>
          <a:p>
            <a:pPr marL="293688" indent="-293688" defTabSz="784225">
              <a:lnSpc>
                <a:spcPct val="110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Formulir 1770 S Induk.</a:t>
            </a:r>
          </a:p>
          <a:p>
            <a:pPr marL="293688" indent="-293688" defTabSz="784225">
              <a:lnSpc>
                <a:spcPct val="110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Formulir 1770 S  – I</a:t>
            </a:r>
            <a:r>
              <a:rPr lang="en-US"/>
              <a:t> (Lampiran I), rincian penghasilan dan daftar pe-motongan/pemungutan oleh pihak lain serta PPh ditanggung pemerintah.</a:t>
            </a:r>
          </a:p>
          <a:p>
            <a:pPr marL="636588" lvl="1" indent="-244475" defTabSz="784225">
              <a:lnSpc>
                <a:spcPct val="110000"/>
              </a:lnSpc>
              <a:spcBef>
                <a:spcPct val="25000"/>
              </a:spcBef>
            </a:pPr>
            <a:r>
              <a:rPr lang="en-US">
                <a:solidFill>
                  <a:schemeClr val="tx2"/>
                </a:solidFill>
              </a:rPr>
              <a:t>Bagian A: Penghasilan neto dalam negeri sehubungan dengan pekerjaan.</a:t>
            </a:r>
          </a:p>
          <a:p>
            <a:pPr marL="636588" lvl="1" indent="-244475" defTabSz="784225">
              <a:lnSpc>
                <a:spcPct val="110000"/>
              </a:lnSpc>
              <a:spcBef>
                <a:spcPct val="25000"/>
              </a:spcBef>
            </a:pPr>
            <a:r>
              <a:rPr lang="en-US">
                <a:solidFill>
                  <a:schemeClr val="tx2"/>
                </a:solidFill>
              </a:rPr>
              <a:t>Bagian B: Penghasilan neto lainnya (tidak termasuk yang final) seperti bunga, dividen, royalti, sewa, penghargaan, hadiah, keuntungan dari penjualan harta.</a:t>
            </a:r>
          </a:p>
          <a:p>
            <a:pPr marL="636588" lvl="1" indent="-244475" defTabSz="784225">
              <a:lnSpc>
                <a:spcPct val="110000"/>
              </a:lnSpc>
              <a:spcBef>
                <a:spcPct val="25000"/>
              </a:spcBef>
            </a:pPr>
            <a:r>
              <a:rPr lang="en-US">
                <a:solidFill>
                  <a:schemeClr val="tx2"/>
                </a:solidFill>
              </a:rPr>
              <a:t>Bagian C: Daftar pemotongan/pemungutan PPh oleh pihak lain (ps. 21/22/23) dan PPh yg ditanggung pemerintah.</a:t>
            </a:r>
          </a:p>
          <a:p>
            <a:pPr marL="293688" indent="-293688" defTabSz="784225">
              <a:lnSpc>
                <a:spcPct val="110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Formulir 1770 S – II</a:t>
            </a:r>
            <a:r>
              <a:rPr lang="en-US"/>
              <a:t> (Lampiran II), daftar harta dan kewajiban.</a:t>
            </a:r>
          </a:p>
          <a:p>
            <a:pPr marL="636588" lvl="1" indent="-244475" defTabSz="784225">
              <a:lnSpc>
                <a:spcPct val="110000"/>
              </a:lnSpc>
              <a:spcBef>
                <a:spcPct val="25000"/>
              </a:spcBef>
            </a:pPr>
            <a:r>
              <a:rPr lang="en-US">
                <a:solidFill>
                  <a:schemeClr val="tx2"/>
                </a:solidFill>
              </a:rPr>
              <a:t>Bagian A: Daftar harta.</a:t>
            </a:r>
          </a:p>
          <a:p>
            <a:pPr marL="636588" lvl="1" indent="-244475" defTabSz="784225">
              <a:lnSpc>
                <a:spcPct val="110000"/>
              </a:lnSpc>
              <a:spcBef>
                <a:spcPct val="25000"/>
              </a:spcBef>
            </a:pPr>
            <a:r>
              <a:rPr lang="en-US">
                <a:solidFill>
                  <a:schemeClr val="tx2"/>
                </a:solidFill>
              </a:rPr>
              <a:t>Bagian B: Daftar kewajiban.</a:t>
            </a:r>
          </a:p>
        </p:txBody>
      </p:sp>
    </p:spTree>
    <p:extLst>
      <p:ext uri="{BB962C8B-B14F-4D97-AF65-F5344CB8AC3E}">
        <p14:creationId xmlns:p14="http://schemas.microsoft.com/office/powerpoint/2010/main" val="3261929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6825"/>
          </a:xfrm>
        </p:spPr>
        <p:txBody>
          <a:bodyPr/>
          <a:lstStyle/>
          <a:p>
            <a:pPr defTabSz="784225"/>
            <a:r>
              <a:rPr lang="en-US" sz="3600"/>
              <a:t>CARA PENGISIAN SPT TAHUNAN ORANG PRIBADI FORMULIR 1770 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46200"/>
            <a:ext cx="8686800" cy="5338763"/>
          </a:xfrm>
        </p:spPr>
        <p:txBody>
          <a:bodyPr/>
          <a:lstStyle/>
          <a:p>
            <a:pPr marL="293688" indent="-293688" defTabSz="784225">
              <a:spcBef>
                <a:spcPct val="30000"/>
              </a:spcBef>
            </a:pPr>
            <a:r>
              <a:rPr lang="en-US"/>
              <a:t>Setiap WP terlebih dahulu membaca buku petunjuk pengisian SPT Tahunan Orang Pribadi Formulir 1770 S.</a:t>
            </a:r>
          </a:p>
          <a:p>
            <a:pPr marL="293688" indent="-293688" defTabSz="784225">
              <a:spcBef>
                <a:spcPct val="30000"/>
              </a:spcBef>
            </a:pPr>
            <a:r>
              <a:rPr lang="en-US"/>
              <a:t>Lampiran SPT diisi terlebih dahulu sebelum SPT induk.</a:t>
            </a:r>
          </a:p>
          <a:p>
            <a:pPr marL="293688" indent="-293688" defTabSz="784225">
              <a:spcBef>
                <a:spcPct val="30000"/>
              </a:spcBef>
            </a:pPr>
            <a:r>
              <a:rPr lang="en-US"/>
              <a:t>Seandainya diperlukan dapat dibuat lampiran tambahan.</a:t>
            </a:r>
          </a:p>
          <a:p>
            <a:pPr marL="293688" indent="-293688" defTabSz="784225">
              <a:spcBef>
                <a:spcPct val="30000"/>
              </a:spcBef>
            </a:pPr>
            <a:r>
              <a:rPr lang="en-US"/>
              <a:t>Induk SPT dibuat rangkap 2:</a:t>
            </a:r>
          </a:p>
          <a:p>
            <a:pPr marL="636588" lvl="1" indent="-244475" defTabSz="784225">
              <a:spcBef>
                <a:spcPct val="30000"/>
              </a:spcBef>
            </a:pPr>
            <a:r>
              <a:rPr lang="en-US"/>
              <a:t>Satu lembar untuk KPP.</a:t>
            </a:r>
          </a:p>
          <a:p>
            <a:pPr marL="636588" lvl="1" indent="-244475" defTabSz="784225">
              <a:spcBef>
                <a:spcPct val="30000"/>
              </a:spcBef>
            </a:pPr>
            <a:r>
              <a:rPr lang="en-US"/>
              <a:t>Satu lembar untuk wajib pajak.</a:t>
            </a:r>
          </a:p>
          <a:p>
            <a:pPr marL="293688" indent="-293688" defTabSz="784225">
              <a:spcBef>
                <a:spcPct val="30000"/>
              </a:spcBef>
            </a:pPr>
            <a:r>
              <a:rPr lang="en-US"/>
              <a:t>Angka-angka dalam SPT tahunan berikut lampirannya dinyatakan dalam rupiah.</a:t>
            </a:r>
          </a:p>
          <a:p>
            <a:pPr marL="293688" indent="-293688" defTabSz="784225">
              <a:spcBef>
                <a:spcPct val="75000"/>
              </a:spcBef>
              <a:buFont typeface="Wingdings" pitchFamily="2" charset="2"/>
              <a:buNone/>
            </a:pPr>
            <a:r>
              <a:rPr lang="en-US" b="1" u="sng">
                <a:solidFill>
                  <a:srgbClr val="0000CC"/>
                </a:solidFill>
              </a:rPr>
              <a:t>DIKECUALIKAN DARI KEWAJIBAN PENYAMPAIAN SPT</a:t>
            </a:r>
          </a:p>
          <a:p>
            <a:pPr marL="293688" indent="-293688" defTabSz="784225">
              <a:spcBef>
                <a:spcPct val="30000"/>
              </a:spcBef>
            </a:pPr>
            <a:r>
              <a:rPr lang="en-US"/>
              <a:t>Wajib pajak yang penghasilan dibawah PTKP (dikecualikan dari kewajiban penyampaian SPT Masa PPh ps. 25 dan SPT Tahunan).</a:t>
            </a:r>
          </a:p>
          <a:p>
            <a:pPr marL="293688" indent="-293688" defTabSz="784225">
              <a:spcBef>
                <a:spcPct val="30000"/>
              </a:spcBef>
            </a:pPr>
            <a:r>
              <a:rPr lang="en-US"/>
              <a:t>Wajib pajak yang tidak menjalankan kegiatan usaha atau pekerjaan bebas (dikecualikan dari kewajiban penyampaian SPT Masa PPh ps. 25).</a:t>
            </a:r>
          </a:p>
        </p:txBody>
      </p:sp>
    </p:spTree>
    <p:extLst>
      <p:ext uri="{BB962C8B-B14F-4D97-AF65-F5344CB8AC3E}">
        <p14:creationId xmlns:p14="http://schemas.microsoft.com/office/powerpoint/2010/main" val="4271713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6825"/>
          </a:xfrm>
        </p:spPr>
        <p:txBody>
          <a:bodyPr/>
          <a:lstStyle/>
          <a:p>
            <a:pPr defTabSz="784225"/>
            <a:r>
              <a:rPr lang="en-US"/>
              <a:t>SPT TAHUNAN BADAN FORM 1771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338263"/>
            <a:ext cx="8826500" cy="5233987"/>
          </a:xfrm>
        </p:spPr>
        <p:txBody>
          <a:bodyPr/>
          <a:lstStyle/>
          <a:p>
            <a:pPr marL="293688" indent="-293688" defTabSz="784225">
              <a:lnSpc>
                <a:spcPct val="110000"/>
              </a:lnSpc>
              <a:spcBef>
                <a:spcPct val="25000"/>
              </a:spcBef>
            </a:pPr>
            <a:r>
              <a:rPr lang="en-US"/>
              <a:t>SPT Tahunan Formulir 1771 merupakan sarana untuk melaporkan peng-hasilan wajib pajak badan selama satu tahun pajak.</a:t>
            </a:r>
            <a:endParaRPr lang="en-US" b="1">
              <a:solidFill>
                <a:srgbClr val="0000CC"/>
              </a:solidFill>
            </a:endParaRPr>
          </a:p>
          <a:p>
            <a:pPr marL="293688" indent="-293688" defTabSz="784225">
              <a:lnSpc>
                <a:spcPct val="110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Formulir 1771 Induk.</a:t>
            </a:r>
          </a:p>
          <a:p>
            <a:pPr marL="293688" indent="-293688" defTabSz="784225">
              <a:lnSpc>
                <a:spcPct val="110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Formulir 1771 – I</a:t>
            </a:r>
            <a:r>
              <a:rPr lang="en-US"/>
              <a:t> (Lampiran I), penghitungan penghasilan neto fiskal.</a:t>
            </a:r>
            <a:endParaRPr lang="en-US">
              <a:solidFill>
                <a:srgbClr val="0000CC"/>
              </a:solidFill>
            </a:endParaRPr>
          </a:p>
          <a:p>
            <a:pPr marL="293688" indent="-293688" defTabSz="784225">
              <a:lnSpc>
                <a:spcPct val="110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Formulir 1771 – II</a:t>
            </a:r>
            <a:r>
              <a:rPr lang="en-US"/>
              <a:t> (Lampiran II), perincian harga pokok penjualan, biaya usaha lainnya dan biaya dari luar usaha.</a:t>
            </a:r>
          </a:p>
          <a:p>
            <a:pPr marL="293688" indent="-293688" defTabSz="784225">
              <a:lnSpc>
                <a:spcPct val="110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Formulir 1771 – III</a:t>
            </a:r>
            <a:r>
              <a:rPr lang="en-US"/>
              <a:t> (Lampiran II), kredit pajak dalam negeri.</a:t>
            </a:r>
          </a:p>
          <a:p>
            <a:pPr marL="293688" indent="-293688" defTabSz="784225">
              <a:lnSpc>
                <a:spcPct val="110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Formulir 1771 – IV</a:t>
            </a:r>
            <a:r>
              <a:rPr lang="en-US"/>
              <a:t> (Lampiran II), PPh Final dan penghasilan yang tidak termasuk objek pajak.</a:t>
            </a:r>
          </a:p>
          <a:p>
            <a:pPr marL="293688" indent="-293688" defTabSz="784225">
              <a:lnSpc>
                <a:spcPct val="110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Formulir 1771 – IV</a:t>
            </a:r>
            <a:r>
              <a:rPr lang="en-US"/>
              <a:t> (Lampiran II); </a:t>
            </a:r>
            <a:r>
              <a:rPr lang="en-GB"/>
              <a:t>dftr pemegang saham/pemilik modal dan jumlah dividen yg dibagikan; daftar susunan pengurus dan komisaris</a:t>
            </a:r>
            <a:r>
              <a:rPr lang="en-US"/>
              <a:t>.</a:t>
            </a:r>
          </a:p>
          <a:p>
            <a:pPr marL="293688" indent="-293688" defTabSz="784225">
              <a:lnSpc>
                <a:spcPct val="110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Formulir 1771 – IV</a:t>
            </a:r>
            <a:r>
              <a:rPr lang="en-US"/>
              <a:t> (Lampiran II); </a:t>
            </a:r>
            <a:r>
              <a:rPr lang="en-GB"/>
              <a:t>daftar penyertaan modal pada peru-sahaan afiliasi</a:t>
            </a:r>
            <a:r>
              <a:rPr lang="en-US"/>
              <a:t> serta </a:t>
            </a:r>
            <a:r>
              <a:rPr lang="en-GB"/>
              <a:t>daftar pinjaman dari/kepada pemegang saham dan atau perusahaan afiliasi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9182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6825"/>
          </a:xfrm>
        </p:spPr>
        <p:txBody>
          <a:bodyPr/>
          <a:lstStyle/>
          <a:p>
            <a:pPr defTabSz="784225"/>
            <a:r>
              <a:rPr lang="en-US" sz="3600"/>
              <a:t>CARA PENGISIAN SPT TAHUNAN BADAN FORMULIR 1771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5588"/>
            <a:ext cx="8686800" cy="5062537"/>
          </a:xfrm>
        </p:spPr>
        <p:txBody>
          <a:bodyPr/>
          <a:lstStyle/>
          <a:p>
            <a:pPr marL="293688" indent="-293688" defTabSz="784225">
              <a:lnSpc>
                <a:spcPct val="110000"/>
              </a:lnSpc>
              <a:spcBef>
                <a:spcPct val="30000"/>
              </a:spcBef>
            </a:pPr>
            <a:r>
              <a:rPr lang="en-US"/>
              <a:t>Setiap WP terlebih dahulu membaca buku petunjuk pengisian SPT Tahunan Badan Formulir 1771.</a:t>
            </a:r>
          </a:p>
          <a:p>
            <a:pPr marL="293688" indent="-293688" defTabSz="784225">
              <a:lnSpc>
                <a:spcPct val="110000"/>
              </a:lnSpc>
              <a:spcBef>
                <a:spcPct val="30000"/>
              </a:spcBef>
            </a:pPr>
            <a:r>
              <a:rPr lang="en-US"/>
              <a:t>Lampiran SPT diisi terlebih dahulu sebelum SPT induk.</a:t>
            </a:r>
          </a:p>
          <a:p>
            <a:pPr marL="293688" indent="-293688" defTabSz="784225">
              <a:lnSpc>
                <a:spcPct val="110000"/>
              </a:lnSpc>
              <a:spcBef>
                <a:spcPct val="30000"/>
              </a:spcBef>
            </a:pPr>
            <a:r>
              <a:rPr lang="en-US"/>
              <a:t>Seandainya diperlukan dapat dibuat lampiran tambahan.</a:t>
            </a:r>
          </a:p>
          <a:p>
            <a:pPr marL="293688" indent="-293688" defTabSz="784225">
              <a:lnSpc>
                <a:spcPct val="110000"/>
              </a:lnSpc>
              <a:spcBef>
                <a:spcPct val="30000"/>
              </a:spcBef>
            </a:pPr>
            <a:r>
              <a:rPr lang="en-US"/>
              <a:t>Induk SPT dibuat rangkap 2:</a:t>
            </a:r>
          </a:p>
          <a:p>
            <a:pPr marL="636588" lvl="1" indent="-244475" defTabSz="784225">
              <a:lnSpc>
                <a:spcPct val="110000"/>
              </a:lnSpc>
              <a:spcBef>
                <a:spcPct val="30000"/>
              </a:spcBef>
            </a:pPr>
            <a:r>
              <a:rPr lang="en-US"/>
              <a:t>Satu lembar untuk KPP.</a:t>
            </a:r>
          </a:p>
          <a:p>
            <a:pPr marL="636588" lvl="1" indent="-244475" defTabSz="784225">
              <a:lnSpc>
                <a:spcPct val="110000"/>
              </a:lnSpc>
              <a:spcBef>
                <a:spcPct val="30000"/>
              </a:spcBef>
            </a:pPr>
            <a:r>
              <a:rPr lang="en-US"/>
              <a:t>Satu lembar untuk wajib pajak.</a:t>
            </a:r>
          </a:p>
          <a:p>
            <a:pPr marL="293688" indent="-293688" defTabSz="784225">
              <a:lnSpc>
                <a:spcPct val="110000"/>
              </a:lnSpc>
              <a:spcBef>
                <a:spcPct val="30000"/>
              </a:spcBef>
            </a:pPr>
            <a:r>
              <a:rPr lang="en-US"/>
              <a:t>Angka SPT tahunan berikut lampirannya dinyatakan dalam rupiah.</a:t>
            </a:r>
          </a:p>
          <a:p>
            <a:pPr marL="293688" indent="-293688" defTabSz="784225">
              <a:lnSpc>
                <a:spcPct val="110000"/>
              </a:lnSpc>
              <a:spcBef>
                <a:spcPct val="30000"/>
              </a:spcBef>
            </a:pPr>
            <a:r>
              <a:rPr lang="en-US"/>
              <a:t>Angka-angka tersebut bisa dinyatakan dalam mata uang asing dengan terlebih dahulu meminta permohonan kepada Dirjen Pajak.</a:t>
            </a:r>
          </a:p>
          <a:p>
            <a:pPr marL="293688" indent="-293688" defTabSz="784225">
              <a:lnSpc>
                <a:spcPct val="110000"/>
              </a:lnSpc>
              <a:spcBef>
                <a:spcPct val="30000"/>
              </a:spcBef>
            </a:pPr>
            <a:r>
              <a:rPr lang="en-US"/>
              <a:t>Perlu melampirkan laporan keuangan yang telah diaudit.</a:t>
            </a:r>
          </a:p>
        </p:txBody>
      </p:sp>
    </p:spTree>
    <p:extLst>
      <p:ext uri="{BB962C8B-B14F-4D97-AF65-F5344CB8AC3E}">
        <p14:creationId xmlns:p14="http://schemas.microsoft.com/office/powerpoint/2010/main" val="1622005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Text Box 2"/>
          <p:cNvSpPr txBox="1">
            <a:spLocks noChangeArrowheads="1"/>
          </p:cNvSpPr>
          <p:nvPr/>
        </p:nvSpPr>
        <p:spPr bwMode="auto">
          <a:xfrm>
            <a:off x="1057275" y="2106613"/>
            <a:ext cx="215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651" tIns="53325" rIns="106651" bIns="5332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66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33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90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48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05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2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1700">
              <a:latin typeface="Arial" charset="0"/>
              <a:cs typeface="Arial" charset="0"/>
            </a:endParaRPr>
          </a:p>
        </p:txBody>
      </p:sp>
      <p:sp>
        <p:nvSpPr>
          <p:cNvPr id="338947" name="WordArt 3"/>
          <p:cNvSpPr>
            <a:spLocks noChangeArrowheads="1" noChangeShapeType="1" noTextEdit="1"/>
          </p:cNvSpPr>
          <p:nvPr/>
        </p:nvSpPr>
        <p:spPr bwMode="auto">
          <a:xfrm>
            <a:off x="1668463" y="2106613"/>
            <a:ext cx="5807075" cy="1216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SESI TANYA-JAWAB</a:t>
            </a:r>
          </a:p>
        </p:txBody>
      </p:sp>
      <p:sp>
        <p:nvSpPr>
          <p:cNvPr id="338948" name="WordArt 4"/>
          <p:cNvSpPr>
            <a:spLocks noChangeArrowheads="1" noChangeShapeType="1" noTextEdit="1"/>
          </p:cNvSpPr>
          <p:nvPr/>
        </p:nvSpPr>
        <p:spPr bwMode="auto">
          <a:xfrm>
            <a:off x="2062163" y="3429000"/>
            <a:ext cx="5019675" cy="1035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479741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 descr="Dejbkgrn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06179" name="Group 3"/>
          <p:cNvGrpSpPr>
            <a:grpSpLocks/>
          </p:cNvGrpSpPr>
          <p:nvPr/>
        </p:nvGrpSpPr>
        <p:grpSpPr bwMode="auto">
          <a:xfrm>
            <a:off x="0" y="88900"/>
            <a:ext cx="2387600" cy="1550988"/>
            <a:chOff x="0" y="208"/>
            <a:chExt cx="1354" cy="847"/>
          </a:xfrm>
        </p:grpSpPr>
        <p:grpSp>
          <p:nvGrpSpPr>
            <p:cNvPr id="306180" name="Group 4"/>
            <p:cNvGrpSpPr>
              <a:grpSpLocks/>
            </p:cNvGrpSpPr>
            <p:nvPr/>
          </p:nvGrpSpPr>
          <p:grpSpPr bwMode="auto">
            <a:xfrm>
              <a:off x="0" y="208"/>
              <a:ext cx="1354" cy="847"/>
              <a:chOff x="0" y="208"/>
              <a:chExt cx="1354" cy="847"/>
            </a:xfrm>
          </p:grpSpPr>
          <p:sp>
            <p:nvSpPr>
              <p:cNvPr id="306181" name="AutoShape 5"/>
              <p:cNvSpPr>
                <a:spLocks noChangeArrowheads="1"/>
              </p:cNvSpPr>
              <p:nvPr/>
            </p:nvSpPr>
            <p:spPr bwMode="auto">
              <a:xfrm flipV="1">
                <a:off x="624" y="208"/>
                <a:ext cx="730" cy="839"/>
              </a:xfrm>
              <a:custGeom>
                <a:avLst/>
                <a:gdLst>
                  <a:gd name="G0" fmla="+- 7584 0 0"/>
                  <a:gd name="G1" fmla="+- 11730628 0 0"/>
                  <a:gd name="G2" fmla="+- 0 0 11730628"/>
                  <a:gd name="T0" fmla="*/ 0 256 1"/>
                  <a:gd name="T1" fmla="*/ 180 256 1"/>
                  <a:gd name="G3" fmla="+- 11730628 T0 T1"/>
                  <a:gd name="T2" fmla="*/ 0 256 1"/>
                  <a:gd name="T3" fmla="*/ 90 256 1"/>
                  <a:gd name="G4" fmla="+- 11730628 T2 T3"/>
                  <a:gd name="G5" fmla="*/ G4 2 1"/>
                  <a:gd name="T4" fmla="*/ 90 256 1"/>
                  <a:gd name="T5" fmla="*/ 0 256 1"/>
                  <a:gd name="G6" fmla="+- 11730628 T4 T5"/>
                  <a:gd name="G7" fmla="*/ G6 2 1"/>
                  <a:gd name="G8" fmla="abs 11730628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7584"/>
                  <a:gd name="G18" fmla="*/ 7584 1 2"/>
                  <a:gd name="G19" fmla="+- G18 5400 0"/>
                  <a:gd name="G20" fmla="cos G19 11730628"/>
                  <a:gd name="G21" fmla="sin G19 11730628"/>
                  <a:gd name="G22" fmla="+- G20 10800 0"/>
                  <a:gd name="G23" fmla="+- G21 10800 0"/>
                  <a:gd name="G24" fmla="+- 10800 0 G20"/>
                  <a:gd name="G25" fmla="+- 7584 10800 0"/>
                  <a:gd name="G26" fmla="?: G9 G17 G25"/>
                  <a:gd name="G27" fmla="?: G9 0 21600"/>
                  <a:gd name="G28" fmla="cos 10800 11730628"/>
                  <a:gd name="G29" fmla="sin 10800 11730628"/>
                  <a:gd name="G30" fmla="sin 7584 11730628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30628 G34 0"/>
                  <a:gd name="G36" fmla="?: G6 G35 G31"/>
                  <a:gd name="G37" fmla="+- 21600 0 G36"/>
                  <a:gd name="G38" fmla="?: G4 0 G33"/>
                  <a:gd name="G39" fmla="?: 11730628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609 w 21600"/>
                  <a:gd name="T15" fmla="*/ 10961 h 21600"/>
                  <a:gd name="T16" fmla="*/ 10800 w 21600"/>
                  <a:gd name="T17" fmla="*/ 3216 h 21600"/>
                  <a:gd name="T18" fmla="*/ 19991 w 21600"/>
                  <a:gd name="T19" fmla="*/ 10961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3217" y="10932"/>
                    </a:moveTo>
                    <a:cubicBezTo>
                      <a:pt x="3216" y="10888"/>
                      <a:pt x="3216" y="10844"/>
                      <a:pt x="3216" y="10800"/>
                    </a:cubicBezTo>
                    <a:cubicBezTo>
                      <a:pt x="3216" y="6611"/>
                      <a:pt x="6611" y="3216"/>
                      <a:pt x="10800" y="3216"/>
                    </a:cubicBezTo>
                    <a:cubicBezTo>
                      <a:pt x="14988" y="3216"/>
                      <a:pt x="18384" y="6611"/>
                      <a:pt x="18384" y="10800"/>
                    </a:cubicBezTo>
                    <a:cubicBezTo>
                      <a:pt x="18384" y="10844"/>
                      <a:pt x="18383" y="10888"/>
                      <a:pt x="18382" y="10932"/>
                    </a:cubicBezTo>
                    <a:lnTo>
                      <a:pt x="21598" y="10989"/>
                    </a:lnTo>
                    <a:cubicBezTo>
                      <a:pt x="21599" y="10926"/>
                      <a:pt x="21600" y="10863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0863"/>
                      <a:pt x="0" y="10926"/>
                      <a:pt x="1" y="10989"/>
                    </a:cubicBezTo>
                    <a:close/>
                  </a:path>
                </a:pathLst>
              </a:custGeom>
              <a:solidFill>
                <a:srgbClr val="E4BB68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77800" prstMaterial="legacyPlastic">
                <a:bevelT w="13500" h="13500" prst="angle"/>
                <a:bevelB w="13500" h="13500" prst="angle"/>
                <a:extrusionClr>
                  <a:srgbClr val="E4BB68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82" name="AutoShape 6"/>
              <p:cNvSpPr>
                <a:spLocks noChangeArrowheads="1"/>
              </p:cNvSpPr>
              <p:nvPr/>
            </p:nvSpPr>
            <p:spPr bwMode="auto">
              <a:xfrm>
                <a:off x="0" y="216"/>
                <a:ext cx="730" cy="839"/>
              </a:xfrm>
              <a:custGeom>
                <a:avLst/>
                <a:gdLst>
                  <a:gd name="G0" fmla="+- 7584 0 0"/>
                  <a:gd name="G1" fmla="+- 11730628 0 0"/>
                  <a:gd name="G2" fmla="+- 0 0 11730628"/>
                  <a:gd name="T0" fmla="*/ 0 256 1"/>
                  <a:gd name="T1" fmla="*/ 180 256 1"/>
                  <a:gd name="G3" fmla="+- 11730628 T0 T1"/>
                  <a:gd name="T2" fmla="*/ 0 256 1"/>
                  <a:gd name="T3" fmla="*/ 90 256 1"/>
                  <a:gd name="G4" fmla="+- 11730628 T2 T3"/>
                  <a:gd name="G5" fmla="*/ G4 2 1"/>
                  <a:gd name="T4" fmla="*/ 90 256 1"/>
                  <a:gd name="T5" fmla="*/ 0 256 1"/>
                  <a:gd name="G6" fmla="+- 11730628 T4 T5"/>
                  <a:gd name="G7" fmla="*/ G6 2 1"/>
                  <a:gd name="G8" fmla="abs 11730628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7584"/>
                  <a:gd name="G18" fmla="*/ 7584 1 2"/>
                  <a:gd name="G19" fmla="+- G18 5400 0"/>
                  <a:gd name="G20" fmla="cos G19 11730628"/>
                  <a:gd name="G21" fmla="sin G19 11730628"/>
                  <a:gd name="G22" fmla="+- G20 10800 0"/>
                  <a:gd name="G23" fmla="+- G21 10800 0"/>
                  <a:gd name="G24" fmla="+- 10800 0 G20"/>
                  <a:gd name="G25" fmla="+- 7584 10800 0"/>
                  <a:gd name="G26" fmla="?: G9 G17 G25"/>
                  <a:gd name="G27" fmla="?: G9 0 21600"/>
                  <a:gd name="G28" fmla="cos 10800 11730628"/>
                  <a:gd name="G29" fmla="sin 10800 11730628"/>
                  <a:gd name="G30" fmla="sin 7584 11730628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30628 G34 0"/>
                  <a:gd name="G36" fmla="?: G6 G35 G31"/>
                  <a:gd name="G37" fmla="+- 21600 0 G36"/>
                  <a:gd name="G38" fmla="?: G4 0 G33"/>
                  <a:gd name="G39" fmla="?: 11730628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609 w 21600"/>
                  <a:gd name="T15" fmla="*/ 10961 h 21600"/>
                  <a:gd name="T16" fmla="*/ 10800 w 21600"/>
                  <a:gd name="T17" fmla="*/ 3216 h 21600"/>
                  <a:gd name="T18" fmla="*/ 19991 w 21600"/>
                  <a:gd name="T19" fmla="*/ 10961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3217" y="10932"/>
                    </a:moveTo>
                    <a:cubicBezTo>
                      <a:pt x="3216" y="10888"/>
                      <a:pt x="3216" y="10844"/>
                      <a:pt x="3216" y="10800"/>
                    </a:cubicBezTo>
                    <a:cubicBezTo>
                      <a:pt x="3216" y="6611"/>
                      <a:pt x="6611" y="3216"/>
                      <a:pt x="10800" y="3216"/>
                    </a:cubicBezTo>
                    <a:cubicBezTo>
                      <a:pt x="14988" y="3216"/>
                      <a:pt x="18384" y="6611"/>
                      <a:pt x="18384" y="10800"/>
                    </a:cubicBezTo>
                    <a:cubicBezTo>
                      <a:pt x="18384" y="10844"/>
                      <a:pt x="18383" y="10888"/>
                      <a:pt x="18382" y="10932"/>
                    </a:cubicBezTo>
                    <a:lnTo>
                      <a:pt x="21598" y="10989"/>
                    </a:lnTo>
                    <a:cubicBezTo>
                      <a:pt x="21599" y="10926"/>
                      <a:pt x="21600" y="10863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0863"/>
                      <a:pt x="0" y="10926"/>
                      <a:pt x="1" y="10989"/>
                    </a:cubicBezTo>
                    <a:close/>
                  </a:path>
                </a:pathLst>
              </a:custGeom>
              <a:solidFill>
                <a:srgbClr val="E4BB68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77800" prstMaterial="legacyPlastic">
                <a:bevelT w="13500" h="13500" prst="angle"/>
                <a:bevelB w="13500" h="13500" prst="angle"/>
                <a:extrusionClr>
                  <a:srgbClr val="E4BB68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306183" name="Group 7"/>
            <p:cNvGrpSpPr>
              <a:grpSpLocks/>
            </p:cNvGrpSpPr>
            <p:nvPr/>
          </p:nvGrpSpPr>
          <p:grpSpPr bwMode="auto">
            <a:xfrm>
              <a:off x="132" y="401"/>
              <a:ext cx="436" cy="462"/>
              <a:chOff x="13" y="25"/>
              <a:chExt cx="339" cy="383"/>
            </a:xfrm>
          </p:grpSpPr>
          <p:sp>
            <p:nvSpPr>
              <p:cNvPr id="306184" name="AutoShape 8"/>
              <p:cNvSpPr>
                <a:spLocks noChangeArrowheads="1"/>
              </p:cNvSpPr>
              <p:nvPr/>
            </p:nvSpPr>
            <p:spPr bwMode="auto">
              <a:xfrm rot="10884028" flipH="1" flipV="1">
                <a:off x="146" y="356"/>
                <a:ext cx="63" cy="5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600000" lon="21299999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85" name="AutoShape 9"/>
              <p:cNvSpPr>
                <a:spLocks noChangeArrowheads="1"/>
              </p:cNvSpPr>
              <p:nvPr/>
            </p:nvSpPr>
            <p:spPr bwMode="auto">
              <a:xfrm rot="15178236" flipH="1" flipV="1">
                <a:off x="3" y="231"/>
                <a:ext cx="69" cy="4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0" lon="21299999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86" name="AutoShape 10"/>
              <p:cNvSpPr>
                <a:spLocks noChangeArrowheads="1"/>
              </p:cNvSpPr>
              <p:nvPr/>
            </p:nvSpPr>
            <p:spPr bwMode="auto">
              <a:xfrm rot="13213651" flipH="1" flipV="1">
                <a:off x="54" y="314"/>
                <a:ext cx="63" cy="5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0" lon="21299999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87" name="AutoShape 11"/>
              <p:cNvSpPr>
                <a:spLocks noChangeArrowheads="1"/>
              </p:cNvSpPr>
              <p:nvPr/>
            </p:nvSpPr>
            <p:spPr bwMode="auto">
              <a:xfrm rot="17339808" flipH="1" flipV="1">
                <a:off x="2" y="134"/>
                <a:ext cx="69" cy="4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600000" lon="21299999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88" name="AutoShape 12"/>
              <p:cNvSpPr>
                <a:spLocks noChangeArrowheads="1"/>
              </p:cNvSpPr>
              <p:nvPr/>
            </p:nvSpPr>
            <p:spPr bwMode="auto">
              <a:xfrm rot="8737576" flipH="1" flipV="1">
                <a:off x="238" y="328"/>
                <a:ext cx="62" cy="5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600000" lon="21299999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89" name="AutoShape 13"/>
              <p:cNvSpPr>
                <a:spLocks noChangeArrowheads="1"/>
              </p:cNvSpPr>
              <p:nvPr/>
            </p:nvSpPr>
            <p:spPr bwMode="auto">
              <a:xfrm rot="19635414" flipH="1" flipV="1">
                <a:off x="63" y="50"/>
                <a:ext cx="62" cy="5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0" lon="21299999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90" name="AutoShape 14"/>
              <p:cNvSpPr>
                <a:spLocks noChangeArrowheads="1"/>
              </p:cNvSpPr>
              <p:nvPr/>
            </p:nvSpPr>
            <p:spPr bwMode="auto">
              <a:xfrm>
                <a:off x="52" y="69"/>
                <a:ext cx="261" cy="286"/>
              </a:xfrm>
              <a:custGeom>
                <a:avLst/>
                <a:gdLst>
                  <a:gd name="G0" fmla="+- 7997 0 0"/>
                  <a:gd name="G1" fmla="+- 21600 0 7997"/>
                  <a:gd name="G2" fmla="+- 21600 0 799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7997" y="10800"/>
                    </a:moveTo>
                    <a:cubicBezTo>
                      <a:pt x="7997" y="12348"/>
                      <a:pt x="9252" y="13603"/>
                      <a:pt x="10800" y="13603"/>
                    </a:cubicBezTo>
                    <a:cubicBezTo>
                      <a:pt x="12348" y="13603"/>
                      <a:pt x="13603" y="12348"/>
                      <a:pt x="13603" y="10800"/>
                    </a:cubicBezTo>
                    <a:cubicBezTo>
                      <a:pt x="13603" y="9252"/>
                      <a:pt x="12348" y="7997"/>
                      <a:pt x="10800" y="7997"/>
                    </a:cubicBezTo>
                    <a:cubicBezTo>
                      <a:pt x="9252" y="7997"/>
                      <a:pt x="7997" y="9252"/>
                      <a:pt x="7997" y="10800"/>
                    </a:cubicBezTo>
                    <a:close/>
                  </a:path>
                </a:pathLst>
              </a:custGeom>
              <a:solidFill>
                <a:srgbClr val="8898AA"/>
              </a:solidFill>
              <a:ln w="9525">
                <a:round/>
                <a:headEnd/>
                <a:tailEnd/>
              </a:ln>
              <a:effectLst/>
              <a:scene3d>
                <a:camera prst="legacyObliqueTopRight">
                  <a:rot lat="0" lon="21299999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91" name="AutoShape 15"/>
              <p:cNvSpPr>
                <a:spLocks noChangeArrowheads="1"/>
              </p:cNvSpPr>
              <p:nvPr/>
            </p:nvSpPr>
            <p:spPr bwMode="auto">
              <a:xfrm rot="21600000" flipH="1" flipV="1">
                <a:off x="157" y="25"/>
                <a:ext cx="63" cy="5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0" lon="21299999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92" name="AutoShape 16"/>
              <p:cNvSpPr>
                <a:spLocks noChangeArrowheads="1"/>
              </p:cNvSpPr>
              <p:nvPr/>
            </p:nvSpPr>
            <p:spPr bwMode="auto">
              <a:xfrm rot="6502776" flipH="1" flipV="1">
                <a:off x="293" y="237"/>
                <a:ext cx="69" cy="4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600000" lon="21299999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93" name="AutoShape 17"/>
              <p:cNvSpPr>
                <a:spLocks noChangeArrowheads="1"/>
              </p:cNvSpPr>
              <p:nvPr/>
            </p:nvSpPr>
            <p:spPr bwMode="auto">
              <a:xfrm rot="4329237" flipH="1" flipV="1">
                <a:off x="284" y="134"/>
                <a:ext cx="69" cy="4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600000" lon="21299999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94" name="AutoShape 18"/>
              <p:cNvSpPr>
                <a:spLocks noChangeArrowheads="1"/>
              </p:cNvSpPr>
              <p:nvPr/>
            </p:nvSpPr>
            <p:spPr bwMode="auto">
              <a:xfrm rot="2039167" flipH="1" flipV="1">
                <a:off x="229" y="62"/>
                <a:ext cx="63" cy="5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600000" lon="21299999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306195" name="Group 19"/>
            <p:cNvGrpSpPr>
              <a:grpSpLocks/>
            </p:cNvGrpSpPr>
            <p:nvPr/>
          </p:nvGrpSpPr>
          <p:grpSpPr bwMode="auto">
            <a:xfrm>
              <a:off x="764" y="370"/>
              <a:ext cx="452" cy="508"/>
              <a:chOff x="13" y="25"/>
              <a:chExt cx="339" cy="383"/>
            </a:xfrm>
          </p:grpSpPr>
          <p:sp>
            <p:nvSpPr>
              <p:cNvPr id="306196" name="AutoShape 20"/>
              <p:cNvSpPr>
                <a:spLocks noChangeArrowheads="1"/>
              </p:cNvSpPr>
              <p:nvPr/>
            </p:nvSpPr>
            <p:spPr bwMode="auto">
              <a:xfrm rot="10884028" flipH="1" flipV="1">
                <a:off x="146" y="356"/>
                <a:ext cx="63" cy="5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97" name="AutoShape 21"/>
              <p:cNvSpPr>
                <a:spLocks noChangeArrowheads="1"/>
              </p:cNvSpPr>
              <p:nvPr/>
            </p:nvSpPr>
            <p:spPr bwMode="auto">
              <a:xfrm rot="15178236" flipH="1" flipV="1">
                <a:off x="3" y="231"/>
                <a:ext cx="69" cy="4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98" name="AutoShape 22"/>
              <p:cNvSpPr>
                <a:spLocks noChangeArrowheads="1"/>
              </p:cNvSpPr>
              <p:nvPr/>
            </p:nvSpPr>
            <p:spPr bwMode="auto">
              <a:xfrm rot="13213651" flipH="1" flipV="1">
                <a:off x="54" y="314"/>
                <a:ext cx="63" cy="5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199" name="AutoShape 23"/>
              <p:cNvSpPr>
                <a:spLocks noChangeArrowheads="1"/>
              </p:cNvSpPr>
              <p:nvPr/>
            </p:nvSpPr>
            <p:spPr bwMode="auto">
              <a:xfrm rot="17339808" flipH="1" flipV="1">
                <a:off x="2" y="134"/>
                <a:ext cx="69" cy="4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200" name="AutoShape 24"/>
              <p:cNvSpPr>
                <a:spLocks noChangeArrowheads="1"/>
              </p:cNvSpPr>
              <p:nvPr/>
            </p:nvSpPr>
            <p:spPr bwMode="auto">
              <a:xfrm rot="8737576" flipH="1" flipV="1">
                <a:off x="238" y="328"/>
                <a:ext cx="62" cy="5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201" name="AutoShape 25"/>
              <p:cNvSpPr>
                <a:spLocks noChangeArrowheads="1"/>
              </p:cNvSpPr>
              <p:nvPr/>
            </p:nvSpPr>
            <p:spPr bwMode="auto">
              <a:xfrm rot="19635414" flipH="1" flipV="1">
                <a:off x="63" y="50"/>
                <a:ext cx="62" cy="5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202" name="AutoShape 26"/>
              <p:cNvSpPr>
                <a:spLocks noChangeArrowheads="1"/>
              </p:cNvSpPr>
              <p:nvPr/>
            </p:nvSpPr>
            <p:spPr bwMode="auto">
              <a:xfrm>
                <a:off x="52" y="69"/>
                <a:ext cx="261" cy="286"/>
              </a:xfrm>
              <a:custGeom>
                <a:avLst/>
                <a:gdLst>
                  <a:gd name="G0" fmla="+- 7997 0 0"/>
                  <a:gd name="G1" fmla="+- 21600 0 7997"/>
                  <a:gd name="G2" fmla="+- 21600 0 799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7997" y="10800"/>
                    </a:moveTo>
                    <a:cubicBezTo>
                      <a:pt x="7997" y="12348"/>
                      <a:pt x="9252" y="13603"/>
                      <a:pt x="10800" y="13603"/>
                    </a:cubicBezTo>
                    <a:cubicBezTo>
                      <a:pt x="12348" y="13603"/>
                      <a:pt x="13603" y="12348"/>
                      <a:pt x="13603" y="10800"/>
                    </a:cubicBezTo>
                    <a:cubicBezTo>
                      <a:pt x="13603" y="9252"/>
                      <a:pt x="12348" y="7997"/>
                      <a:pt x="10800" y="7997"/>
                    </a:cubicBezTo>
                    <a:cubicBezTo>
                      <a:pt x="9252" y="7997"/>
                      <a:pt x="7997" y="9252"/>
                      <a:pt x="7997" y="10800"/>
                    </a:cubicBezTo>
                    <a:close/>
                  </a:path>
                </a:pathLst>
              </a:custGeom>
              <a:solidFill>
                <a:srgbClr val="B0B57D"/>
              </a:solidFill>
              <a:ln w="9525">
                <a:round/>
                <a:headEnd/>
                <a:tailEnd/>
              </a:ln>
              <a:effectLst/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203" name="AutoShape 27"/>
              <p:cNvSpPr>
                <a:spLocks noChangeArrowheads="1"/>
              </p:cNvSpPr>
              <p:nvPr/>
            </p:nvSpPr>
            <p:spPr bwMode="auto">
              <a:xfrm rot="21600000" flipH="1" flipV="1">
                <a:off x="157" y="25"/>
                <a:ext cx="63" cy="5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204" name="AutoShape 28"/>
              <p:cNvSpPr>
                <a:spLocks noChangeArrowheads="1"/>
              </p:cNvSpPr>
              <p:nvPr/>
            </p:nvSpPr>
            <p:spPr bwMode="auto">
              <a:xfrm rot="6502776" flipH="1" flipV="1">
                <a:off x="293" y="237"/>
                <a:ext cx="69" cy="4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205" name="AutoShape 29"/>
              <p:cNvSpPr>
                <a:spLocks noChangeArrowheads="1"/>
              </p:cNvSpPr>
              <p:nvPr/>
            </p:nvSpPr>
            <p:spPr bwMode="auto">
              <a:xfrm rot="4329237" flipH="1" flipV="1">
                <a:off x="284" y="134"/>
                <a:ext cx="69" cy="4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6206" name="AutoShape 30"/>
              <p:cNvSpPr>
                <a:spLocks noChangeArrowheads="1"/>
              </p:cNvSpPr>
              <p:nvPr/>
            </p:nvSpPr>
            <p:spPr bwMode="auto">
              <a:xfrm rot="2039167" flipH="1" flipV="1">
                <a:off x="229" y="62"/>
                <a:ext cx="63" cy="5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</p:grpSp>
      <p:sp>
        <p:nvSpPr>
          <p:cNvPr id="306207" name="Text Box 31"/>
          <p:cNvSpPr txBox="1">
            <a:spLocks noChangeArrowheads="1"/>
          </p:cNvSpPr>
          <p:nvPr/>
        </p:nvSpPr>
        <p:spPr bwMode="auto">
          <a:xfrm>
            <a:off x="0" y="1973263"/>
            <a:ext cx="91440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15938"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31875"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47813"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5338"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5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PPh PASAL 24/26/25/29 FISKAL LUAR NEGERI</a:t>
            </a:r>
          </a:p>
        </p:txBody>
      </p:sp>
      <p:sp>
        <p:nvSpPr>
          <p:cNvPr id="306208" name="Text Box 32"/>
          <p:cNvSpPr txBox="1">
            <a:spLocks noChangeArrowheads="1"/>
          </p:cNvSpPr>
          <p:nvPr/>
        </p:nvSpPr>
        <p:spPr bwMode="auto">
          <a:xfrm>
            <a:off x="1997075" y="4022725"/>
            <a:ext cx="514985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ahoma" pitchFamily="34" charset="0"/>
              </a:rPr>
              <a:t>oleh: Iim Ibrahim Nur, Ir., M.Ak.</a:t>
            </a:r>
          </a:p>
        </p:txBody>
      </p:sp>
    </p:spTree>
    <p:extLst>
      <p:ext uri="{BB962C8B-B14F-4D97-AF65-F5344CB8AC3E}">
        <p14:creationId xmlns:p14="http://schemas.microsoft.com/office/powerpoint/2010/main" val="781594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PPh PASAL 24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3582988"/>
            <a:ext cx="8680450" cy="2090737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b="1" u="sng">
                <a:solidFill>
                  <a:schemeClr val="tx2"/>
                </a:solidFill>
              </a:rPr>
              <a:t>Batas Maksimum Kredit Pajak Luar Negeri (cari yang terkecil):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en-US"/>
              <a:t>Jumlah pajak yang terutang atau dibayar di luar negeri, atau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en-US"/>
              <a:t>Proporsi penghasilan LN thd total penghasilan dikali total pajak terutang.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en-US"/>
              <a:t>Jumlah pajak terutang untuk seluruh penghasilan kena pajak (dalam hal penghasilan kena pajak lebih kecil dari penghasilan di luar negeri).</a:t>
            </a:r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231775" y="1457325"/>
            <a:ext cx="8680450" cy="1206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/>
          <a:p>
            <a:pPr algn="ctr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2100">
                <a:latin typeface="Tahoma" pitchFamily="34" charset="0"/>
              </a:rPr>
              <a:t>Pajak Penghasilan yang dibayar atau terutang di luar negeri yang dapat dikreditkan terhadap pajak penghasilan yang terutang atas seluruh Penghasilan WP dalam negeri</a:t>
            </a:r>
          </a:p>
        </p:txBody>
      </p:sp>
      <p:sp>
        <p:nvSpPr>
          <p:cNvPr id="307205" name="AutoShape 5"/>
          <p:cNvSpPr>
            <a:spLocks noChangeArrowheads="1"/>
          </p:cNvSpPr>
          <p:nvPr/>
        </p:nvSpPr>
        <p:spPr bwMode="auto">
          <a:xfrm rot="5400000">
            <a:off x="4221957" y="2810669"/>
            <a:ext cx="698500" cy="5667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6" name="Text Box 6"/>
          <p:cNvSpPr txBox="1">
            <a:spLocks noChangeArrowheads="1"/>
          </p:cNvSpPr>
          <p:nvPr/>
        </p:nvSpPr>
        <p:spPr bwMode="auto">
          <a:xfrm>
            <a:off x="1528763" y="5999163"/>
            <a:ext cx="6096000" cy="4222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100">
                <a:latin typeface="Tahoma" pitchFamily="34" charset="0"/>
              </a:rPr>
              <a:t>Kerugian di luar negeri tidak boleh diperhitungkan</a:t>
            </a:r>
          </a:p>
        </p:txBody>
      </p:sp>
    </p:spTree>
    <p:extLst>
      <p:ext uri="{BB962C8B-B14F-4D97-AF65-F5344CB8AC3E}">
        <p14:creationId xmlns:p14="http://schemas.microsoft.com/office/powerpoint/2010/main" val="55943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PENGGABUNGAN PENGHASILAN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916113"/>
            <a:ext cx="8824913" cy="3386137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35000"/>
              </a:spcBef>
            </a:pPr>
            <a:r>
              <a:rPr lang="en-US"/>
              <a:t>Penggabungan penghasilan dari usaha dilakukan dalam tahun pajak diper-olehnya penghasilan (accrual basis).</a:t>
            </a:r>
          </a:p>
          <a:p>
            <a:pPr>
              <a:lnSpc>
                <a:spcPct val="115000"/>
              </a:lnSpc>
              <a:spcBef>
                <a:spcPct val="35000"/>
              </a:spcBef>
            </a:pPr>
            <a:r>
              <a:rPr lang="en-US"/>
              <a:t>Penggabungan penghasilannya lainnya dilakukan dalam tahun pajak dite-rimanya penghasilan tersebut (cash basis).</a:t>
            </a:r>
          </a:p>
          <a:p>
            <a:pPr>
              <a:lnSpc>
                <a:spcPct val="115000"/>
              </a:lnSpc>
              <a:spcBef>
                <a:spcPct val="35000"/>
              </a:spcBef>
            </a:pPr>
            <a:r>
              <a:rPr lang="en-US"/>
              <a:t>Penggabungan penghasilan yang berupa dividen (pasal 18 ayat 2 UU PPh) dilakukan dalam tahun pajak pada saat perolehan dividen tersebut dite-tapkan sesuai dengan Keputusan Menteri Keuangan</a:t>
            </a:r>
          </a:p>
        </p:txBody>
      </p:sp>
    </p:spTree>
    <p:extLst>
      <p:ext uri="{BB962C8B-B14F-4D97-AF65-F5344CB8AC3E}">
        <p14:creationId xmlns:p14="http://schemas.microsoft.com/office/powerpoint/2010/main" val="1259812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54113"/>
          </a:xfrm>
        </p:spPr>
        <p:txBody>
          <a:bodyPr/>
          <a:lstStyle/>
          <a:p>
            <a:r>
              <a:rPr lang="en-US"/>
              <a:t>PPh PASAL 26 </a:t>
            </a:r>
            <a:r>
              <a:rPr lang="en-US" sz="2000"/>
              <a:t>…(1)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2524125"/>
            <a:ext cx="8729663" cy="3878263"/>
          </a:xfrm>
        </p:spPr>
        <p:txBody>
          <a:bodyPr/>
          <a:lstStyle/>
          <a:p>
            <a:pPr marL="342900" indent="-342900">
              <a:lnSpc>
                <a:spcPct val="11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b="1" u="sng"/>
              <a:t>OBJEK PAJAK PPH PASAL 26 (</a:t>
            </a:r>
            <a:r>
              <a:rPr lang="en-US" b="1" u="sng">
                <a:solidFill>
                  <a:srgbClr val="FF0066"/>
                </a:solidFill>
              </a:rPr>
              <a:t>20% x Penghasilan Bruto</a:t>
            </a:r>
            <a:r>
              <a:rPr lang="en-US" b="1" u="sng"/>
              <a:t>):</a:t>
            </a:r>
          </a:p>
          <a:p>
            <a:pPr marL="342900" indent="-342900">
              <a:lnSpc>
                <a:spcPct val="115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Dividen</a:t>
            </a:r>
            <a:r>
              <a:rPr lang="en-US" b="1"/>
              <a:t>.</a:t>
            </a:r>
            <a:endParaRPr lang="en-US"/>
          </a:p>
          <a:p>
            <a:pPr marL="342900" indent="-342900">
              <a:lnSpc>
                <a:spcPct val="115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Bunga</a:t>
            </a:r>
            <a:r>
              <a:rPr lang="en-US"/>
              <a:t> termasuk premium, diskonto, dan imbalan sehubungan dengan jaminan pengembalian utang.</a:t>
            </a:r>
          </a:p>
          <a:p>
            <a:pPr marL="342900" indent="-342900">
              <a:lnSpc>
                <a:spcPct val="115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Royalti</a:t>
            </a:r>
            <a:r>
              <a:rPr lang="en-US"/>
              <a:t>, </a:t>
            </a:r>
            <a:r>
              <a:rPr lang="en-US" b="1">
                <a:solidFill>
                  <a:srgbClr val="0000CC"/>
                </a:solidFill>
              </a:rPr>
              <a:t>sewa</a:t>
            </a:r>
            <a:r>
              <a:rPr lang="en-US"/>
              <a:t> &amp; penghasilan lain sehubungn dgn </a:t>
            </a:r>
            <a:r>
              <a:rPr lang="en-US" b="1">
                <a:solidFill>
                  <a:srgbClr val="0000CC"/>
                </a:solidFill>
              </a:rPr>
              <a:t>penggunaan harta</a:t>
            </a:r>
          </a:p>
          <a:p>
            <a:pPr marL="342900" indent="-342900">
              <a:lnSpc>
                <a:spcPct val="115000"/>
              </a:lnSpc>
              <a:spcBef>
                <a:spcPct val="25000"/>
              </a:spcBef>
            </a:pPr>
            <a:r>
              <a:rPr lang="en-US"/>
              <a:t>Imbalan sehubungan dengan </a:t>
            </a:r>
            <a:r>
              <a:rPr lang="en-US" b="1">
                <a:solidFill>
                  <a:srgbClr val="0000CC"/>
                </a:solidFill>
              </a:rPr>
              <a:t>jasa</a:t>
            </a:r>
            <a:r>
              <a:rPr lang="en-US"/>
              <a:t>, </a:t>
            </a:r>
            <a:r>
              <a:rPr lang="en-US" b="1">
                <a:solidFill>
                  <a:srgbClr val="0000CC"/>
                </a:solidFill>
              </a:rPr>
              <a:t>pekerjaan</a:t>
            </a:r>
            <a:r>
              <a:rPr lang="en-US"/>
              <a:t>, dan </a:t>
            </a:r>
            <a:r>
              <a:rPr lang="en-US" b="1">
                <a:solidFill>
                  <a:srgbClr val="0000CC"/>
                </a:solidFill>
              </a:rPr>
              <a:t>kegiatan</a:t>
            </a:r>
            <a:r>
              <a:rPr lang="en-US" b="1"/>
              <a:t>.</a:t>
            </a:r>
            <a:endParaRPr lang="en-US"/>
          </a:p>
          <a:p>
            <a:pPr marL="342900" indent="-342900">
              <a:lnSpc>
                <a:spcPct val="115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Hadiah</a:t>
            </a:r>
            <a:r>
              <a:rPr lang="en-US"/>
              <a:t> dan </a:t>
            </a:r>
            <a:r>
              <a:rPr lang="en-US" b="1">
                <a:solidFill>
                  <a:srgbClr val="0000CC"/>
                </a:solidFill>
              </a:rPr>
              <a:t>penghargaan</a:t>
            </a:r>
            <a:r>
              <a:rPr lang="en-US"/>
              <a:t>.</a:t>
            </a:r>
          </a:p>
          <a:p>
            <a:pPr marL="342900" indent="-342900">
              <a:lnSpc>
                <a:spcPct val="115000"/>
              </a:lnSpc>
              <a:spcBef>
                <a:spcPct val="25000"/>
              </a:spcBef>
            </a:pPr>
            <a:r>
              <a:rPr lang="en-US" b="1">
                <a:solidFill>
                  <a:srgbClr val="0000CC"/>
                </a:solidFill>
              </a:rPr>
              <a:t>Pensiun</a:t>
            </a:r>
            <a:r>
              <a:rPr lang="en-US"/>
              <a:t> dan pembayaran berkala lainnya.</a:t>
            </a:r>
          </a:p>
          <a:p>
            <a:pPr marL="342900" indent="-342900">
              <a:lnSpc>
                <a:spcPct val="115000"/>
              </a:lnSpc>
              <a:spcBef>
                <a:spcPct val="25000"/>
              </a:spcBef>
            </a:pPr>
            <a:r>
              <a:rPr lang="en-US"/>
              <a:t>Penghasilan dari </a:t>
            </a:r>
            <a:r>
              <a:rPr lang="en-US" b="1">
                <a:solidFill>
                  <a:srgbClr val="0000CC"/>
                </a:solidFill>
              </a:rPr>
              <a:t>penjualan harta</a:t>
            </a:r>
            <a:r>
              <a:rPr lang="en-US"/>
              <a:t> di Indonesia.</a:t>
            </a:r>
          </a:p>
        </p:txBody>
      </p:sp>
      <p:sp>
        <p:nvSpPr>
          <p:cNvPr id="309252" name="Text Box 4"/>
          <p:cNvSpPr txBox="1">
            <a:spLocks noChangeArrowheads="1"/>
          </p:cNvSpPr>
          <p:nvPr/>
        </p:nvSpPr>
        <p:spPr bwMode="auto">
          <a:xfrm>
            <a:off x="176213" y="1558925"/>
            <a:ext cx="8789987" cy="814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1593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318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47813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533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2538" defTabSz="915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9738" defTabSz="915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6938" defTabSz="915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4138" defTabSz="9159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en-US" sz="2000">
                <a:latin typeface="Tahoma" pitchFamily="34" charset="0"/>
                <a:cs typeface="Arial" charset="0"/>
              </a:rPr>
              <a:t>Pemotongan yang bersifat </a:t>
            </a:r>
            <a:r>
              <a:rPr lang="en-US" sz="2000" b="1">
                <a:latin typeface="Tahoma" pitchFamily="34" charset="0"/>
                <a:cs typeface="Arial" charset="0"/>
              </a:rPr>
              <a:t>Final</a:t>
            </a:r>
            <a:r>
              <a:rPr lang="en-US" sz="2000">
                <a:latin typeface="Tahoma" pitchFamily="34" charset="0"/>
                <a:cs typeface="Arial" charset="0"/>
              </a:rPr>
              <a:t> atas penghasilan yang bersumber dari Indonesia yg diterima/diperoleh </a:t>
            </a:r>
            <a:r>
              <a:rPr lang="en-US" sz="2000" b="1">
                <a:solidFill>
                  <a:srgbClr val="0000CC"/>
                </a:solidFill>
                <a:latin typeface="Tahoma" pitchFamily="34" charset="0"/>
                <a:cs typeface="Arial" charset="0"/>
              </a:rPr>
              <a:t>Wajib Pajak Luar Negeri</a:t>
            </a:r>
            <a:r>
              <a:rPr lang="en-US" sz="2000">
                <a:latin typeface="Tahoma" pitchFamily="34" charset="0"/>
                <a:cs typeface="Arial" charset="0"/>
              </a:rPr>
              <a:t> selain BUT</a:t>
            </a:r>
          </a:p>
        </p:txBody>
      </p:sp>
    </p:spTree>
    <p:extLst>
      <p:ext uri="{BB962C8B-B14F-4D97-AF65-F5344CB8AC3E}">
        <p14:creationId xmlns:p14="http://schemas.microsoft.com/office/powerpoint/2010/main" val="4128749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LAIN-LAIN DIKENAKAN PPh ps 26</a:t>
            </a:r>
            <a:endParaRPr lang="en-US" sz="200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566863"/>
            <a:ext cx="8824913" cy="4325937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30000"/>
              </a:spcBef>
            </a:pPr>
            <a:r>
              <a:rPr lang="en-US" b="1">
                <a:solidFill>
                  <a:srgbClr val="0000CC"/>
                </a:solidFill>
              </a:rPr>
              <a:t>Premi asuransi</a:t>
            </a:r>
            <a:r>
              <a:rPr lang="en-US"/>
              <a:t>, termasuk premi re-asuransi (</a:t>
            </a:r>
            <a:r>
              <a:rPr lang="en-US" b="1">
                <a:solidFill>
                  <a:srgbClr val="FF0066"/>
                </a:solidFill>
              </a:rPr>
              <a:t>20% x Neto</a:t>
            </a:r>
            <a:r>
              <a:rPr lang="en-US"/>
              <a:t>).</a:t>
            </a:r>
          </a:p>
          <a:p>
            <a:pPr lvl="1">
              <a:lnSpc>
                <a:spcPct val="115000"/>
              </a:lnSpc>
              <a:spcBef>
                <a:spcPct val="30000"/>
              </a:spcBef>
            </a:pPr>
            <a:r>
              <a:rPr lang="en-US" b="1">
                <a:solidFill>
                  <a:srgbClr val="FF0066"/>
                </a:solidFill>
              </a:rPr>
              <a:t>Neto = 50% x Bruto</a:t>
            </a:r>
            <a:r>
              <a:rPr lang="en-US"/>
              <a:t>, untuk premi yg dibayar nasabah kepada perusahaan asuransi di luar negeri.</a:t>
            </a:r>
          </a:p>
          <a:p>
            <a:pPr lvl="1">
              <a:lnSpc>
                <a:spcPct val="115000"/>
              </a:lnSpc>
              <a:spcBef>
                <a:spcPct val="30000"/>
              </a:spcBef>
            </a:pPr>
            <a:r>
              <a:rPr lang="en-US" b="1">
                <a:solidFill>
                  <a:srgbClr val="FF0066"/>
                </a:solidFill>
              </a:rPr>
              <a:t>Neto = 10% x Bruto</a:t>
            </a:r>
            <a:r>
              <a:rPr lang="en-US"/>
              <a:t>, untuk premi yang dibayar perusahaan asuransi Indonesia ke luar negeri.</a:t>
            </a:r>
          </a:p>
          <a:p>
            <a:pPr lvl="1">
              <a:lnSpc>
                <a:spcPct val="115000"/>
              </a:lnSpc>
              <a:spcBef>
                <a:spcPct val="30000"/>
              </a:spcBef>
            </a:pPr>
            <a:r>
              <a:rPr lang="en-US" b="1">
                <a:solidFill>
                  <a:srgbClr val="FF0066"/>
                </a:solidFill>
              </a:rPr>
              <a:t>Neto = 5% x Bruto</a:t>
            </a:r>
            <a:r>
              <a:rPr lang="en-US"/>
              <a:t>, untuk premi yang dibayar perusahaan re-asuransi Indonesia ke luar negeri.</a:t>
            </a:r>
          </a:p>
          <a:p>
            <a:pPr>
              <a:lnSpc>
                <a:spcPct val="115000"/>
              </a:lnSpc>
              <a:spcBef>
                <a:spcPct val="30000"/>
              </a:spcBef>
            </a:pPr>
            <a:r>
              <a:rPr lang="en-US"/>
              <a:t>Penghasilan kena pajak ssudah dikurangi PPh suatu </a:t>
            </a:r>
            <a:r>
              <a:rPr lang="en-US" b="1">
                <a:solidFill>
                  <a:srgbClr val="0000CC"/>
                </a:solidFill>
              </a:rPr>
              <a:t>BUT</a:t>
            </a:r>
            <a:r>
              <a:rPr lang="en-US"/>
              <a:t>, kecuali pengha-silan tsb ditanamkan kembali di Indonesia: </a:t>
            </a:r>
            <a:r>
              <a:rPr lang="en-US" b="1">
                <a:solidFill>
                  <a:srgbClr val="FF0066"/>
                </a:solidFill>
              </a:rPr>
              <a:t>20% x (PKP-PPh terutang)</a:t>
            </a:r>
          </a:p>
        </p:txBody>
      </p:sp>
    </p:spTree>
    <p:extLst>
      <p:ext uri="{BB962C8B-B14F-4D97-AF65-F5344CB8AC3E}">
        <p14:creationId xmlns:p14="http://schemas.microsoft.com/office/powerpoint/2010/main" val="4022515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FISKAL LUAR NEGERI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411288"/>
            <a:ext cx="8824913" cy="5280025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en-US"/>
              <a:t>Fiskal luar negeri adalah pajak penghasilan yang dibayar oleh orang pribadi yang melakukan perjalanan ke luar negeri.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en-US"/>
              <a:t>Fiskal luar negeri ini dpt dikreditkan pada SPT Tahunan orang pribadi yang melakukan perjalanan tersebut.</a:t>
            </a:r>
          </a:p>
          <a:p>
            <a:pPr>
              <a:lnSpc>
                <a:spcPct val="115000"/>
              </a:lnSpc>
              <a:spcBef>
                <a:spcPct val="70000"/>
              </a:spcBef>
              <a:buFont typeface="Wingdings" pitchFamily="2" charset="2"/>
              <a:buNone/>
            </a:pPr>
            <a:r>
              <a:rPr lang="en-US" b="1" u="sng">
                <a:solidFill>
                  <a:srgbClr val="0000CC"/>
                </a:solidFill>
              </a:rPr>
              <a:t>Orang yang dikecualikan dari pembayaran fiskal luar negeri: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en-US"/>
              <a:t>Bukan merupakan Warga Negara Indonesia.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en-US"/>
              <a:t>WNI tetapi memiliki izin menetap di negara lain.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en-US"/>
              <a:t>Orang pribadi lain sesuai dengan Keputusan Menteri Keuangan.</a:t>
            </a:r>
          </a:p>
          <a:p>
            <a:pPr>
              <a:lnSpc>
                <a:spcPct val="115000"/>
              </a:lnSpc>
              <a:spcBef>
                <a:spcPct val="70000"/>
              </a:spcBef>
              <a:buFont typeface="Wingdings" pitchFamily="2" charset="2"/>
              <a:buNone/>
            </a:pPr>
            <a:r>
              <a:rPr lang="en-US" b="1" u="sng">
                <a:solidFill>
                  <a:srgbClr val="0000CC"/>
                </a:solidFill>
              </a:rPr>
              <a:t>Tarif Fiskal Luar Negeri: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en-US"/>
              <a:t>Bila ke luar negeri dengan pesawat udara Rp 1.000.000,-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en-US"/>
              <a:t>Bila ke luar negeri dengan kapal laut Rp 500.000,-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en-US"/>
              <a:t>Bila ke luar negeri dengan daratan Rp 250.000,-</a:t>
            </a:r>
          </a:p>
        </p:txBody>
      </p:sp>
    </p:spTree>
    <p:extLst>
      <p:ext uri="{BB962C8B-B14F-4D97-AF65-F5344CB8AC3E}">
        <p14:creationId xmlns:p14="http://schemas.microsoft.com/office/powerpoint/2010/main" val="419256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PPh PASAL 25 dan 29</a:t>
            </a:r>
          </a:p>
        </p:txBody>
      </p:sp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304800" y="1601788"/>
            <a:ext cx="8534400" cy="804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/>
          <a:p>
            <a:pPr algn="ctr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2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rPr>
              <a:t>Angsuran pajak</a:t>
            </a:r>
            <a:r>
              <a:rPr lang="en-US" sz="2000">
                <a:latin typeface="Tahoma" pitchFamily="34" charset="0"/>
                <a:cs typeface="Arial" charset="0"/>
              </a:rPr>
              <a:t> yang dibayar sendiri oleh WP setiap bulan, dikurangi PPh yang telah di bayar sesuai ps. 21, ps. 22, ps. 23, dan ps. 24</a:t>
            </a:r>
          </a:p>
        </p:txBody>
      </p:sp>
      <p:sp>
        <p:nvSpPr>
          <p:cNvPr id="313348" name="Text Box 4"/>
          <p:cNvSpPr txBox="1">
            <a:spLocks noChangeArrowheads="1"/>
          </p:cNvSpPr>
          <p:nvPr/>
        </p:nvSpPr>
        <p:spPr bwMode="auto">
          <a:xfrm>
            <a:off x="898525" y="2746375"/>
            <a:ext cx="7345363" cy="452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/>
          <a:p>
            <a:pPr algn="ctr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2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rPr>
              <a:t>Dibagi 12</a:t>
            </a:r>
            <a:r>
              <a:rPr lang="en-US" sz="2000">
                <a:latin typeface="Tahoma" pitchFamily="34" charset="0"/>
                <a:cs typeface="Arial" charset="0"/>
              </a:rPr>
              <a:t> atau banyaknya bulan dalam bagian tahun pajak.</a:t>
            </a:r>
          </a:p>
        </p:txBody>
      </p:sp>
      <p:sp>
        <p:nvSpPr>
          <p:cNvPr id="313349" name="Text Box 5"/>
          <p:cNvSpPr txBox="1">
            <a:spLocks noChangeArrowheads="1"/>
          </p:cNvSpPr>
          <p:nvPr/>
        </p:nvSpPr>
        <p:spPr bwMode="auto">
          <a:xfrm>
            <a:off x="214313" y="5649913"/>
            <a:ext cx="8715375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/>
          <a:p>
            <a:pPr algn="ctr" eaLnBrk="1" hangingPunct="1">
              <a:lnSpc>
                <a:spcPct val="115000"/>
              </a:lnSpc>
            </a:pPr>
            <a:r>
              <a:rPr lang="en-US" sz="2000">
                <a:latin typeface="Tahoma" pitchFamily="34" charset="0"/>
                <a:cs typeface="Arial" charset="0"/>
              </a:rPr>
              <a:t>Pembayaran </a:t>
            </a:r>
            <a:r>
              <a:rPr lang="en-US" sz="2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PPh Pasal 29</a:t>
            </a:r>
            <a:r>
              <a:rPr lang="en-US" sz="2000">
                <a:latin typeface="Tahoma" pitchFamily="34" charset="0"/>
              </a:rPr>
              <a:t> </a:t>
            </a:r>
            <a:r>
              <a:rPr lang="en-US" sz="2000">
                <a:latin typeface="Tahoma" pitchFamily="34" charset="0"/>
                <a:cs typeface="Arial" charset="0"/>
              </a:rPr>
              <a:t>paling</a:t>
            </a:r>
            <a:r>
              <a:rPr lang="en-US" sz="2000">
                <a:latin typeface="Arial" charset="0"/>
                <a:cs typeface="Arial" charset="0"/>
              </a:rPr>
              <a:t> lambat tanggal 25 bulan ketiga setelah tahun pajak berakhir setelah memperhitungkan PPh ps. 25.</a:t>
            </a:r>
          </a:p>
        </p:txBody>
      </p:sp>
      <p:sp>
        <p:nvSpPr>
          <p:cNvPr id="313350" name="Text Box 6"/>
          <p:cNvSpPr txBox="1">
            <a:spLocks noChangeArrowheads="1"/>
          </p:cNvSpPr>
          <p:nvPr/>
        </p:nvSpPr>
        <p:spPr bwMode="auto">
          <a:xfrm>
            <a:off x="214313" y="4219575"/>
            <a:ext cx="8715375" cy="1154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/>
          <a:p>
            <a:pPr algn="ctr" eaLnBrk="1" hangingPunct="1">
              <a:lnSpc>
                <a:spcPct val="115000"/>
              </a:lnSpc>
            </a:pPr>
            <a:r>
              <a:rPr lang="en-US" sz="2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PPh Pasal 29</a:t>
            </a:r>
            <a:r>
              <a:rPr lang="en-US" sz="2000">
                <a:latin typeface="Tahoma" pitchFamily="34" charset="0"/>
              </a:rPr>
              <a:t> adalah hasil perhitungan pajak terutang selama tahun pajak dikurangi dengan angsuran pajak penghasilan yang telah dilakukan selama tahun pajak tersebut</a:t>
            </a:r>
            <a:r>
              <a:rPr lang="en-US" sz="2000">
                <a:latin typeface="Tahoma" pitchFamily="34" charset="0"/>
                <a:cs typeface="Arial" charset="0"/>
              </a:rPr>
              <a:t>.</a:t>
            </a:r>
          </a:p>
        </p:txBody>
      </p:sp>
      <p:sp>
        <p:nvSpPr>
          <p:cNvPr id="313351" name="Line 7"/>
          <p:cNvSpPr>
            <a:spLocks noChangeShapeType="1"/>
          </p:cNvSpPr>
          <p:nvPr/>
        </p:nvSpPr>
        <p:spPr bwMode="auto">
          <a:xfrm>
            <a:off x="206375" y="3748088"/>
            <a:ext cx="8743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28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6825"/>
          </a:xfrm>
        </p:spPr>
        <p:txBody>
          <a:bodyPr/>
          <a:lstStyle/>
          <a:p>
            <a:pPr defTabSz="784225"/>
            <a:r>
              <a:rPr lang="en-US" sz="3600"/>
              <a:t>SPT TAHUNAN ORANG PRIBADI FORMULIR 1770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452563"/>
            <a:ext cx="8826500" cy="5233987"/>
          </a:xfrm>
        </p:spPr>
        <p:txBody>
          <a:bodyPr/>
          <a:lstStyle/>
          <a:p>
            <a:pPr marL="293688" indent="-293688" defTabSz="784225">
              <a:lnSpc>
                <a:spcPct val="110000"/>
              </a:lnSpc>
              <a:spcBef>
                <a:spcPct val="30000"/>
              </a:spcBef>
            </a:pPr>
            <a:r>
              <a:rPr lang="en-US"/>
              <a:t>SPT Tahunan Formulir 1770 merupakan sarana untuk melaporkan peng-hasilan wajib pajak orang pribadi selama satu tahun pajak.</a:t>
            </a:r>
            <a:endParaRPr lang="en-US" b="1">
              <a:solidFill>
                <a:srgbClr val="0000CC"/>
              </a:solidFill>
            </a:endParaRPr>
          </a:p>
          <a:p>
            <a:pPr marL="293688" indent="-293688" defTabSz="784225">
              <a:lnSpc>
                <a:spcPct val="110000"/>
              </a:lnSpc>
              <a:spcBef>
                <a:spcPct val="30000"/>
              </a:spcBef>
            </a:pPr>
            <a:r>
              <a:rPr lang="en-US" b="1">
                <a:solidFill>
                  <a:srgbClr val="0000CC"/>
                </a:solidFill>
              </a:rPr>
              <a:t>Formulir 1770 Induk.</a:t>
            </a:r>
          </a:p>
          <a:p>
            <a:pPr marL="293688" indent="-293688" defTabSz="784225">
              <a:lnSpc>
                <a:spcPct val="110000"/>
              </a:lnSpc>
              <a:spcBef>
                <a:spcPct val="30000"/>
              </a:spcBef>
            </a:pPr>
            <a:r>
              <a:rPr lang="en-US" b="1">
                <a:solidFill>
                  <a:srgbClr val="0000CC"/>
                </a:solidFill>
              </a:rPr>
              <a:t>Formulir 1770 – I</a:t>
            </a:r>
            <a:r>
              <a:rPr lang="en-US"/>
              <a:t> (Lampiran I), penghitungan penghasilan neto dalam negeri</a:t>
            </a:r>
          </a:p>
          <a:p>
            <a:pPr marL="636588" lvl="1" indent="-244475" defTabSz="784225">
              <a:lnSpc>
                <a:spcPct val="110000"/>
              </a:lnSpc>
              <a:spcBef>
                <a:spcPct val="30000"/>
              </a:spcBef>
            </a:pPr>
            <a:r>
              <a:rPr lang="en-US">
                <a:solidFill>
                  <a:srgbClr val="0000CC"/>
                </a:solidFill>
              </a:rPr>
              <a:t>Bagian A: Penghasilan neto dalam negeri dari usaha, pekerjaan bebas.</a:t>
            </a:r>
          </a:p>
          <a:p>
            <a:pPr marL="636588" lvl="1" indent="-244475" defTabSz="784225">
              <a:lnSpc>
                <a:spcPct val="110000"/>
              </a:lnSpc>
              <a:spcBef>
                <a:spcPct val="30000"/>
              </a:spcBef>
            </a:pPr>
            <a:r>
              <a:rPr lang="en-US">
                <a:solidFill>
                  <a:srgbClr val="0000CC"/>
                </a:solidFill>
              </a:rPr>
              <a:t>Bagian B: Penghasilan neto dalam negeri sehubungan dengan pekerjaan.</a:t>
            </a:r>
          </a:p>
          <a:p>
            <a:pPr marL="636588" lvl="1" indent="-244475" defTabSz="784225">
              <a:lnSpc>
                <a:spcPct val="110000"/>
              </a:lnSpc>
              <a:spcBef>
                <a:spcPct val="30000"/>
              </a:spcBef>
            </a:pPr>
            <a:r>
              <a:rPr lang="en-US">
                <a:solidFill>
                  <a:srgbClr val="0000CC"/>
                </a:solidFill>
              </a:rPr>
              <a:t>Bagian C: Penghasilan neto lainnya (tidak termasuk yang final) seperti bunga, dividen, royalti, sewa, penghargaan, hadiah, keuntungan dari penjualan harta.</a:t>
            </a:r>
          </a:p>
          <a:p>
            <a:pPr marL="293688" indent="-293688" defTabSz="784225">
              <a:lnSpc>
                <a:spcPct val="110000"/>
              </a:lnSpc>
              <a:spcBef>
                <a:spcPct val="30000"/>
              </a:spcBef>
            </a:pPr>
            <a:r>
              <a:rPr lang="en-US" b="1">
                <a:solidFill>
                  <a:srgbClr val="0000CC"/>
                </a:solidFill>
              </a:rPr>
              <a:t>Formulir 1770 – II</a:t>
            </a:r>
            <a:r>
              <a:rPr lang="en-US"/>
              <a:t> (Lampiran II), pemotongan/pemungutan, PPh ditanggung pemerintah, penghasilan dan pajak yg dibayar di luar negeri.</a:t>
            </a:r>
          </a:p>
          <a:p>
            <a:pPr marL="636588" lvl="1" indent="-244475" defTabSz="784225">
              <a:lnSpc>
                <a:spcPct val="110000"/>
              </a:lnSpc>
              <a:spcBef>
                <a:spcPct val="30000"/>
              </a:spcBef>
            </a:pPr>
            <a:r>
              <a:rPr lang="en-US">
                <a:solidFill>
                  <a:srgbClr val="990000"/>
                </a:solidFill>
              </a:rPr>
              <a:t>Bagian A: Daftar pemotongan/pemungutan PPh oleh pihak lain (ps. 21/22/23) dan PPh yg ditanggung pemerintah.</a:t>
            </a:r>
          </a:p>
          <a:p>
            <a:pPr marL="636588" lvl="1" indent="-244475" defTabSz="784225">
              <a:lnSpc>
                <a:spcPct val="110000"/>
              </a:lnSpc>
              <a:spcBef>
                <a:spcPct val="30000"/>
              </a:spcBef>
            </a:pPr>
            <a:r>
              <a:rPr lang="en-US">
                <a:solidFill>
                  <a:srgbClr val="0000CC"/>
                </a:solidFill>
              </a:rPr>
              <a:t>Bagian B: Penghasilan neto dan pajak yang dibayar/dipotong di luar negeri.</a:t>
            </a:r>
          </a:p>
        </p:txBody>
      </p:sp>
    </p:spTree>
    <p:extLst>
      <p:ext uri="{BB962C8B-B14F-4D97-AF65-F5344CB8AC3E}">
        <p14:creationId xmlns:p14="http://schemas.microsoft.com/office/powerpoint/2010/main" val="2988563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1410</Words>
  <Application>Microsoft Office PowerPoint</Application>
  <PresentationFormat>On-screen Show (4:3)</PresentationFormat>
  <Paragraphs>118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Pasal 24-29</vt:lpstr>
      <vt:lpstr>PowerPoint Presentation</vt:lpstr>
      <vt:lpstr>PPh PASAL 24</vt:lpstr>
      <vt:lpstr>PENGGABUNGAN PENGHASILAN</vt:lpstr>
      <vt:lpstr>PPh PASAL 26 …(1)</vt:lpstr>
      <vt:lpstr>LAIN-LAIN DIKENAKAN PPh ps 26</vt:lpstr>
      <vt:lpstr>FISKAL LUAR NEGERI</vt:lpstr>
      <vt:lpstr>PPh PASAL 25 dan 29</vt:lpstr>
      <vt:lpstr>SPT TAHUNAN ORANG PRIBADI FORMULIR 1770</vt:lpstr>
      <vt:lpstr>SPT TAHUNAN ORANG PRIBADI FORMULIR 1770</vt:lpstr>
      <vt:lpstr>CARA PENGISIAN SPT TAHUNAN ORANG PRIBADI FORMULIR 1770</vt:lpstr>
      <vt:lpstr>SPT TAHUNAN ORANG PRIBADI FORMULIR 1770 S</vt:lpstr>
      <vt:lpstr>CARA PENGISIAN SPT TAHUNAN ORANG PRIBADI FORMULIR 1770 S</vt:lpstr>
      <vt:lpstr>SPT TAHUNAN BADAN FORM 1771</vt:lpstr>
      <vt:lpstr>CARA PENGISIAN SPT TAHUNAN BADAN FORMULIR 1771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Pasal 24-29</dc:title>
  <dc:creator>Isniar</dc:creator>
  <cp:lastModifiedBy>Isniar</cp:lastModifiedBy>
  <cp:revision>1</cp:revision>
  <dcterms:created xsi:type="dcterms:W3CDTF">2012-04-23T16:19:03Z</dcterms:created>
  <dcterms:modified xsi:type="dcterms:W3CDTF">2012-04-23T16:21:21Z</dcterms:modified>
</cp:coreProperties>
</file>