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9" r:id="rId42"/>
    <p:sldId id="298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4B25D-BAE9-40EB-98E4-BC08EB084D5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0CB168-8695-4445-8DE9-66FD45747621}">
      <dgm:prSet phldrT="[Text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Pers</a:t>
          </a:r>
          <a:r>
            <a:rPr lang="en-US" dirty="0"/>
            <a:t> </a:t>
          </a:r>
          <a:r>
            <a:rPr lang="en-US" dirty="0" err="1"/>
            <a:t>Brg</a:t>
          </a:r>
          <a:r>
            <a:rPr lang="en-US" dirty="0"/>
            <a:t> </a:t>
          </a:r>
          <a:r>
            <a:rPr lang="en-US" dirty="0" err="1"/>
            <a:t>jadi</a:t>
          </a:r>
          <a:endParaRPr lang="en-US" dirty="0"/>
        </a:p>
      </dgm:t>
    </dgm:pt>
    <dgm:pt modelId="{C7A1ED71-E7E3-4065-A022-7555AC1D4D57}" type="parTrans" cxnId="{92735139-719F-4B7E-9C74-26C7423D472B}">
      <dgm:prSet/>
      <dgm:spPr/>
      <dgm:t>
        <a:bodyPr/>
        <a:lstStyle/>
        <a:p>
          <a:endParaRPr lang="en-US"/>
        </a:p>
      </dgm:t>
    </dgm:pt>
    <dgm:pt modelId="{0BA123AC-BB81-45B3-B3B6-987FA08FFCF2}" type="sibTrans" cxnId="{92735139-719F-4B7E-9C74-26C7423D472B}">
      <dgm:prSet/>
      <dgm:spPr/>
      <dgm:t>
        <a:bodyPr/>
        <a:lstStyle/>
        <a:p>
          <a:endParaRPr lang="en-US"/>
        </a:p>
      </dgm:t>
    </dgm:pt>
    <dgm:pt modelId="{6783AEB0-E660-442B-81B3-B47257465559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Penjualan</a:t>
          </a:r>
          <a:r>
            <a:rPr lang="en-US" dirty="0"/>
            <a:t> </a:t>
          </a:r>
          <a:r>
            <a:rPr lang="en-US" dirty="0" err="1"/>
            <a:t>Kredit</a:t>
          </a:r>
          <a:endParaRPr lang="en-US" dirty="0"/>
        </a:p>
      </dgm:t>
    </dgm:pt>
    <dgm:pt modelId="{C4BA14AA-DE58-4123-BFC3-362D19D6F389}" type="parTrans" cxnId="{422DBF53-E631-48DF-AC28-8907ED53B941}">
      <dgm:prSet/>
      <dgm:spPr/>
      <dgm:t>
        <a:bodyPr/>
        <a:lstStyle/>
        <a:p>
          <a:endParaRPr lang="en-US"/>
        </a:p>
      </dgm:t>
    </dgm:pt>
    <dgm:pt modelId="{BA9997DA-AC3B-4AAC-BCF5-B7AFE7700FB0}" type="sibTrans" cxnId="{422DBF53-E631-48DF-AC28-8907ED53B941}">
      <dgm:prSet/>
      <dgm:spPr/>
      <dgm:t>
        <a:bodyPr/>
        <a:lstStyle/>
        <a:p>
          <a:endParaRPr lang="en-US"/>
        </a:p>
      </dgm:t>
    </dgm:pt>
    <dgm:pt modelId="{C5C1C7CE-CC25-464B-8D9A-FE84E5C583FA}">
      <dgm:prSet phldrT="[Text]"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Piutang</a:t>
          </a:r>
          <a:endParaRPr lang="en-US" dirty="0"/>
        </a:p>
      </dgm:t>
    </dgm:pt>
    <dgm:pt modelId="{2963B815-57D7-4C11-BCEF-C15DA9D124F0}" type="parTrans" cxnId="{D00F4512-86A7-442B-82AF-9F2ACD6267D4}">
      <dgm:prSet/>
      <dgm:spPr/>
      <dgm:t>
        <a:bodyPr/>
        <a:lstStyle/>
        <a:p>
          <a:endParaRPr lang="en-US"/>
        </a:p>
      </dgm:t>
    </dgm:pt>
    <dgm:pt modelId="{1C9AFFA1-40DC-4444-9ACE-8577C8653AD2}" type="sibTrans" cxnId="{D00F4512-86A7-442B-82AF-9F2ACD6267D4}">
      <dgm:prSet/>
      <dgm:spPr/>
      <dgm:t>
        <a:bodyPr/>
        <a:lstStyle/>
        <a:p>
          <a:endParaRPr lang="en-US"/>
        </a:p>
      </dgm:t>
    </dgm:pt>
    <dgm:pt modelId="{1BADC654-EC15-4BFC-B7F2-6DC94AC94D2B}">
      <dgm:prSet phldrT="[Text]"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Kas</a:t>
          </a:r>
          <a:endParaRPr lang="en-US" dirty="0"/>
        </a:p>
      </dgm:t>
    </dgm:pt>
    <dgm:pt modelId="{598FEF6F-A317-4BD8-BFA8-2005C61CE58D}" type="parTrans" cxnId="{3A77AD73-D53C-44BD-B711-E2450DB9D779}">
      <dgm:prSet/>
      <dgm:spPr/>
      <dgm:t>
        <a:bodyPr/>
        <a:lstStyle/>
        <a:p>
          <a:endParaRPr lang="en-US"/>
        </a:p>
      </dgm:t>
    </dgm:pt>
    <dgm:pt modelId="{92D2532E-E6A8-453C-A6B0-FF8A298744B0}" type="sibTrans" cxnId="{3A77AD73-D53C-44BD-B711-E2450DB9D779}">
      <dgm:prSet/>
      <dgm:spPr/>
      <dgm:t>
        <a:bodyPr/>
        <a:lstStyle/>
        <a:p>
          <a:endParaRPr lang="en-US"/>
        </a:p>
      </dgm:t>
    </dgm:pt>
    <dgm:pt modelId="{CE451FA0-81DE-49C0-B958-E0D6316DF503}" type="pres">
      <dgm:prSet presAssocID="{A574B25D-BAE9-40EB-98E4-BC08EB084D58}" presName="cycle" presStyleCnt="0">
        <dgm:presLayoutVars>
          <dgm:dir/>
          <dgm:resizeHandles val="exact"/>
        </dgm:presLayoutVars>
      </dgm:prSet>
      <dgm:spPr/>
    </dgm:pt>
    <dgm:pt modelId="{3D47056F-22F9-4278-9B62-7CE433EF4D5E}" type="pres">
      <dgm:prSet presAssocID="{2C0CB168-8695-4445-8DE9-66FD45747621}" presName="node" presStyleLbl="node1" presStyleIdx="0" presStyleCnt="4">
        <dgm:presLayoutVars>
          <dgm:bulletEnabled val="1"/>
        </dgm:presLayoutVars>
      </dgm:prSet>
      <dgm:spPr/>
    </dgm:pt>
    <dgm:pt modelId="{E7D93CB5-3199-42EC-817D-C226B4137090}" type="pres">
      <dgm:prSet presAssocID="{2C0CB168-8695-4445-8DE9-66FD45747621}" presName="spNode" presStyleCnt="0"/>
      <dgm:spPr/>
    </dgm:pt>
    <dgm:pt modelId="{14FEF67E-FC8E-4EA1-B1F9-A5A0FB9D7E7D}" type="pres">
      <dgm:prSet presAssocID="{0BA123AC-BB81-45B3-B3B6-987FA08FFCF2}" presName="sibTrans" presStyleLbl="sibTrans1D1" presStyleIdx="0" presStyleCnt="4"/>
      <dgm:spPr/>
    </dgm:pt>
    <dgm:pt modelId="{A45E88B3-0C99-4F9F-9D42-84242953ACEA}" type="pres">
      <dgm:prSet presAssocID="{6783AEB0-E660-442B-81B3-B47257465559}" presName="node" presStyleLbl="node1" presStyleIdx="1" presStyleCnt="4">
        <dgm:presLayoutVars>
          <dgm:bulletEnabled val="1"/>
        </dgm:presLayoutVars>
      </dgm:prSet>
      <dgm:spPr/>
    </dgm:pt>
    <dgm:pt modelId="{DD8BBCFE-D10A-4351-8621-F0A1E86DD818}" type="pres">
      <dgm:prSet presAssocID="{6783AEB0-E660-442B-81B3-B47257465559}" presName="spNode" presStyleCnt="0"/>
      <dgm:spPr/>
    </dgm:pt>
    <dgm:pt modelId="{FBD6D610-92A7-4038-9E02-5DAFC77B3367}" type="pres">
      <dgm:prSet presAssocID="{BA9997DA-AC3B-4AAC-BCF5-B7AFE7700FB0}" presName="sibTrans" presStyleLbl="sibTrans1D1" presStyleIdx="1" presStyleCnt="4"/>
      <dgm:spPr/>
    </dgm:pt>
    <dgm:pt modelId="{3EB27EA2-54EF-492D-8032-386504960044}" type="pres">
      <dgm:prSet presAssocID="{C5C1C7CE-CC25-464B-8D9A-FE84E5C583FA}" presName="node" presStyleLbl="node1" presStyleIdx="2" presStyleCnt="4">
        <dgm:presLayoutVars>
          <dgm:bulletEnabled val="1"/>
        </dgm:presLayoutVars>
      </dgm:prSet>
      <dgm:spPr/>
    </dgm:pt>
    <dgm:pt modelId="{07BBCF01-F713-4370-AAA0-AE6B4DF6D274}" type="pres">
      <dgm:prSet presAssocID="{C5C1C7CE-CC25-464B-8D9A-FE84E5C583FA}" presName="spNode" presStyleCnt="0"/>
      <dgm:spPr/>
    </dgm:pt>
    <dgm:pt modelId="{634FDB15-3FF7-4127-8B2D-8095D4B2C038}" type="pres">
      <dgm:prSet presAssocID="{1C9AFFA1-40DC-4444-9ACE-8577C8653AD2}" presName="sibTrans" presStyleLbl="sibTrans1D1" presStyleIdx="2" presStyleCnt="4"/>
      <dgm:spPr/>
    </dgm:pt>
    <dgm:pt modelId="{BED3C722-60B2-4749-A282-4924F8EC2993}" type="pres">
      <dgm:prSet presAssocID="{1BADC654-EC15-4BFC-B7F2-6DC94AC94D2B}" presName="node" presStyleLbl="node1" presStyleIdx="3" presStyleCnt="4">
        <dgm:presLayoutVars>
          <dgm:bulletEnabled val="1"/>
        </dgm:presLayoutVars>
      </dgm:prSet>
      <dgm:spPr/>
    </dgm:pt>
    <dgm:pt modelId="{1CEFCD25-4B0F-45E4-955C-B3572197A3FA}" type="pres">
      <dgm:prSet presAssocID="{1BADC654-EC15-4BFC-B7F2-6DC94AC94D2B}" presName="spNode" presStyleCnt="0"/>
      <dgm:spPr/>
    </dgm:pt>
    <dgm:pt modelId="{5FB20528-539E-4620-A454-6092222D7D1D}" type="pres">
      <dgm:prSet presAssocID="{92D2532E-E6A8-453C-A6B0-FF8A298744B0}" presName="sibTrans" presStyleLbl="sibTrans1D1" presStyleIdx="3" presStyleCnt="4"/>
      <dgm:spPr/>
    </dgm:pt>
  </dgm:ptLst>
  <dgm:cxnLst>
    <dgm:cxn modelId="{D00F4512-86A7-442B-82AF-9F2ACD6267D4}" srcId="{A574B25D-BAE9-40EB-98E4-BC08EB084D58}" destId="{C5C1C7CE-CC25-464B-8D9A-FE84E5C583FA}" srcOrd="2" destOrd="0" parTransId="{2963B815-57D7-4C11-BCEF-C15DA9D124F0}" sibTransId="{1C9AFFA1-40DC-4444-9ACE-8577C8653AD2}"/>
    <dgm:cxn modelId="{4147D81B-F87E-47FE-B455-FD341C09537A}" type="presOf" srcId="{1C9AFFA1-40DC-4444-9ACE-8577C8653AD2}" destId="{634FDB15-3FF7-4127-8B2D-8095D4B2C038}" srcOrd="0" destOrd="0" presId="urn:microsoft.com/office/officeart/2005/8/layout/cycle5"/>
    <dgm:cxn modelId="{C470B021-9D64-4917-A3F9-5261907BB6CF}" type="presOf" srcId="{A574B25D-BAE9-40EB-98E4-BC08EB084D58}" destId="{CE451FA0-81DE-49C0-B958-E0D6316DF503}" srcOrd="0" destOrd="0" presId="urn:microsoft.com/office/officeart/2005/8/layout/cycle5"/>
    <dgm:cxn modelId="{B59DEE35-32EB-48AF-968C-01BE8BF94D9C}" type="presOf" srcId="{1BADC654-EC15-4BFC-B7F2-6DC94AC94D2B}" destId="{BED3C722-60B2-4749-A282-4924F8EC2993}" srcOrd="0" destOrd="0" presId="urn:microsoft.com/office/officeart/2005/8/layout/cycle5"/>
    <dgm:cxn modelId="{92735139-719F-4B7E-9C74-26C7423D472B}" srcId="{A574B25D-BAE9-40EB-98E4-BC08EB084D58}" destId="{2C0CB168-8695-4445-8DE9-66FD45747621}" srcOrd="0" destOrd="0" parTransId="{C7A1ED71-E7E3-4065-A022-7555AC1D4D57}" sibTransId="{0BA123AC-BB81-45B3-B3B6-987FA08FFCF2}"/>
    <dgm:cxn modelId="{E1D2B25D-A476-4963-827C-20CD2796EBBD}" type="presOf" srcId="{0BA123AC-BB81-45B3-B3B6-987FA08FFCF2}" destId="{14FEF67E-FC8E-4EA1-B1F9-A5A0FB9D7E7D}" srcOrd="0" destOrd="0" presId="urn:microsoft.com/office/officeart/2005/8/layout/cycle5"/>
    <dgm:cxn modelId="{8821765E-0788-4D2B-9C34-EAA14DF5AF5D}" type="presOf" srcId="{2C0CB168-8695-4445-8DE9-66FD45747621}" destId="{3D47056F-22F9-4278-9B62-7CE433EF4D5E}" srcOrd="0" destOrd="0" presId="urn:microsoft.com/office/officeart/2005/8/layout/cycle5"/>
    <dgm:cxn modelId="{1544A446-FA8A-47CF-A4D6-953C66743EAE}" type="presOf" srcId="{92D2532E-E6A8-453C-A6B0-FF8A298744B0}" destId="{5FB20528-539E-4620-A454-6092222D7D1D}" srcOrd="0" destOrd="0" presId="urn:microsoft.com/office/officeart/2005/8/layout/cycle5"/>
    <dgm:cxn modelId="{3A77AD73-D53C-44BD-B711-E2450DB9D779}" srcId="{A574B25D-BAE9-40EB-98E4-BC08EB084D58}" destId="{1BADC654-EC15-4BFC-B7F2-6DC94AC94D2B}" srcOrd="3" destOrd="0" parTransId="{598FEF6F-A317-4BD8-BFA8-2005C61CE58D}" sibTransId="{92D2532E-E6A8-453C-A6B0-FF8A298744B0}"/>
    <dgm:cxn modelId="{422DBF53-E631-48DF-AC28-8907ED53B941}" srcId="{A574B25D-BAE9-40EB-98E4-BC08EB084D58}" destId="{6783AEB0-E660-442B-81B3-B47257465559}" srcOrd="1" destOrd="0" parTransId="{C4BA14AA-DE58-4123-BFC3-362D19D6F389}" sibTransId="{BA9997DA-AC3B-4AAC-BCF5-B7AFE7700FB0}"/>
    <dgm:cxn modelId="{9E769492-4589-44A9-A133-C049E8153A6D}" type="presOf" srcId="{BA9997DA-AC3B-4AAC-BCF5-B7AFE7700FB0}" destId="{FBD6D610-92A7-4038-9E02-5DAFC77B3367}" srcOrd="0" destOrd="0" presId="urn:microsoft.com/office/officeart/2005/8/layout/cycle5"/>
    <dgm:cxn modelId="{1AFBE397-C7B2-4878-8655-C14840EB638C}" type="presOf" srcId="{C5C1C7CE-CC25-464B-8D9A-FE84E5C583FA}" destId="{3EB27EA2-54EF-492D-8032-386504960044}" srcOrd="0" destOrd="0" presId="urn:microsoft.com/office/officeart/2005/8/layout/cycle5"/>
    <dgm:cxn modelId="{800E35EC-C13C-4E58-9174-C06320BF2DA4}" type="presOf" srcId="{6783AEB0-E660-442B-81B3-B47257465559}" destId="{A45E88B3-0C99-4F9F-9D42-84242953ACEA}" srcOrd="0" destOrd="0" presId="urn:microsoft.com/office/officeart/2005/8/layout/cycle5"/>
    <dgm:cxn modelId="{7E19BB7B-4FBB-450F-A0BE-EC608E4E4A99}" type="presParOf" srcId="{CE451FA0-81DE-49C0-B958-E0D6316DF503}" destId="{3D47056F-22F9-4278-9B62-7CE433EF4D5E}" srcOrd="0" destOrd="0" presId="urn:microsoft.com/office/officeart/2005/8/layout/cycle5"/>
    <dgm:cxn modelId="{12145862-4E52-421F-8A6D-3D078FFA9CDC}" type="presParOf" srcId="{CE451FA0-81DE-49C0-B958-E0D6316DF503}" destId="{E7D93CB5-3199-42EC-817D-C226B4137090}" srcOrd="1" destOrd="0" presId="urn:microsoft.com/office/officeart/2005/8/layout/cycle5"/>
    <dgm:cxn modelId="{28872529-1B49-417A-8588-5C6C1F5D0E5F}" type="presParOf" srcId="{CE451FA0-81DE-49C0-B958-E0D6316DF503}" destId="{14FEF67E-FC8E-4EA1-B1F9-A5A0FB9D7E7D}" srcOrd="2" destOrd="0" presId="urn:microsoft.com/office/officeart/2005/8/layout/cycle5"/>
    <dgm:cxn modelId="{BA9E0BE6-BC98-4075-9752-31B65A775E96}" type="presParOf" srcId="{CE451FA0-81DE-49C0-B958-E0D6316DF503}" destId="{A45E88B3-0C99-4F9F-9D42-84242953ACEA}" srcOrd="3" destOrd="0" presId="urn:microsoft.com/office/officeart/2005/8/layout/cycle5"/>
    <dgm:cxn modelId="{8FDAC146-D54D-43F9-A6AA-99E40C47B02C}" type="presParOf" srcId="{CE451FA0-81DE-49C0-B958-E0D6316DF503}" destId="{DD8BBCFE-D10A-4351-8621-F0A1E86DD818}" srcOrd="4" destOrd="0" presId="urn:microsoft.com/office/officeart/2005/8/layout/cycle5"/>
    <dgm:cxn modelId="{A15B4D67-F8E4-44DF-9354-2DDEBD7266DB}" type="presParOf" srcId="{CE451FA0-81DE-49C0-B958-E0D6316DF503}" destId="{FBD6D610-92A7-4038-9E02-5DAFC77B3367}" srcOrd="5" destOrd="0" presId="urn:microsoft.com/office/officeart/2005/8/layout/cycle5"/>
    <dgm:cxn modelId="{C426EF4A-78F5-46D1-8FF1-559D1337D8E2}" type="presParOf" srcId="{CE451FA0-81DE-49C0-B958-E0D6316DF503}" destId="{3EB27EA2-54EF-492D-8032-386504960044}" srcOrd="6" destOrd="0" presId="urn:microsoft.com/office/officeart/2005/8/layout/cycle5"/>
    <dgm:cxn modelId="{3A120668-D24F-4F60-8D36-6A1AFBDB65F9}" type="presParOf" srcId="{CE451FA0-81DE-49C0-B958-E0D6316DF503}" destId="{07BBCF01-F713-4370-AAA0-AE6B4DF6D274}" srcOrd="7" destOrd="0" presId="urn:microsoft.com/office/officeart/2005/8/layout/cycle5"/>
    <dgm:cxn modelId="{D1FBE515-1173-4366-914D-1A6025A6447D}" type="presParOf" srcId="{CE451FA0-81DE-49C0-B958-E0D6316DF503}" destId="{634FDB15-3FF7-4127-8B2D-8095D4B2C038}" srcOrd="8" destOrd="0" presId="urn:microsoft.com/office/officeart/2005/8/layout/cycle5"/>
    <dgm:cxn modelId="{D3FD2F6D-6AAE-4B0C-AAEB-06825E195A57}" type="presParOf" srcId="{CE451FA0-81DE-49C0-B958-E0D6316DF503}" destId="{BED3C722-60B2-4749-A282-4924F8EC2993}" srcOrd="9" destOrd="0" presId="urn:microsoft.com/office/officeart/2005/8/layout/cycle5"/>
    <dgm:cxn modelId="{6797FD7C-6130-424E-8DA0-AED32A65CD5B}" type="presParOf" srcId="{CE451FA0-81DE-49C0-B958-E0D6316DF503}" destId="{1CEFCD25-4B0F-45E4-955C-B3572197A3FA}" srcOrd="10" destOrd="0" presId="urn:microsoft.com/office/officeart/2005/8/layout/cycle5"/>
    <dgm:cxn modelId="{1122B2AA-95F3-4FC5-983B-98120B306270}" type="presParOf" srcId="{CE451FA0-81DE-49C0-B958-E0D6316DF503}" destId="{5FB20528-539E-4620-A454-6092222D7D1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746B9C-E940-4F20-83C2-97BAE01DC2CE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273EA6-5B08-401B-8A39-C00AD55AA149}">
      <dgm:prSet phldrT="[Text]"/>
      <dgm:spPr/>
      <dgm:t>
        <a:bodyPr/>
        <a:lstStyle/>
        <a:p>
          <a:r>
            <a:rPr lang="en-US" dirty="0" err="1"/>
            <a:t>Investasi</a:t>
          </a:r>
          <a:endParaRPr lang="en-US" dirty="0"/>
        </a:p>
      </dgm:t>
    </dgm:pt>
    <dgm:pt modelId="{F21BFB3B-D08D-4CBE-B361-0D6B709FD541}" type="parTrans" cxnId="{CBCFE9F3-6A38-409F-830C-BEABB74AAED2}">
      <dgm:prSet/>
      <dgm:spPr/>
      <dgm:t>
        <a:bodyPr/>
        <a:lstStyle/>
        <a:p>
          <a:endParaRPr lang="en-US"/>
        </a:p>
      </dgm:t>
    </dgm:pt>
    <dgm:pt modelId="{A0028DE4-F8DE-40F7-947A-174519BE4AD0}" type="sibTrans" cxnId="{CBCFE9F3-6A38-409F-830C-BEABB74AAED2}">
      <dgm:prSet/>
      <dgm:spPr/>
      <dgm:t>
        <a:bodyPr/>
        <a:lstStyle/>
        <a:p>
          <a:endParaRPr lang="en-US"/>
        </a:p>
      </dgm:t>
    </dgm:pt>
    <dgm:pt modelId="{A11ED64A-B451-4180-8BE0-175A1515A8FD}">
      <dgm:prSet phldrT="[Text]"/>
      <dgm:spPr/>
      <dgm:t>
        <a:bodyPr/>
        <a:lstStyle/>
        <a:p>
          <a:r>
            <a:rPr lang="en-US" dirty="0"/>
            <a:t>Volume </a:t>
          </a:r>
          <a:r>
            <a:rPr lang="en-US" dirty="0" err="1"/>
            <a:t>Penjualan</a:t>
          </a:r>
          <a:r>
            <a:rPr lang="en-US" dirty="0"/>
            <a:t> </a:t>
          </a:r>
          <a:r>
            <a:rPr lang="en-US" dirty="0" err="1"/>
            <a:t>Kredit</a:t>
          </a:r>
          <a:endParaRPr lang="en-US" dirty="0"/>
        </a:p>
      </dgm:t>
    </dgm:pt>
    <dgm:pt modelId="{CDE218A3-5034-4C7C-881C-FA7A0C33D179}" type="parTrans" cxnId="{F55ACBE7-458B-4D00-817B-D463A166F166}">
      <dgm:prSet/>
      <dgm:spPr/>
      <dgm:t>
        <a:bodyPr/>
        <a:lstStyle/>
        <a:p>
          <a:endParaRPr lang="en-US"/>
        </a:p>
      </dgm:t>
    </dgm:pt>
    <dgm:pt modelId="{7D010589-B724-455E-AC7D-F2D2608C26DD}" type="sibTrans" cxnId="{F55ACBE7-458B-4D00-817B-D463A166F166}">
      <dgm:prSet/>
      <dgm:spPr/>
      <dgm:t>
        <a:bodyPr/>
        <a:lstStyle/>
        <a:p>
          <a:endParaRPr lang="en-US"/>
        </a:p>
      </dgm:t>
    </dgm:pt>
    <dgm:pt modelId="{9A87DC90-88D4-46D6-B777-935C30BEF91E}">
      <dgm:prSet phldrT="[Text]"/>
      <dgm:spPr/>
      <dgm:t>
        <a:bodyPr/>
        <a:lstStyle/>
        <a:p>
          <a:r>
            <a:rPr lang="en-US" dirty="0" err="1"/>
            <a:t>Piutang</a:t>
          </a:r>
          <a:endParaRPr lang="en-US" dirty="0"/>
        </a:p>
      </dgm:t>
    </dgm:pt>
    <dgm:pt modelId="{2B16BA58-511C-45AF-BCCA-581689793127}" type="parTrans" cxnId="{7F7BC307-9FF8-45A0-9AAE-E6C0A127B35F}">
      <dgm:prSet/>
      <dgm:spPr/>
      <dgm:t>
        <a:bodyPr/>
        <a:lstStyle/>
        <a:p>
          <a:endParaRPr lang="en-US"/>
        </a:p>
      </dgm:t>
    </dgm:pt>
    <dgm:pt modelId="{7ACEBEC5-B12A-442E-81A7-55EE02FB05A5}" type="sibTrans" cxnId="{7F7BC307-9FF8-45A0-9AAE-E6C0A127B35F}">
      <dgm:prSet/>
      <dgm:spPr/>
      <dgm:t>
        <a:bodyPr/>
        <a:lstStyle/>
        <a:p>
          <a:endParaRPr lang="en-US"/>
        </a:p>
      </dgm:t>
    </dgm:pt>
    <dgm:pt modelId="{0CC6AE40-8268-4CC7-929F-28CF55E049F0}">
      <dgm:prSet phldrT="[Text]"/>
      <dgm:spPr/>
      <dgm:t>
        <a:bodyPr/>
        <a:lstStyle/>
        <a:p>
          <a:r>
            <a:rPr lang="en-US" dirty="0" err="1"/>
            <a:t>Syarat</a:t>
          </a:r>
          <a:r>
            <a:rPr lang="en-US" dirty="0"/>
            <a:t> </a:t>
          </a:r>
          <a:r>
            <a:rPr lang="en-US" dirty="0" err="1"/>
            <a:t>Pembayaran</a:t>
          </a:r>
          <a:r>
            <a:rPr lang="en-US" dirty="0"/>
            <a:t> </a:t>
          </a:r>
          <a:r>
            <a:rPr lang="en-US" dirty="0" err="1"/>
            <a:t>Kredit</a:t>
          </a:r>
          <a:endParaRPr lang="en-US" dirty="0"/>
        </a:p>
      </dgm:t>
    </dgm:pt>
    <dgm:pt modelId="{25F85BC9-A294-4698-B218-BA2863A0C33F}" type="parTrans" cxnId="{E48F500F-D63E-4E7A-BECF-5E90D96E8418}">
      <dgm:prSet/>
      <dgm:spPr/>
      <dgm:t>
        <a:bodyPr/>
        <a:lstStyle/>
        <a:p>
          <a:endParaRPr lang="en-US"/>
        </a:p>
      </dgm:t>
    </dgm:pt>
    <dgm:pt modelId="{F7E3983E-F9B8-4CD2-96F8-704C72DC91E1}" type="sibTrans" cxnId="{E48F500F-D63E-4E7A-BECF-5E90D96E8418}">
      <dgm:prSet/>
      <dgm:spPr/>
      <dgm:t>
        <a:bodyPr/>
        <a:lstStyle/>
        <a:p>
          <a:endParaRPr lang="en-US"/>
        </a:p>
      </dgm:t>
    </dgm:pt>
    <dgm:pt modelId="{55D17397-0F31-4C6A-AD5F-C62E909C63AD}">
      <dgm:prSet phldrT="[Text]"/>
      <dgm:spPr/>
      <dgm:t>
        <a:bodyPr/>
        <a:lstStyle/>
        <a:p>
          <a:r>
            <a:rPr lang="en-US" dirty="0" err="1"/>
            <a:t>Piutang</a:t>
          </a:r>
          <a:endParaRPr lang="en-US" dirty="0"/>
        </a:p>
      </dgm:t>
    </dgm:pt>
    <dgm:pt modelId="{C42B495F-4BC6-4086-BF8B-658FDF9D1187}" type="parTrans" cxnId="{A5CE4930-4D5F-48F2-8182-425D5B83E901}">
      <dgm:prSet/>
      <dgm:spPr/>
      <dgm:t>
        <a:bodyPr/>
        <a:lstStyle/>
        <a:p>
          <a:endParaRPr lang="en-US"/>
        </a:p>
      </dgm:t>
    </dgm:pt>
    <dgm:pt modelId="{749A0CE7-BE01-474E-B373-A088F154BF51}" type="sibTrans" cxnId="{A5CE4930-4D5F-48F2-8182-425D5B83E901}">
      <dgm:prSet/>
      <dgm:spPr/>
      <dgm:t>
        <a:bodyPr/>
        <a:lstStyle/>
        <a:p>
          <a:endParaRPr lang="en-US"/>
        </a:p>
      </dgm:t>
    </dgm:pt>
    <dgm:pt modelId="{277F49E0-1A26-450F-9B8C-10EAAD6A96DE}">
      <dgm:prSet phldrT="[Text]"/>
      <dgm:spPr/>
      <dgm:t>
        <a:bodyPr/>
        <a:lstStyle/>
        <a:p>
          <a:r>
            <a:rPr lang="en-US" dirty="0" err="1"/>
            <a:t>Karakter</a:t>
          </a:r>
          <a:r>
            <a:rPr lang="en-US" dirty="0"/>
            <a:t> </a:t>
          </a:r>
          <a:r>
            <a:rPr lang="en-US" dirty="0" err="1"/>
            <a:t>debitur</a:t>
          </a:r>
          <a:r>
            <a:rPr lang="en-US" dirty="0"/>
            <a:t> </a:t>
          </a:r>
        </a:p>
      </dgm:t>
    </dgm:pt>
    <dgm:pt modelId="{AE316934-82CD-4240-9A23-71D9981FC743}" type="parTrans" cxnId="{B978E6CD-53D2-4F08-B31A-CFC8E172B6CF}">
      <dgm:prSet/>
      <dgm:spPr/>
      <dgm:t>
        <a:bodyPr/>
        <a:lstStyle/>
        <a:p>
          <a:endParaRPr lang="en-US"/>
        </a:p>
      </dgm:t>
    </dgm:pt>
    <dgm:pt modelId="{3AC61BD0-6531-4599-A07F-5E9D7FB9A0C4}" type="sibTrans" cxnId="{B978E6CD-53D2-4F08-B31A-CFC8E172B6CF}">
      <dgm:prSet/>
      <dgm:spPr/>
      <dgm:t>
        <a:bodyPr/>
        <a:lstStyle/>
        <a:p>
          <a:endParaRPr lang="en-US"/>
        </a:p>
      </dgm:t>
    </dgm:pt>
    <dgm:pt modelId="{70B6262D-178B-42B5-9B80-C7C2BF41D81F}">
      <dgm:prSet phldrT="[Text]"/>
      <dgm:spPr/>
      <dgm:t>
        <a:bodyPr/>
        <a:lstStyle/>
        <a:p>
          <a:r>
            <a:rPr lang="en-US" dirty="0" err="1"/>
            <a:t>Investasi</a:t>
          </a:r>
          <a:endParaRPr lang="en-US" dirty="0"/>
        </a:p>
      </dgm:t>
    </dgm:pt>
    <dgm:pt modelId="{4503C004-BADF-4B8C-A6DE-4A094545554C}" type="parTrans" cxnId="{26000B5F-AC69-40DC-9D57-2E1F46077EE9}">
      <dgm:prSet/>
      <dgm:spPr/>
      <dgm:t>
        <a:bodyPr/>
        <a:lstStyle/>
        <a:p>
          <a:endParaRPr lang="en-US"/>
        </a:p>
      </dgm:t>
    </dgm:pt>
    <dgm:pt modelId="{209E51E3-1A99-43F7-ADAE-A18A172C83C5}" type="sibTrans" cxnId="{26000B5F-AC69-40DC-9D57-2E1F46077EE9}">
      <dgm:prSet/>
      <dgm:spPr/>
      <dgm:t>
        <a:bodyPr/>
        <a:lstStyle/>
        <a:p>
          <a:endParaRPr lang="en-US"/>
        </a:p>
      </dgm:t>
    </dgm:pt>
    <dgm:pt modelId="{22509841-6F97-4B10-A26E-94C0E3FF1800}">
      <dgm:prSet phldrT="[Text]"/>
      <dgm:spPr/>
      <dgm:t>
        <a:bodyPr/>
        <a:lstStyle/>
        <a:p>
          <a:r>
            <a:rPr lang="en-US" dirty="0" err="1"/>
            <a:t>Kemampuan</a:t>
          </a:r>
          <a:r>
            <a:rPr lang="en-US" dirty="0"/>
            <a:t> </a:t>
          </a:r>
          <a:r>
            <a:rPr lang="en-US" dirty="0" err="1"/>
            <a:t>menagih</a:t>
          </a:r>
          <a:r>
            <a:rPr lang="en-US" dirty="0"/>
            <a:t> </a:t>
          </a:r>
          <a:r>
            <a:rPr lang="en-US" dirty="0" err="1"/>
            <a:t>piutang</a:t>
          </a:r>
          <a:endParaRPr lang="en-US" dirty="0"/>
        </a:p>
      </dgm:t>
    </dgm:pt>
    <dgm:pt modelId="{36800654-0382-498E-9D4A-6421D287481C}" type="parTrans" cxnId="{46DA0DE4-C61F-478F-95F1-285EB88577FA}">
      <dgm:prSet/>
      <dgm:spPr/>
      <dgm:t>
        <a:bodyPr/>
        <a:lstStyle/>
        <a:p>
          <a:endParaRPr lang="en-US"/>
        </a:p>
      </dgm:t>
    </dgm:pt>
    <dgm:pt modelId="{2F571304-AF1F-4AC7-9050-62E88E980FA9}" type="sibTrans" cxnId="{46DA0DE4-C61F-478F-95F1-285EB88577FA}">
      <dgm:prSet/>
      <dgm:spPr/>
      <dgm:t>
        <a:bodyPr/>
        <a:lstStyle/>
        <a:p>
          <a:endParaRPr lang="en-US"/>
        </a:p>
      </dgm:t>
    </dgm:pt>
    <dgm:pt modelId="{EE549FE2-A6A6-4B63-BCA8-DAE6CE412868}" type="pres">
      <dgm:prSet presAssocID="{1B746B9C-E940-4F20-83C2-97BAE01DC2C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8AF8D661-744D-4C80-A288-BB26B374C0A5}" type="pres">
      <dgm:prSet presAssocID="{1B746B9C-E940-4F20-83C2-97BAE01DC2CE}" presName="children" presStyleCnt="0"/>
      <dgm:spPr/>
    </dgm:pt>
    <dgm:pt modelId="{DCF9F6E6-092E-49D9-8DE6-94A7C61392E3}" type="pres">
      <dgm:prSet presAssocID="{1B746B9C-E940-4F20-83C2-97BAE01DC2CE}" presName="child1group" presStyleCnt="0"/>
      <dgm:spPr/>
    </dgm:pt>
    <dgm:pt modelId="{B8F2CBA2-9BAA-4923-B861-142126A24EA5}" type="pres">
      <dgm:prSet presAssocID="{1B746B9C-E940-4F20-83C2-97BAE01DC2CE}" presName="child1" presStyleLbl="bgAcc1" presStyleIdx="0" presStyleCnt="4"/>
      <dgm:spPr/>
    </dgm:pt>
    <dgm:pt modelId="{723B4806-3F96-41ED-BA23-7CEA6EBAAB42}" type="pres">
      <dgm:prSet presAssocID="{1B746B9C-E940-4F20-83C2-97BAE01DC2CE}" presName="child1Text" presStyleLbl="bgAcc1" presStyleIdx="0" presStyleCnt="4">
        <dgm:presLayoutVars>
          <dgm:bulletEnabled val="1"/>
        </dgm:presLayoutVars>
      </dgm:prSet>
      <dgm:spPr/>
    </dgm:pt>
    <dgm:pt modelId="{BA9EF2C1-E2D9-4E3F-8380-E122B5CFF760}" type="pres">
      <dgm:prSet presAssocID="{1B746B9C-E940-4F20-83C2-97BAE01DC2CE}" presName="child2group" presStyleCnt="0"/>
      <dgm:spPr/>
    </dgm:pt>
    <dgm:pt modelId="{7E3FBB55-6A38-4708-878D-D965DC3AD5EF}" type="pres">
      <dgm:prSet presAssocID="{1B746B9C-E940-4F20-83C2-97BAE01DC2CE}" presName="child2" presStyleLbl="bgAcc1" presStyleIdx="1" presStyleCnt="4"/>
      <dgm:spPr/>
    </dgm:pt>
    <dgm:pt modelId="{8516A6DE-E417-4FD8-855A-63EE30669C8C}" type="pres">
      <dgm:prSet presAssocID="{1B746B9C-E940-4F20-83C2-97BAE01DC2CE}" presName="child2Text" presStyleLbl="bgAcc1" presStyleIdx="1" presStyleCnt="4">
        <dgm:presLayoutVars>
          <dgm:bulletEnabled val="1"/>
        </dgm:presLayoutVars>
      </dgm:prSet>
      <dgm:spPr/>
    </dgm:pt>
    <dgm:pt modelId="{53E8CD8D-4AB7-4D7D-9025-B65DC3512A1E}" type="pres">
      <dgm:prSet presAssocID="{1B746B9C-E940-4F20-83C2-97BAE01DC2CE}" presName="child3group" presStyleCnt="0"/>
      <dgm:spPr/>
    </dgm:pt>
    <dgm:pt modelId="{1977FF32-F6A2-4190-A23B-F6E0D6B6A007}" type="pres">
      <dgm:prSet presAssocID="{1B746B9C-E940-4F20-83C2-97BAE01DC2CE}" presName="child3" presStyleLbl="bgAcc1" presStyleIdx="2" presStyleCnt="4"/>
      <dgm:spPr/>
    </dgm:pt>
    <dgm:pt modelId="{423C3C09-AA09-413E-9936-8C9AF6E48D2C}" type="pres">
      <dgm:prSet presAssocID="{1B746B9C-E940-4F20-83C2-97BAE01DC2CE}" presName="child3Text" presStyleLbl="bgAcc1" presStyleIdx="2" presStyleCnt="4">
        <dgm:presLayoutVars>
          <dgm:bulletEnabled val="1"/>
        </dgm:presLayoutVars>
      </dgm:prSet>
      <dgm:spPr/>
    </dgm:pt>
    <dgm:pt modelId="{1D695E03-A3F9-4E7B-A2E3-4734BCFD9DA0}" type="pres">
      <dgm:prSet presAssocID="{1B746B9C-E940-4F20-83C2-97BAE01DC2CE}" presName="child4group" presStyleCnt="0"/>
      <dgm:spPr/>
    </dgm:pt>
    <dgm:pt modelId="{901918F3-1217-4C78-A0E0-B2321552D3D6}" type="pres">
      <dgm:prSet presAssocID="{1B746B9C-E940-4F20-83C2-97BAE01DC2CE}" presName="child4" presStyleLbl="bgAcc1" presStyleIdx="3" presStyleCnt="4"/>
      <dgm:spPr/>
    </dgm:pt>
    <dgm:pt modelId="{B2AED7B9-3932-42C5-89D9-972DC2E90D74}" type="pres">
      <dgm:prSet presAssocID="{1B746B9C-E940-4F20-83C2-97BAE01DC2CE}" presName="child4Text" presStyleLbl="bgAcc1" presStyleIdx="3" presStyleCnt="4">
        <dgm:presLayoutVars>
          <dgm:bulletEnabled val="1"/>
        </dgm:presLayoutVars>
      </dgm:prSet>
      <dgm:spPr/>
    </dgm:pt>
    <dgm:pt modelId="{6F0A70A4-6AB1-438B-AF58-1333DFF3299B}" type="pres">
      <dgm:prSet presAssocID="{1B746B9C-E940-4F20-83C2-97BAE01DC2CE}" presName="childPlaceholder" presStyleCnt="0"/>
      <dgm:spPr/>
    </dgm:pt>
    <dgm:pt modelId="{2613E79D-1961-4BD9-B1F2-F374E49DE295}" type="pres">
      <dgm:prSet presAssocID="{1B746B9C-E940-4F20-83C2-97BAE01DC2CE}" presName="circle" presStyleCnt="0"/>
      <dgm:spPr/>
    </dgm:pt>
    <dgm:pt modelId="{D1A60181-511A-4D6E-AA66-0A1CC3AD5F03}" type="pres">
      <dgm:prSet presAssocID="{1B746B9C-E940-4F20-83C2-97BAE01DC2C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C3A8BBC7-6540-4331-B5F3-ADE2FE8A0258}" type="pres">
      <dgm:prSet presAssocID="{1B746B9C-E940-4F20-83C2-97BAE01DC2C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FAA7D5CA-F08C-445B-9A0C-BC2A6ACDADE9}" type="pres">
      <dgm:prSet presAssocID="{1B746B9C-E940-4F20-83C2-97BAE01DC2C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D59C6DF-1025-4D33-8678-5CB4862D27EA}" type="pres">
      <dgm:prSet presAssocID="{1B746B9C-E940-4F20-83C2-97BAE01DC2C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33244F2-6959-436E-99F4-D515D73E6127}" type="pres">
      <dgm:prSet presAssocID="{1B746B9C-E940-4F20-83C2-97BAE01DC2CE}" presName="quadrantPlaceholder" presStyleCnt="0"/>
      <dgm:spPr/>
    </dgm:pt>
    <dgm:pt modelId="{AAA63FC2-E90A-4ACC-A88B-7A4CF4ADD348}" type="pres">
      <dgm:prSet presAssocID="{1B746B9C-E940-4F20-83C2-97BAE01DC2CE}" presName="center1" presStyleLbl="fgShp" presStyleIdx="0" presStyleCnt="2"/>
      <dgm:spPr/>
    </dgm:pt>
    <dgm:pt modelId="{CFF638A7-4E2F-4902-B472-6EA46EF99042}" type="pres">
      <dgm:prSet presAssocID="{1B746B9C-E940-4F20-83C2-97BAE01DC2CE}" presName="center2" presStyleLbl="fgShp" presStyleIdx="1" presStyleCnt="2"/>
      <dgm:spPr/>
    </dgm:pt>
  </dgm:ptLst>
  <dgm:cxnLst>
    <dgm:cxn modelId="{7F7BC307-9FF8-45A0-9AAE-E6C0A127B35F}" srcId="{1B746B9C-E940-4F20-83C2-97BAE01DC2CE}" destId="{9A87DC90-88D4-46D6-B777-935C30BEF91E}" srcOrd="1" destOrd="0" parTransId="{2B16BA58-511C-45AF-BCCA-581689793127}" sibTransId="{7ACEBEC5-B12A-442E-81A7-55EE02FB05A5}"/>
    <dgm:cxn modelId="{DB2AE50D-CEB5-419E-B67C-ABDD66CB2FB9}" type="presOf" srcId="{0CC6AE40-8268-4CC7-929F-28CF55E049F0}" destId="{7E3FBB55-6A38-4708-878D-D965DC3AD5EF}" srcOrd="0" destOrd="0" presId="urn:microsoft.com/office/officeart/2005/8/layout/cycle4#1"/>
    <dgm:cxn modelId="{E48F500F-D63E-4E7A-BECF-5E90D96E8418}" srcId="{9A87DC90-88D4-46D6-B777-935C30BEF91E}" destId="{0CC6AE40-8268-4CC7-929F-28CF55E049F0}" srcOrd="0" destOrd="0" parTransId="{25F85BC9-A294-4698-B218-BA2863A0C33F}" sibTransId="{F7E3983E-F9B8-4CD2-96F8-704C72DC91E1}"/>
    <dgm:cxn modelId="{A5CE4930-4D5F-48F2-8182-425D5B83E901}" srcId="{1B746B9C-E940-4F20-83C2-97BAE01DC2CE}" destId="{55D17397-0F31-4C6A-AD5F-C62E909C63AD}" srcOrd="2" destOrd="0" parTransId="{C42B495F-4BC6-4086-BF8B-658FDF9D1187}" sibTransId="{749A0CE7-BE01-474E-B373-A088F154BF51}"/>
    <dgm:cxn modelId="{AC514E3B-E62F-4C7E-B4D2-7D27ED36D958}" type="presOf" srcId="{A11ED64A-B451-4180-8BE0-175A1515A8FD}" destId="{723B4806-3F96-41ED-BA23-7CEA6EBAAB42}" srcOrd="1" destOrd="0" presId="urn:microsoft.com/office/officeart/2005/8/layout/cycle4#1"/>
    <dgm:cxn modelId="{26000B5F-AC69-40DC-9D57-2E1F46077EE9}" srcId="{1B746B9C-E940-4F20-83C2-97BAE01DC2CE}" destId="{70B6262D-178B-42B5-9B80-C7C2BF41D81F}" srcOrd="3" destOrd="0" parTransId="{4503C004-BADF-4B8C-A6DE-4A094545554C}" sibTransId="{209E51E3-1A99-43F7-ADAE-A18A172C83C5}"/>
    <dgm:cxn modelId="{2DCC7160-6BE6-40D0-A3E9-18F4FA36F8AB}" type="presOf" srcId="{277F49E0-1A26-450F-9B8C-10EAAD6A96DE}" destId="{1977FF32-F6A2-4190-A23B-F6E0D6B6A007}" srcOrd="0" destOrd="0" presId="urn:microsoft.com/office/officeart/2005/8/layout/cycle4#1"/>
    <dgm:cxn modelId="{61C26763-D0F6-4D7C-9ED2-B4ECE9748146}" type="presOf" srcId="{A11ED64A-B451-4180-8BE0-175A1515A8FD}" destId="{B8F2CBA2-9BAA-4923-B861-142126A24EA5}" srcOrd="0" destOrd="0" presId="urn:microsoft.com/office/officeart/2005/8/layout/cycle4#1"/>
    <dgm:cxn modelId="{1EDE8E65-CC8D-4810-BD89-9A4C9FFE477C}" type="presOf" srcId="{22509841-6F97-4B10-A26E-94C0E3FF1800}" destId="{B2AED7B9-3932-42C5-89D9-972DC2E90D74}" srcOrd="1" destOrd="0" presId="urn:microsoft.com/office/officeart/2005/8/layout/cycle4#1"/>
    <dgm:cxn modelId="{35CC508C-A1C5-4575-9347-2BF821D1B24E}" type="presOf" srcId="{9A87DC90-88D4-46D6-B777-935C30BEF91E}" destId="{C3A8BBC7-6540-4331-B5F3-ADE2FE8A0258}" srcOrd="0" destOrd="0" presId="urn:microsoft.com/office/officeart/2005/8/layout/cycle4#1"/>
    <dgm:cxn modelId="{DBB32295-15D5-46AD-A3A6-4C56E7C8A08C}" type="presOf" srcId="{B9273EA6-5B08-401B-8A39-C00AD55AA149}" destId="{D1A60181-511A-4D6E-AA66-0A1CC3AD5F03}" srcOrd="0" destOrd="0" presId="urn:microsoft.com/office/officeart/2005/8/layout/cycle4#1"/>
    <dgm:cxn modelId="{7A45C7AC-D31C-4779-8602-CB8755E1133C}" type="presOf" srcId="{1B746B9C-E940-4F20-83C2-97BAE01DC2CE}" destId="{EE549FE2-A6A6-4B63-BCA8-DAE6CE412868}" srcOrd="0" destOrd="0" presId="urn:microsoft.com/office/officeart/2005/8/layout/cycle4#1"/>
    <dgm:cxn modelId="{5B78EAB3-4460-4F62-9347-AA965E5EB56E}" type="presOf" srcId="{55D17397-0F31-4C6A-AD5F-C62E909C63AD}" destId="{FAA7D5CA-F08C-445B-9A0C-BC2A6ACDADE9}" srcOrd="0" destOrd="0" presId="urn:microsoft.com/office/officeart/2005/8/layout/cycle4#1"/>
    <dgm:cxn modelId="{A51231BC-15F6-45CE-A5D6-EEB1579CDF4D}" type="presOf" srcId="{70B6262D-178B-42B5-9B80-C7C2BF41D81F}" destId="{5D59C6DF-1025-4D33-8678-5CB4862D27EA}" srcOrd="0" destOrd="0" presId="urn:microsoft.com/office/officeart/2005/8/layout/cycle4#1"/>
    <dgm:cxn modelId="{C72D8EBF-044A-42E0-BE0C-F64C23EB3CD7}" type="presOf" srcId="{277F49E0-1A26-450F-9B8C-10EAAD6A96DE}" destId="{423C3C09-AA09-413E-9936-8C9AF6E48D2C}" srcOrd="1" destOrd="0" presId="urn:microsoft.com/office/officeart/2005/8/layout/cycle4#1"/>
    <dgm:cxn modelId="{B978E6CD-53D2-4F08-B31A-CFC8E172B6CF}" srcId="{55D17397-0F31-4C6A-AD5F-C62E909C63AD}" destId="{277F49E0-1A26-450F-9B8C-10EAAD6A96DE}" srcOrd="0" destOrd="0" parTransId="{AE316934-82CD-4240-9A23-71D9981FC743}" sibTransId="{3AC61BD0-6531-4599-A07F-5E9D7FB9A0C4}"/>
    <dgm:cxn modelId="{462235D4-3DB3-4880-BFA7-3BFA01819815}" type="presOf" srcId="{0CC6AE40-8268-4CC7-929F-28CF55E049F0}" destId="{8516A6DE-E417-4FD8-855A-63EE30669C8C}" srcOrd="1" destOrd="0" presId="urn:microsoft.com/office/officeart/2005/8/layout/cycle4#1"/>
    <dgm:cxn modelId="{55FF4DD5-EC18-43EA-8888-EBA0B792F1A2}" type="presOf" srcId="{22509841-6F97-4B10-A26E-94C0E3FF1800}" destId="{901918F3-1217-4C78-A0E0-B2321552D3D6}" srcOrd="0" destOrd="0" presId="urn:microsoft.com/office/officeart/2005/8/layout/cycle4#1"/>
    <dgm:cxn modelId="{46DA0DE4-C61F-478F-95F1-285EB88577FA}" srcId="{70B6262D-178B-42B5-9B80-C7C2BF41D81F}" destId="{22509841-6F97-4B10-A26E-94C0E3FF1800}" srcOrd="0" destOrd="0" parTransId="{36800654-0382-498E-9D4A-6421D287481C}" sibTransId="{2F571304-AF1F-4AC7-9050-62E88E980FA9}"/>
    <dgm:cxn modelId="{F55ACBE7-458B-4D00-817B-D463A166F166}" srcId="{B9273EA6-5B08-401B-8A39-C00AD55AA149}" destId="{A11ED64A-B451-4180-8BE0-175A1515A8FD}" srcOrd="0" destOrd="0" parTransId="{CDE218A3-5034-4C7C-881C-FA7A0C33D179}" sibTransId="{7D010589-B724-455E-AC7D-F2D2608C26DD}"/>
    <dgm:cxn modelId="{CBCFE9F3-6A38-409F-830C-BEABB74AAED2}" srcId="{1B746B9C-E940-4F20-83C2-97BAE01DC2CE}" destId="{B9273EA6-5B08-401B-8A39-C00AD55AA149}" srcOrd="0" destOrd="0" parTransId="{F21BFB3B-D08D-4CBE-B361-0D6B709FD541}" sibTransId="{A0028DE4-F8DE-40F7-947A-174519BE4AD0}"/>
    <dgm:cxn modelId="{A9EE46EC-63FE-403D-9DC6-AC1C45A53F2F}" type="presParOf" srcId="{EE549FE2-A6A6-4B63-BCA8-DAE6CE412868}" destId="{8AF8D661-744D-4C80-A288-BB26B374C0A5}" srcOrd="0" destOrd="0" presId="urn:microsoft.com/office/officeart/2005/8/layout/cycle4#1"/>
    <dgm:cxn modelId="{A0A388E5-40BF-48A3-B822-A9F903D9F563}" type="presParOf" srcId="{8AF8D661-744D-4C80-A288-BB26B374C0A5}" destId="{DCF9F6E6-092E-49D9-8DE6-94A7C61392E3}" srcOrd="0" destOrd="0" presId="urn:microsoft.com/office/officeart/2005/8/layout/cycle4#1"/>
    <dgm:cxn modelId="{62333110-5879-4B79-98ED-0BF696A6B758}" type="presParOf" srcId="{DCF9F6E6-092E-49D9-8DE6-94A7C61392E3}" destId="{B8F2CBA2-9BAA-4923-B861-142126A24EA5}" srcOrd="0" destOrd="0" presId="urn:microsoft.com/office/officeart/2005/8/layout/cycle4#1"/>
    <dgm:cxn modelId="{3B4E4477-4621-4C7A-9307-99EF240C18C9}" type="presParOf" srcId="{DCF9F6E6-092E-49D9-8DE6-94A7C61392E3}" destId="{723B4806-3F96-41ED-BA23-7CEA6EBAAB42}" srcOrd="1" destOrd="0" presId="urn:microsoft.com/office/officeart/2005/8/layout/cycle4#1"/>
    <dgm:cxn modelId="{90425AD9-1EFE-403D-A4EB-18395DCF5BDB}" type="presParOf" srcId="{8AF8D661-744D-4C80-A288-BB26B374C0A5}" destId="{BA9EF2C1-E2D9-4E3F-8380-E122B5CFF760}" srcOrd="1" destOrd="0" presId="urn:microsoft.com/office/officeart/2005/8/layout/cycle4#1"/>
    <dgm:cxn modelId="{EDAE08EB-C56C-4D49-8787-9A20F436C959}" type="presParOf" srcId="{BA9EF2C1-E2D9-4E3F-8380-E122B5CFF760}" destId="{7E3FBB55-6A38-4708-878D-D965DC3AD5EF}" srcOrd="0" destOrd="0" presId="urn:microsoft.com/office/officeart/2005/8/layout/cycle4#1"/>
    <dgm:cxn modelId="{225C3462-711E-4ADE-ACFB-7C4ED8613FE6}" type="presParOf" srcId="{BA9EF2C1-E2D9-4E3F-8380-E122B5CFF760}" destId="{8516A6DE-E417-4FD8-855A-63EE30669C8C}" srcOrd="1" destOrd="0" presId="urn:microsoft.com/office/officeart/2005/8/layout/cycle4#1"/>
    <dgm:cxn modelId="{CB38EA88-BC60-4057-B1D7-8726EB636ABF}" type="presParOf" srcId="{8AF8D661-744D-4C80-A288-BB26B374C0A5}" destId="{53E8CD8D-4AB7-4D7D-9025-B65DC3512A1E}" srcOrd="2" destOrd="0" presId="urn:microsoft.com/office/officeart/2005/8/layout/cycle4#1"/>
    <dgm:cxn modelId="{090A0A22-321F-4D72-97BD-035802F06A53}" type="presParOf" srcId="{53E8CD8D-4AB7-4D7D-9025-B65DC3512A1E}" destId="{1977FF32-F6A2-4190-A23B-F6E0D6B6A007}" srcOrd="0" destOrd="0" presId="urn:microsoft.com/office/officeart/2005/8/layout/cycle4#1"/>
    <dgm:cxn modelId="{A50C5A02-3ECD-48FD-B18F-0E6A8EBC59DC}" type="presParOf" srcId="{53E8CD8D-4AB7-4D7D-9025-B65DC3512A1E}" destId="{423C3C09-AA09-413E-9936-8C9AF6E48D2C}" srcOrd="1" destOrd="0" presId="urn:microsoft.com/office/officeart/2005/8/layout/cycle4#1"/>
    <dgm:cxn modelId="{D666F3CA-20FD-4537-A739-AFA9F2CF02C7}" type="presParOf" srcId="{8AF8D661-744D-4C80-A288-BB26B374C0A5}" destId="{1D695E03-A3F9-4E7B-A2E3-4734BCFD9DA0}" srcOrd="3" destOrd="0" presId="urn:microsoft.com/office/officeart/2005/8/layout/cycle4#1"/>
    <dgm:cxn modelId="{27B2249C-A5EF-469F-94A8-E5EAD4BCA32F}" type="presParOf" srcId="{1D695E03-A3F9-4E7B-A2E3-4734BCFD9DA0}" destId="{901918F3-1217-4C78-A0E0-B2321552D3D6}" srcOrd="0" destOrd="0" presId="urn:microsoft.com/office/officeart/2005/8/layout/cycle4#1"/>
    <dgm:cxn modelId="{394A6218-71E2-42EA-98DE-3EA9B8DBFCED}" type="presParOf" srcId="{1D695E03-A3F9-4E7B-A2E3-4734BCFD9DA0}" destId="{B2AED7B9-3932-42C5-89D9-972DC2E90D74}" srcOrd="1" destOrd="0" presId="urn:microsoft.com/office/officeart/2005/8/layout/cycle4#1"/>
    <dgm:cxn modelId="{DFC56812-A395-480F-BF3F-9979D418EBD4}" type="presParOf" srcId="{8AF8D661-744D-4C80-A288-BB26B374C0A5}" destId="{6F0A70A4-6AB1-438B-AF58-1333DFF3299B}" srcOrd="4" destOrd="0" presId="urn:microsoft.com/office/officeart/2005/8/layout/cycle4#1"/>
    <dgm:cxn modelId="{29F80E4B-AC11-4F86-90C1-1F6704E8FF63}" type="presParOf" srcId="{EE549FE2-A6A6-4B63-BCA8-DAE6CE412868}" destId="{2613E79D-1961-4BD9-B1F2-F374E49DE295}" srcOrd="1" destOrd="0" presId="urn:microsoft.com/office/officeart/2005/8/layout/cycle4#1"/>
    <dgm:cxn modelId="{7CA3D777-EF81-40BD-ABD9-761996A8B2FB}" type="presParOf" srcId="{2613E79D-1961-4BD9-B1F2-F374E49DE295}" destId="{D1A60181-511A-4D6E-AA66-0A1CC3AD5F03}" srcOrd="0" destOrd="0" presId="urn:microsoft.com/office/officeart/2005/8/layout/cycle4#1"/>
    <dgm:cxn modelId="{17022F04-B249-40C0-AB0F-6593853254F1}" type="presParOf" srcId="{2613E79D-1961-4BD9-B1F2-F374E49DE295}" destId="{C3A8BBC7-6540-4331-B5F3-ADE2FE8A0258}" srcOrd="1" destOrd="0" presId="urn:microsoft.com/office/officeart/2005/8/layout/cycle4#1"/>
    <dgm:cxn modelId="{11FDB490-382B-4F5B-B97B-BF069452E1B8}" type="presParOf" srcId="{2613E79D-1961-4BD9-B1F2-F374E49DE295}" destId="{FAA7D5CA-F08C-445B-9A0C-BC2A6ACDADE9}" srcOrd="2" destOrd="0" presId="urn:microsoft.com/office/officeart/2005/8/layout/cycle4#1"/>
    <dgm:cxn modelId="{3D0F65AA-EC92-4785-9513-6F55EED39E9C}" type="presParOf" srcId="{2613E79D-1961-4BD9-B1F2-F374E49DE295}" destId="{5D59C6DF-1025-4D33-8678-5CB4862D27EA}" srcOrd="3" destOrd="0" presId="urn:microsoft.com/office/officeart/2005/8/layout/cycle4#1"/>
    <dgm:cxn modelId="{588649E6-074E-46B7-A5D3-61687186D69A}" type="presParOf" srcId="{2613E79D-1961-4BD9-B1F2-F374E49DE295}" destId="{233244F2-6959-436E-99F4-D515D73E6127}" srcOrd="4" destOrd="0" presId="urn:microsoft.com/office/officeart/2005/8/layout/cycle4#1"/>
    <dgm:cxn modelId="{81388695-4E1C-4285-A342-74F55A36C7DF}" type="presParOf" srcId="{EE549FE2-A6A6-4B63-BCA8-DAE6CE412868}" destId="{AAA63FC2-E90A-4ACC-A88B-7A4CF4ADD348}" srcOrd="2" destOrd="0" presId="urn:microsoft.com/office/officeart/2005/8/layout/cycle4#1"/>
    <dgm:cxn modelId="{C3EE7FDA-834F-466A-8438-DAD911E2A370}" type="presParOf" srcId="{EE549FE2-A6A6-4B63-BCA8-DAE6CE412868}" destId="{CFF638A7-4E2F-4902-B472-6EA46EF9904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47C44B-317D-41EA-88C8-DE7DE636D35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2652D2-8E8F-4EBD-842B-C25229DD96E8}">
      <dgm:prSet phldrT="[Text]" custT="1"/>
      <dgm:spPr/>
      <dgm:t>
        <a:bodyPr/>
        <a:lstStyle/>
        <a:p>
          <a:r>
            <a:rPr lang="en-US" sz="4400" dirty="0"/>
            <a:t>ANGGARAN KAS</a:t>
          </a:r>
        </a:p>
      </dgm:t>
    </dgm:pt>
    <dgm:pt modelId="{C937E1BD-8D5F-436C-91E9-F9E94200DB9F}" type="parTrans" cxnId="{BD4A4787-82D8-41BE-83D9-2249DED9E2A7}">
      <dgm:prSet/>
      <dgm:spPr/>
      <dgm:t>
        <a:bodyPr/>
        <a:lstStyle/>
        <a:p>
          <a:endParaRPr lang="en-US"/>
        </a:p>
      </dgm:t>
    </dgm:pt>
    <dgm:pt modelId="{9B6E2A11-FA4A-4C21-9C0F-A8246AD91B47}" type="sibTrans" cxnId="{BD4A4787-82D8-41BE-83D9-2249DED9E2A7}">
      <dgm:prSet/>
      <dgm:spPr/>
      <dgm:t>
        <a:bodyPr/>
        <a:lstStyle/>
        <a:p>
          <a:endParaRPr lang="en-US"/>
        </a:p>
      </dgm:t>
    </dgm:pt>
    <dgm:pt modelId="{84C85CE2-C4EB-4B94-B9D8-98E338062D1B}">
      <dgm:prSet phldrT="[Text]"/>
      <dgm:spPr/>
      <dgm:t>
        <a:bodyPr/>
        <a:lstStyle/>
        <a:p>
          <a:r>
            <a:rPr lang="en-US" dirty="0"/>
            <a:t>KAS MASUK</a:t>
          </a:r>
        </a:p>
      </dgm:t>
    </dgm:pt>
    <dgm:pt modelId="{514F9193-51DD-40A8-9EDC-9548CA517DE3}" type="parTrans" cxnId="{A1652D0F-FC49-4753-A01F-93A42F6C9879}">
      <dgm:prSet/>
      <dgm:spPr/>
      <dgm:t>
        <a:bodyPr/>
        <a:lstStyle/>
        <a:p>
          <a:endParaRPr lang="en-US"/>
        </a:p>
      </dgm:t>
    </dgm:pt>
    <dgm:pt modelId="{653E7D8B-20C8-43F0-956E-35ACB684C7C5}" type="sibTrans" cxnId="{A1652D0F-FC49-4753-A01F-93A42F6C9879}">
      <dgm:prSet/>
      <dgm:spPr/>
      <dgm:t>
        <a:bodyPr/>
        <a:lstStyle/>
        <a:p>
          <a:endParaRPr lang="en-US"/>
        </a:p>
      </dgm:t>
    </dgm:pt>
    <dgm:pt modelId="{CE58A43B-F2F1-48F1-814A-68DE1C1E29F4}">
      <dgm:prSet phldrT="[Text]"/>
      <dgm:spPr/>
      <dgm:t>
        <a:bodyPr/>
        <a:lstStyle/>
        <a:p>
          <a:r>
            <a:rPr lang="en-US" dirty="0"/>
            <a:t>KAS KELUAR</a:t>
          </a:r>
        </a:p>
      </dgm:t>
    </dgm:pt>
    <dgm:pt modelId="{F995B4DB-1A8E-4503-B3DB-5F56B607D119}" type="parTrans" cxnId="{3B8927E7-C662-490A-AA8D-E220E8B39697}">
      <dgm:prSet/>
      <dgm:spPr/>
      <dgm:t>
        <a:bodyPr/>
        <a:lstStyle/>
        <a:p>
          <a:endParaRPr lang="en-US"/>
        </a:p>
      </dgm:t>
    </dgm:pt>
    <dgm:pt modelId="{5B2F3D84-82C3-4EE8-9CFB-531844F74615}" type="sibTrans" cxnId="{3B8927E7-C662-490A-AA8D-E220E8B39697}">
      <dgm:prSet/>
      <dgm:spPr/>
      <dgm:t>
        <a:bodyPr/>
        <a:lstStyle/>
        <a:p>
          <a:endParaRPr lang="en-US"/>
        </a:p>
      </dgm:t>
    </dgm:pt>
    <dgm:pt modelId="{59B631B3-C117-4713-9242-D79D65FE4975}">
      <dgm:prSet phldrT="[Text]"/>
      <dgm:spPr/>
      <dgm:t>
        <a:bodyPr/>
        <a:lstStyle/>
        <a:p>
          <a:r>
            <a:rPr lang="en-US" dirty="0"/>
            <a:t>KAS MINIMUM</a:t>
          </a:r>
        </a:p>
      </dgm:t>
    </dgm:pt>
    <dgm:pt modelId="{28A7B3D4-4F2D-4A90-8890-1AA413A3C556}" type="parTrans" cxnId="{232D5B32-1CF0-408D-ABF7-F775A9C878BB}">
      <dgm:prSet/>
      <dgm:spPr/>
      <dgm:t>
        <a:bodyPr/>
        <a:lstStyle/>
        <a:p>
          <a:endParaRPr lang="en-US"/>
        </a:p>
      </dgm:t>
    </dgm:pt>
    <dgm:pt modelId="{557D34B6-45A6-4F4D-BB88-F6A2E0EDB396}" type="sibTrans" cxnId="{232D5B32-1CF0-408D-ABF7-F775A9C878BB}">
      <dgm:prSet/>
      <dgm:spPr/>
      <dgm:t>
        <a:bodyPr/>
        <a:lstStyle/>
        <a:p>
          <a:endParaRPr lang="en-US"/>
        </a:p>
      </dgm:t>
    </dgm:pt>
    <dgm:pt modelId="{66F296E7-ABB9-42DF-A822-439145E742C5}" type="pres">
      <dgm:prSet presAssocID="{6747C44B-317D-41EA-88C8-DE7DE636D35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C7C39D-39B2-4EC3-901D-14B5BCE05E3D}" type="pres">
      <dgm:prSet presAssocID="{AE2652D2-8E8F-4EBD-842B-C25229DD96E8}" presName="root1" presStyleCnt="0"/>
      <dgm:spPr/>
    </dgm:pt>
    <dgm:pt modelId="{B3B273E4-9D7E-475D-8C85-B0EFB90CBE8B}" type="pres">
      <dgm:prSet presAssocID="{AE2652D2-8E8F-4EBD-842B-C25229DD96E8}" presName="LevelOneTextNode" presStyleLbl="node0" presStyleIdx="0" presStyleCnt="1" custScaleX="116919">
        <dgm:presLayoutVars>
          <dgm:chPref val="3"/>
        </dgm:presLayoutVars>
      </dgm:prSet>
      <dgm:spPr/>
    </dgm:pt>
    <dgm:pt modelId="{5DCD34C3-3C16-4306-95AB-5965E1D98343}" type="pres">
      <dgm:prSet presAssocID="{AE2652D2-8E8F-4EBD-842B-C25229DD96E8}" presName="level2hierChild" presStyleCnt="0"/>
      <dgm:spPr/>
    </dgm:pt>
    <dgm:pt modelId="{99ECFA49-659C-4ACF-BFFB-7FF7CFAAD034}" type="pres">
      <dgm:prSet presAssocID="{514F9193-51DD-40A8-9EDC-9548CA517DE3}" presName="conn2-1" presStyleLbl="parChTrans1D2" presStyleIdx="0" presStyleCnt="3"/>
      <dgm:spPr/>
    </dgm:pt>
    <dgm:pt modelId="{A9F839A5-63A1-4160-AE49-62395858BD28}" type="pres">
      <dgm:prSet presAssocID="{514F9193-51DD-40A8-9EDC-9548CA517DE3}" presName="connTx" presStyleLbl="parChTrans1D2" presStyleIdx="0" presStyleCnt="3"/>
      <dgm:spPr/>
    </dgm:pt>
    <dgm:pt modelId="{B6FAAEDC-E758-4563-BDFF-DD1BFDC3A073}" type="pres">
      <dgm:prSet presAssocID="{84C85CE2-C4EB-4B94-B9D8-98E338062D1B}" presName="root2" presStyleCnt="0"/>
      <dgm:spPr/>
    </dgm:pt>
    <dgm:pt modelId="{D7CBE0EF-C6F2-4074-9BC1-946F377A1DA8}" type="pres">
      <dgm:prSet presAssocID="{84C85CE2-C4EB-4B94-B9D8-98E338062D1B}" presName="LevelTwoTextNode" presStyleLbl="node2" presStyleIdx="0" presStyleCnt="3">
        <dgm:presLayoutVars>
          <dgm:chPref val="3"/>
        </dgm:presLayoutVars>
      </dgm:prSet>
      <dgm:spPr/>
    </dgm:pt>
    <dgm:pt modelId="{A25324C9-1A14-4016-B719-8A8C77F48191}" type="pres">
      <dgm:prSet presAssocID="{84C85CE2-C4EB-4B94-B9D8-98E338062D1B}" presName="level3hierChild" presStyleCnt="0"/>
      <dgm:spPr/>
    </dgm:pt>
    <dgm:pt modelId="{232698CF-3492-4A6E-A647-29074194403D}" type="pres">
      <dgm:prSet presAssocID="{F995B4DB-1A8E-4503-B3DB-5F56B607D119}" presName="conn2-1" presStyleLbl="parChTrans1D2" presStyleIdx="1" presStyleCnt="3"/>
      <dgm:spPr/>
    </dgm:pt>
    <dgm:pt modelId="{BB972BF7-FF9A-4983-B2AB-4CA024BE2573}" type="pres">
      <dgm:prSet presAssocID="{F995B4DB-1A8E-4503-B3DB-5F56B607D119}" presName="connTx" presStyleLbl="parChTrans1D2" presStyleIdx="1" presStyleCnt="3"/>
      <dgm:spPr/>
    </dgm:pt>
    <dgm:pt modelId="{28497A70-0398-4350-A724-69E46D88F990}" type="pres">
      <dgm:prSet presAssocID="{CE58A43B-F2F1-48F1-814A-68DE1C1E29F4}" presName="root2" presStyleCnt="0"/>
      <dgm:spPr/>
    </dgm:pt>
    <dgm:pt modelId="{6B54FC7E-468A-4363-8BCD-EF9D75ABA7AC}" type="pres">
      <dgm:prSet presAssocID="{CE58A43B-F2F1-48F1-814A-68DE1C1E29F4}" presName="LevelTwoTextNode" presStyleLbl="node2" presStyleIdx="1" presStyleCnt="3">
        <dgm:presLayoutVars>
          <dgm:chPref val="3"/>
        </dgm:presLayoutVars>
      </dgm:prSet>
      <dgm:spPr/>
    </dgm:pt>
    <dgm:pt modelId="{B7C886C3-93DA-409A-AAAE-BB14E09AA796}" type="pres">
      <dgm:prSet presAssocID="{CE58A43B-F2F1-48F1-814A-68DE1C1E29F4}" presName="level3hierChild" presStyleCnt="0"/>
      <dgm:spPr/>
    </dgm:pt>
    <dgm:pt modelId="{E5B5DBA1-1E48-4CEF-A1AB-70BBD153B471}" type="pres">
      <dgm:prSet presAssocID="{28A7B3D4-4F2D-4A90-8890-1AA413A3C556}" presName="conn2-1" presStyleLbl="parChTrans1D2" presStyleIdx="2" presStyleCnt="3"/>
      <dgm:spPr/>
    </dgm:pt>
    <dgm:pt modelId="{35E91469-1936-4AC9-BD5C-4D88EB2793A7}" type="pres">
      <dgm:prSet presAssocID="{28A7B3D4-4F2D-4A90-8890-1AA413A3C556}" presName="connTx" presStyleLbl="parChTrans1D2" presStyleIdx="2" presStyleCnt="3"/>
      <dgm:spPr/>
    </dgm:pt>
    <dgm:pt modelId="{2D3C7824-A003-4E3D-B065-2E7A683C68D6}" type="pres">
      <dgm:prSet presAssocID="{59B631B3-C117-4713-9242-D79D65FE4975}" presName="root2" presStyleCnt="0"/>
      <dgm:spPr/>
    </dgm:pt>
    <dgm:pt modelId="{54461587-C562-4928-8FFC-2BC5EF47F5D9}" type="pres">
      <dgm:prSet presAssocID="{59B631B3-C117-4713-9242-D79D65FE4975}" presName="LevelTwoTextNode" presStyleLbl="node2" presStyleIdx="2" presStyleCnt="3">
        <dgm:presLayoutVars>
          <dgm:chPref val="3"/>
        </dgm:presLayoutVars>
      </dgm:prSet>
      <dgm:spPr/>
    </dgm:pt>
    <dgm:pt modelId="{226EAC24-75DC-473D-9226-A969CFC84B60}" type="pres">
      <dgm:prSet presAssocID="{59B631B3-C117-4713-9242-D79D65FE4975}" presName="level3hierChild" presStyleCnt="0"/>
      <dgm:spPr/>
    </dgm:pt>
  </dgm:ptLst>
  <dgm:cxnLst>
    <dgm:cxn modelId="{0DBF2606-5EC8-4848-8AC2-6AB072A93299}" type="presOf" srcId="{514F9193-51DD-40A8-9EDC-9548CA517DE3}" destId="{A9F839A5-63A1-4160-AE49-62395858BD28}" srcOrd="1" destOrd="0" presId="urn:microsoft.com/office/officeart/2008/layout/HorizontalMultiLevelHierarchy"/>
    <dgm:cxn modelId="{0B7B880E-1A91-473E-8D5F-201B06BD25D9}" type="presOf" srcId="{59B631B3-C117-4713-9242-D79D65FE4975}" destId="{54461587-C562-4928-8FFC-2BC5EF47F5D9}" srcOrd="0" destOrd="0" presId="urn:microsoft.com/office/officeart/2008/layout/HorizontalMultiLevelHierarchy"/>
    <dgm:cxn modelId="{A1652D0F-FC49-4753-A01F-93A42F6C9879}" srcId="{AE2652D2-8E8F-4EBD-842B-C25229DD96E8}" destId="{84C85CE2-C4EB-4B94-B9D8-98E338062D1B}" srcOrd="0" destOrd="0" parTransId="{514F9193-51DD-40A8-9EDC-9548CA517DE3}" sibTransId="{653E7D8B-20C8-43F0-956E-35ACB684C7C5}"/>
    <dgm:cxn modelId="{5F870A30-86D2-4CBA-95F2-D03F0695D63B}" type="presOf" srcId="{84C85CE2-C4EB-4B94-B9D8-98E338062D1B}" destId="{D7CBE0EF-C6F2-4074-9BC1-946F377A1DA8}" srcOrd="0" destOrd="0" presId="urn:microsoft.com/office/officeart/2008/layout/HorizontalMultiLevelHierarchy"/>
    <dgm:cxn modelId="{232D5B32-1CF0-408D-ABF7-F775A9C878BB}" srcId="{AE2652D2-8E8F-4EBD-842B-C25229DD96E8}" destId="{59B631B3-C117-4713-9242-D79D65FE4975}" srcOrd="2" destOrd="0" parTransId="{28A7B3D4-4F2D-4A90-8890-1AA413A3C556}" sibTransId="{557D34B6-45A6-4F4D-BB88-F6A2E0EDB396}"/>
    <dgm:cxn modelId="{BD028F3A-9D79-4D83-9121-E57B04375A68}" type="presOf" srcId="{F995B4DB-1A8E-4503-B3DB-5F56B607D119}" destId="{232698CF-3492-4A6E-A647-29074194403D}" srcOrd="0" destOrd="0" presId="urn:microsoft.com/office/officeart/2008/layout/HorizontalMultiLevelHierarchy"/>
    <dgm:cxn modelId="{1F853977-BCA2-4528-89C6-C544506592DC}" type="presOf" srcId="{28A7B3D4-4F2D-4A90-8890-1AA413A3C556}" destId="{35E91469-1936-4AC9-BD5C-4D88EB2793A7}" srcOrd="1" destOrd="0" presId="urn:microsoft.com/office/officeart/2008/layout/HorizontalMultiLevelHierarchy"/>
    <dgm:cxn modelId="{239DB57E-CF0D-4548-935C-3C0C2BAEC243}" type="presOf" srcId="{28A7B3D4-4F2D-4A90-8890-1AA413A3C556}" destId="{E5B5DBA1-1E48-4CEF-A1AB-70BBD153B471}" srcOrd="0" destOrd="0" presId="urn:microsoft.com/office/officeart/2008/layout/HorizontalMultiLevelHierarchy"/>
    <dgm:cxn modelId="{BD4A4787-82D8-41BE-83D9-2249DED9E2A7}" srcId="{6747C44B-317D-41EA-88C8-DE7DE636D35E}" destId="{AE2652D2-8E8F-4EBD-842B-C25229DD96E8}" srcOrd="0" destOrd="0" parTransId="{C937E1BD-8D5F-436C-91E9-F9E94200DB9F}" sibTransId="{9B6E2A11-FA4A-4C21-9C0F-A8246AD91B47}"/>
    <dgm:cxn modelId="{2962C298-45C9-41F0-B791-BAD7CBA50238}" type="presOf" srcId="{6747C44B-317D-41EA-88C8-DE7DE636D35E}" destId="{66F296E7-ABB9-42DF-A822-439145E742C5}" srcOrd="0" destOrd="0" presId="urn:microsoft.com/office/officeart/2008/layout/HorizontalMultiLevelHierarchy"/>
    <dgm:cxn modelId="{071AF4BA-D4FB-4F65-A24B-1F3802A136A7}" type="presOf" srcId="{CE58A43B-F2F1-48F1-814A-68DE1C1E29F4}" destId="{6B54FC7E-468A-4363-8BCD-EF9D75ABA7AC}" srcOrd="0" destOrd="0" presId="urn:microsoft.com/office/officeart/2008/layout/HorizontalMultiLevelHierarchy"/>
    <dgm:cxn modelId="{C6F74CC5-7B6B-4A94-865E-B35E15BE68E9}" type="presOf" srcId="{AE2652D2-8E8F-4EBD-842B-C25229DD96E8}" destId="{B3B273E4-9D7E-475D-8C85-B0EFB90CBE8B}" srcOrd="0" destOrd="0" presId="urn:microsoft.com/office/officeart/2008/layout/HorizontalMultiLevelHierarchy"/>
    <dgm:cxn modelId="{18A3F2D1-0FB8-40CE-BA80-69EABA48E643}" type="presOf" srcId="{514F9193-51DD-40A8-9EDC-9548CA517DE3}" destId="{99ECFA49-659C-4ACF-BFFB-7FF7CFAAD034}" srcOrd="0" destOrd="0" presId="urn:microsoft.com/office/officeart/2008/layout/HorizontalMultiLevelHierarchy"/>
    <dgm:cxn modelId="{3B8927E7-C662-490A-AA8D-E220E8B39697}" srcId="{AE2652D2-8E8F-4EBD-842B-C25229DD96E8}" destId="{CE58A43B-F2F1-48F1-814A-68DE1C1E29F4}" srcOrd="1" destOrd="0" parTransId="{F995B4DB-1A8E-4503-B3DB-5F56B607D119}" sibTransId="{5B2F3D84-82C3-4EE8-9CFB-531844F74615}"/>
    <dgm:cxn modelId="{7E90AAF2-1C19-4448-B018-AACD69C7A7DD}" type="presOf" srcId="{F995B4DB-1A8E-4503-B3DB-5F56B607D119}" destId="{BB972BF7-FF9A-4983-B2AB-4CA024BE2573}" srcOrd="1" destOrd="0" presId="urn:microsoft.com/office/officeart/2008/layout/HorizontalMultiLevelHierarchy"/>
    <dgm:cxn modelId="{5346FF7A-485B-4BC6-97DA-CC4FB26B747C}" type="presParOf" srcId="{66F296E7-ABB9-42DF-A822-439145E742C5}" destId="{B5C7C39D-39B2-4EC3-901D-14B5BCE05E3D}" srcOrd="0" destOrd="0" presId="urn:microsoft.com/office/officeart/2008/layout/HorizontalMultiLevelHierarchy"/>
    <dgm:cxn modelId="{656F7C70-73B9-43D3-8EFF-E56AC1B5CB30}" type="presParOf" srcId="{B5C7C39D-39B2-4EC3-901D-14B5BCE05E3D}" destId="{B3B273E4-9D7E-475D-8C85-B0EFB90CBE8B}" srcOrd="0" destOrd="0" presId="urn:microsoft.com/office/officeart/2008/layout/HorizontalMultiLevelHierarchy"/>
    <dgm:cxn modelId="{971C13DD-2F95-4EBE-A0CA-9783C62B86FD}" type="presParOf" srcId="{B5C7C39D-39B2-4EC3-901D-14B5BCE05E3D}" destId="{5DCD34C3-3C16-4306-95AB-5965E1D98343}" srcOrd="1" destOrd="0" presId="urn:microsoft.com/office/officeart/2008/layout/HorizontalMultiLevelHierarchy"/>
    <dgm:cxn modelId="{2FC85E97-68EF-47C6-AED1-FDFC1408A6EB}" type="presParOf" srcId="{5DCD34C3-3C16-4306-95AB-5965E1D98343}" destId="{99ECFA49-659C-4ACF-BFFB-7FF7CFAAD034}" srcOrd="0" destOrd="0" presId="urn:microsoft.com/office/officeart/2008/layout/HorizontalMultiLevelHierarchy"/>
    <dgm:cxn modelId="{34BC5212-72B7-4D2B-87D7-9354C45A8653}" type="presParOf" srcId="{99ECFA49-659C-4ACF-BFFB-7FF7CFAAD034}" destId="{A9F839A5-63A1-4160-AE49-62395858BD28}" srcOrd="0" destOrd="0" presId="urn:microsoft.com/office/officeart/2008/layout/HorizontalMultiLevelHierarchy"/>
    <dgm:cxn modelId="{9626DC48-E580-4496-B561-598884A6142D}" type="presParOf" srcId="{5DCD34C3-3C16-4306-95AB-5965E1D98343}" destId="{B6FAAEDC-E758-4563-BDFF-DD1BFDC3A073}" srcOrd="1" destOrd="0" presId="urn:microsoft.com/office/officeart/2008/layout/HorizontalMultiLevelHierarchy"/>
    <dgm:cxn modelId="{C84F271B-5330-46D6-A7AB-EAA052A07D95}" type="presParOf" srcId="{B6FAAEDC-E758-4563-BDFF-DD1BFDC3A073}" destId="{D7CBE0EF-C6F2-4074-9BC1-946F377A1DA8}" srcOrd="0" destOrd="0" presId="urn:microsoft.com/office/officeart/2008/layout/HorizontalMultiLevelHierarchy"/>
    <dgm:cxn modelId="{A4EE39C3-FA03-4F51-BED2-F22A96E9155D}" type="presParOf" srcId="{B6FAAEDC-E758-4563-BDFF-DD1BFDC3A073}" destId="{A25324C9-1A14-4016-B719-8A8C77F48191}" srcOrd="1" destOrd="0" presId="urn:microsoft.com/office/officeart/2008/layout/HorizontalMultiLevelHierarchy"/>
    <dgm:cxn modelId="{46988536-E380-40D7-9B8F-94812F8A43F8}" type="presParOf" srcId="{5DCD34C3-3C16-4306-95AB-5965E1D98343}" destId="{232698CF-3492-4A6E-A647-29074194403D}" srcOrd="2" destOrd="0" presId="urn:microsoft.com/office/officeart/2008/layout/HorizontalMultiLevelHierarchy"/>
    <dgm:cxn modelId="{AE63DADA-1084-48DF-A9A2-BF5C5F728D4C}" type="presParOf" srcId="{232698CF-3492-4A6E-A647-29074194403D}" destId="{BB972BF7-FF9A-4983-B2AB-4CA024BE2573}" srcOrd="0" destOrd="0" presId="urn:microsoft.com/office/officeart/2008/layout/HorizontalMultiLevelHierarchy"/>
    <dgm:cxn modelId="{EE45E75D-FD4F-4E38-AA81-BF59A7A8381B}" type="presParOf" srcId="{5DCD34C3-3C16-4306-95AB-5965E1D98343}" destId="{28497A70-0398-4350-A724-69E46D88F990}" srcOrd="3" destOrd="0" presId="urn:microsoft.com/office/officeart/2008/layout/HorizontalMultiLevelHierarchy"/>
    <dgm:cxn modelId="{B2B93F61-86F9-44E5-9908-2A7EF4D54468}" type="presParOf" srcId="{28497A70-0398-4350-A724-69E46D88F990}" destId="{6B54FC7E-468A-4363-8BCD-EF9D75ABA7AC}" srcOrd="0" destOrd="0" presId="urn:microsoft.com/office/officeart/2008/layout/HorizontalMultiLevelHierarchy"/>
    <dgm:cxn modelId="{132F3738-0800-485B-8FB6-8ECDE8A259A4}" type="presParOf" srcId="{28497A70-0398-4350-A724-69E46D88F990}" destId="{B7C886C3-93DA-409A-AAAE-BB14E09AA796}" srcOrd="1" destOrd="0" presId="urn:microsoft.com/office/officeart/2008/layout/HorizontalMultiLevelHierarchy"/>
    <dgm:cxn modelId="{84872242-AF14-41FE-964F-A5EDA8E4415E}" type="presParOf" srcId="{5DCD34C3-3C16-4306-95AB-5965E1D98343}" destId="{E5B5DBA1-1E48-4CEF-A1AB-70BBD153B471}" srcOrd="4" destOrd="0" presId="urn:microsoft.com/office/officeart/2008/layout/HorizontalMultiLevelHierarchy"/>
    <dgm:cxn modelId="{D2E3642B-8EFC-4657-9801-0A3BEDA6AC0F}" type="presParOf" srcId="{E5B5DBA1-1E48-4CEF-A1AB-70BBD153B471}" destId="{35E91469-1936-4AC9-BD5C-4D88EB2793A7}" srcOrd="0" destOrd="0" presId="urn:microsoft.com/office/officeart/2008/layout/HorizontalMultiLevelHierarchy"/>
    <dgm:cxn modelId="{A29E67A8-6E24-4965-84D0-7BB267A42038}" type="presParOf" srcId="{5DCD34C3-3C16-4306-95AB-5965E1D98343}" destId="{2D3C7824-A003-4E3D-B065-2E7A683C68D6}" srcOrd="5" destOrd="0" presId="urn:microsoft.com/office/officeart/2008/layout/HorizontalMultiLevelHierarchy"/>
    <dgm:cxn modelId="{719AB6C1-2995-4AD9-92F7-9207D8FFAE8D}" type="presParOf" srcId="{2D3C7824-A003-4E3D-B065-2E7A683C68D6}" destId="{54461587-C562-4928-8FFC-2BC5EF47F5D9}" srcOrd="0" destOrd="0" presId="urn:microsoft.com/office/officeart/2008/layout/HorizontalMultiLevelHierarchy"/>
    <dgm:cxn modelId="{602B37EC-967C-4564-A9D4-7796073A583B}" type="presParOf" srcId="{2D3C7824-A003-4E3D-B065-2E7A683C68D6}" destId="{226EAC24-75DC-473D-9226-A969CFC84B6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73E446-351A-482C-993C-BC719E2E13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D08AFC-7A7D-4B37-A763-632B34777B72}">
      <dgm:prSet phldrT="[Text]"/>
      <dgm:spPr/>
      <dgm:t>
        <a:bodyPr/>
        <a:lstStyle/>
        <a:p>
          <a:r>
            <a:rPr lang="en-US" dirty="0"/>
            <a:t>ANGGARAN  KAS</a:t>
          </a:r>
        </a:p>
      </dgm:t>
    </dgm:pt>
    <dgm:pt modelId="{9E2D2066-C881-4E0D-B477-774A90CA22EB}" type="parTrans" cxnId="{C6684797-7596-429F-9E2B-92A07AEF011B}">
      <dgm:prSet/>
      <dgm:spPr/>
      <dgm:t>
        <a:bodyPr/>
        <a:lstStyle/>
        <a:p>
          <a:endParaRPr lang="en-US"/>
        </a:p>
      </dgm:t>
    </dgm:pt>
    <dgm:pt modelId="{68452503-0B9C-4D00-A8BF-E4EDFE8A7A0B}" type="sibTrans" cxnId="{C6684797-7596-429F-9E2B-92A07AEF011B}">
      <dgm:prSet/>
      <dgm:spPr/>
      <dgm:t>
        <a:bodyPr/>
        <a:lstStyle/>
        <a:p>
          <a:endParaRPr lang="en-US"/>
        </a:p>
      </dgm:t>
    </dgm:pt>
    <dgm:pt modelId="{DCFA4BE1-6BA7-468E-8819-04C90A090055}">
      <dgm:prSet phldrT="[Text]"/>
      <dgm:spPr/>
      <dgm:t>
        <a:bodyPr/>
        <a:lstStyle/>
        <a:p>
          <a:r>
            <a:rPr lang="en-US" dirty="0"/>
            <a:t>JANGKA PENDEK</a:t>
          </a:r>
        </a:p>
      </dgm:t>
    </dgm:pt>
    <dgm:pt modelId="{7A4FA6D6-6A3D-4400-A112-06DC58FC5E5D}" type="parTrans" cxnId="{3F16BE5F-7E8A-4BBC-8122-00687FCB2AB3}">
      <dgm:prSet/>
      <dgm:spPr/>
      <dgm:t>
        <a:bodyPr/>
        <a:lstStyle/>
        <a:p>
          <a:endParaRPr lang="en-US"/>
        </a:p>
      </dgm:t>
    </dgm:pt>
    <dgm:pt modelId="{196CF183-F59D-465F-AD53-A605A39158AD}" type="sibTrans" cxnId="{3F16BE5F-7E8A-4BBC-8122-00687FCB2AB3}">
      <dgm:prSet/>
      <dgm:spPr/>
      <dgm:t>
        <a:bodyPr/>
        <a:lstStyle/>
        <a:p>
          <a:endParaRPr lang="en-US"/>
        </a:p>
      </dgm:t>
    </dgm:pt>
    <dgm:pt modelId="{A6F3E212-1C5F-4C5B-8DC2-E8D0EC7AF6C9}">
      <dgm:prSet phldrT="[Text]"/>
      <dgm:spPr/>
      <dgm:t>
        <a:bodyPr/>
        <a:lstStyle/>
        <a:p>
          <a:r>
            <a:rPr lang="en-US" dirty="0"/>
            <a:t>JANGKA PANJANG</a:t>
          </a:r>
        </a:p>
      </dgm:t>
    </dgm:pt>
    <dgm:pt modelId="{22827BBA-E1A3-4FF3-AF46-ED4C7241B7EA}" type="parTrans" cxnId="{A6FE1DA0-6020-448E-853A-AAA16A684339}">
      <dgm:prSet/>
      <dgm:spPr/>
      <dgm:t>
        <a:bodyPr/>
        <a:lstStyle/>
        <a:p>
          <a:endParaRPr lang="en-US"/>
        </a:p>
      </dgm:t>
    </dgm:pt>
    <dgm:pt modelId="{47F6543B-0E20-446A-A54D-A195EEF9C6E0}" type="sibTrans" cxnId="{A6FE1DA0-6020-448E-853A-AAA16A684339}">
      <dgm:prSet/>
      <dgm:spPr/>
      <dgm:t>
        <a:bodyPr/>
        <a:lstStyle/>
        <a:p>
          <a:endParaRPr lang="en-US"/>
        </a:p>
      </dgm:t>
    </dgm:pt>
    <dgm:pt modelId="{7DCC6B1C-64D1-434E-9F2B-A258634E88B0}" type="pres">
      <dgm:prSet presAssocID="{2073E446-351A-482C-993C-BC719E2E13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A430D72-0D69-4213-A577-5E0EB15EEE53}" type="pres">
      <dgm:prSet presAssocID="{2AD08AFC-7A7D-4B37-A763-632B34777B72}" presName="hierRoot1" presStyleCnt="0"/>
      <dgm:spPr/>
    </dgm:pt>
    <dgm:pt modelId="{9160AB49-52A6-4E5E-A268-3E238AA1B95B}" type="pres">
      <dgm:prSet presAssocID="{2AD08AFC-7A7D-4B37-A763-632B34777B72}" presName="composite" presStyleCnt="0"/>
      <dgm:spPr/>
    </dgm:pt>
    <dgm:pt modelId="{657C5AAA-1F77-4546-ABF3-719B707A09B5}" type="pres">
      <dgm:prSet presAssocID="{2AD08AFC-7A7D-4B37-A763-632B34777B72}" presName="background" presStyleLbl="node0" presStyleIdx="0" presStyleCnt="1"/>
      <dgm:spPr/>
    </dgm:pt>
    <dgm:pt modelId="{5898AA7B-FFC0-4BAC-9B5A-2E38E13BFA1E}" type="pres">
      <dgm:prSet presAssocID="{2AD08AFC-7A7D-4B37-A763-632B34777B72}" presName="text" presStyleLbl="fgAcc0" presStyleIdx="0" presStyleCnt="1">
        <dgm:presLayoutVars>
          <dgm:chPref val="3"/>
        </dgm:presLayoutVars>
      </dgm:prSet>
      <dgm:spPr/>
    </dgm:pt>
    <dgm:pt modelId="{540C2D0E-97E6-4B16-AD4E-28A2A071701C}" type="pres">
      <dgm:prSet presAssocID="{2AD08AFC-7A7D-4B37-A763-632B34777B72}" presName="hierChild2" presStyleCnt="0"/>
      <dgm:spPr/>
    </dgm:pt>
    <dgm:pt modelId="{643497A9-5B1B-4116-8A51-BA21CAE707AF}" type="pres">
      <dgm:prSet presAssocID="{7A4FA6D6-6A3D-4400-A112-06DC58FC5E5D}" presName="Name10" presStyleLbl="parChTrans1D2" presStyleIdx="0" presStyleCnt="2"/>
      <dgm:spPr/>
    </dgm:pt>
    <dgm:pt modelId="{5F00BF43-B947-40CE-A0AB-8E0EC823DD3D}" type="pres">
      <dgm:prSet presAssocID="{DCFA4BE1-6BA7-468E-8819-04C90A090055}" presName="hierRoot2" presStyleCnt="0"/>
      <dgm:spPr/>
    </dgm:pt>
    <dgm:pt modelId="{B1E00A6A-0AA1-4A19-B20A-212E5F9DA636}" type="pres">
      <dgm:prSet presAssocID="{DCFA4BE1-6BA7-468E-8819-04C90A090055}" presName="composite2" presStyleCnt="0"/>
      <dgm:spPr/>
    </dgm:pt>
    <dgm:pt modelId="{CB8D8414-ECCD-4CE4-A0D1-F8D8EBA3C76D}" type="pres">
      <dgm:prSet presAssocID="{DCFA4BE1-6BA7-468E-8819-04C90A090055}" presName="background2" presStyleLbl="node2" presStyleIdx="0" presStyleCnt="2"/>
      <dgm:spPr/>
    </dgm:pt>
    <dgm:pt modelId="{613E7FAD-A6BF-4DD4-8BE9-31EB1E84E412}" type="pres">
      <dgm:prSet presAssocID="{DCFA4BE1-6BA7-468E-8819-04C90A090055}" presName="text2" presStyleLbl="fgAcc2" presStyleIdx="0" presStyleCnt="2">
        <dgm:presLayoutVars>
          <dgm:chPref val="3"/>
        </dgm:presLayoutVars>
      </dgm:prSet>
      <dgm:spPr/>
    </dgm:pt>
    <dgm:pt modelId="{317B3670-7D2E-466B-8080-36E61E476CC7}" type="pres">
      <dgm:prSet presAssocID="{DCFA4BE1-6BA7-468E-8819-04C90A090055}" presName="hierChild3" presStyleCnt="0"/>
      <dgm:spPr/>
    </dgm:pt>
    <dgm:pt modelId="{FE3DD98F-908B-47DF-9E85-27A967B99A10}" type="pres">
      <dgm:prSet presAssocID="{22827BBA-E1A3-4FF3-AF46-ED4C7241B7EA}" presName="Name10" presStyleLbl="parChTrans1D2" presStyleIdx="1" presStyleCnt="2"/>
      <dgm:spPr/>
    </dgm:pt>
    <dgm:pt modelId="{BD2C5D02-BB0F-4049-B3FA-4B15924FEF8A}" type="pres">
      <dgm:prSet presAssocID="{A6F3E212-1C5F-4C5B-8DC2-E8D0EC7AF6C9}" presName="hierRoot2" presStyleCnt="0"/>
      <dgm:spPr/>
    </dgm:pt>
    <dgm:pt modelId="{66937C57-96DB-4987-85C8-4756F463F108}" type="pres">
      <dgm:prSet presAssocID="{A6F3E212-1C5F-4C5B-8DC2-E8D0EC7AF6C9}" presName="composite2" presStyleCnt="0"/>
      <dgm:spPr/>
    </dgm:pt>
    <dgm:pt modelId="{F2BE34B6-CB14-4C26-A59E-2C80DBC108E7}" type="pres">
      <dgm:prSet presAssocID="{A6F3E212-1C5F-4C5B-8DC2-E8D0EC7AF6C9}" presName="background2" presStyleLbl="node2" presStyleIdx="1" presStyleCnt="2"/>
      <dgm:spPr/>
    </dgm:pt>
    <dgm:pt modelId="{64F0F570-6251-4C90-A263-A8FA18E4D1A3}" type="pres">
      <dgm:prSet presAssocID="{A6F3E212-1C5F-4C5B-8DC2-E8D0EC7AF6C9}" presName="text2" presStyleLbl="fgAcc2" presStyleIdx="1" presStyleCnt="2">
        <dgm:presLayoutVars>
          <dgm:chPref val="3"/>
        </dgm:presLayoutVars>
      </dgm:prSet>
      <dgm:spPr/>
    </dgm:pt>
    <dgm:pt modelId="{F31617C1-CCAD-49B2-B301-B72291CF6BDF}" type="pres">
      <dgm:prSet presAssocID="{A6F3E212-1C5F-4C5B-8DC2-E8D0EC7AF6C9}" presName="hierChild3" presStyleCnt="0"/>
      <dgm:spPr/>
    </dgm:pt>
  </dgm:ptLst>
  <dgm:cxnLst>
    <dgm:cxn modelId="{FFBBC73E-F88B-4F2D-B011-2B71AF33B48C}" type="presOf" srcId="{7A4FA6D6-6A3D-4400-A112-06DC58FC5E5D}" destId="{643497A9-5B1B-4116-8A51-BA21CAE707AF}" srcOrd="0" destOrd="0" presId="urn:microsoft.com/office/officeart/2005/8/layout/hierarchy1"/>
    <dgm:cxn modelId="{3F16BE5F-7E8A-4BBC-8122-00687FCB2AB3}" srcId="{2AD08AFC-7A7D-4B37-A763-632B34777B72}" destId="{DCFA4BE1-6BA7-468E-8819-04C90A090055}" srcOrd="0" destOrd="0" parTransId="{7A4FA6D6-6A3D-4400-A112-06DC58FC5E5D}" sibTransId="{196CF183-F59D-465F-AD53-A605A39158AD}"/>
    <dgm:cxn modelId="{C6684797-7596-429F-9E2B-92A07AEF011B}" srcId="{2073E446-351A-482C-993C-BC719E2E13C8}" destId="{2AD08AFC-7A7D-4B37-A763-632B34777B72}" srcOrd="0" destOrd="0" parTransId="{9E2D2066-C881-4E0D-B477-774A90CA22EB}" sibTransId="{68452503-0B9C-4D00-A8BF-E4EDFE8A7A0B}"/>
    <dgm:cxn modelId="{A6FE1DA0-6020-448E-853A-AAA16A684339}" srcId="{2AD08AFC-7A7D-4B37-A763-632B34777B72}" destId="{A6F3E212-1C5F-4C5B-8DC2-E8D0EC7AF6C9}" srcOrd="1" destOrd="0" parTransId="{22827BBA-E1A3-4FF3-AF46-ED4C7241B7EA}" sibTransId="{47F6543B-0E20-446A-A54D-A195EEF9C6E0}"/>
    <dgm:cxn modelId="{4D26F9B6-6C9E-48A2-B05D-6B3B5507FF44}" type="presOf" srcId="{2073E446-351A-482C-993C-BC719E2E13C8}" destId="{7DCC6B1C-64D1-434E-9F2B-A258634E88B0}" srcOrd="0" destOrd="0" presId="urn:microsoft.com/office/officeart/2005/8/layout/hierarchy1"/>
    <dgm:cxn modelId="{0C3D01C0-EBE5-46D5-B0E9-81EB97EF3B04}" type="presOf" srcId="{DCFA4BE1-6BA7-468E-8819-04C90A090055}" destId="{613E7FAD-A6BF-4DD4-8BE9-31EB1E84E412}" srcOrd="0" destOrd="0" presId="urn:microsoft.com/office/officeart/2005/8/layout/hierarchy1"/>
    <dgm:cxn modelId="{7C0D4DDB-5F18-49A0-9328-236194B3175E}" type="presOf" srcId="{2AD08AFC-7A7D-4B37-A763-632B34777B72}" destId="{5898AA7B-FFC0-4BAC-9B5A-2E38E13BFA1E}" srcOrd="0" destOrd="0" presId="urn:microsoft.com/office/officeart/2005/8/layout/hierarchy1"/>
    <dgm:cxn modelId="{0D1D82F6-250E-4716-B88E-466FA4BFBB30}" type="presOf" srcId="{A6F3E212-1C5F-4C5B-8DC2-E8D0EC7AF6C9}" destId="{64F0F570-6251-4C90-A263-A8FA18E4D1A3}" srcOrd="0" destOrd="0" presId="urn:microsoft.com/office/officeart/2005/8/layout/hierarchy1"/>
    <dgm:cxn modelId="{5B9E2CFA-F65A-4460-A539-6513C9BA88BD}" type="presOf" srcId="{22827BBA-E1A3-4FF3-AF46-ED4C7241B7EA}" destId="{FE3DD98F-908B-47DF-9E85-27A967B99A10}" srcOrd="0" destOrd="0" presId="urn:microsoft.com/office/officeart/2005/8/layout/hierarchy1"/>
    <dgm:cxn modelId="{B693C2DA-5BBF-4AAE-BD92-A76F20CACA70}" type="presParOf" srcId="{7DCC6B1C-64D1-434E-9F2B-A258634E88B0}" destId="{BA430D72-0D69-4213-A577-5E0EB15EEE53}" srcOrd="0" destOrd="0" presId="urn:microsoft.com/office/officeart/2005/8/layout/hierarchy1"/>
    <dgm:cxn modelId="{0FD5B3C9-9FB8-4F68-8A88-15B9FC862A47}" type="presParOf" srcId="{BA430D72-0D69-4213-A577-5E0EB15EEE53}" destId="{9160AB49-52A6-4E5E-A268-3E238AA1B95B}" srcOrd="0" destOrd="0" presId="urn:microsoft.com/office/officeart/2005/8/layout/hierarchy1"/>
    <dgm:cxn modelId="{1CC68649-CE51-4D68-A5AE-E225EE7ADB66}" type="presParOf" srcId="{9160AB49-52A6-4E5E-A268-3E238AA1B95B}" destId="{657C5AAA-1F77-4546-ABF3-719B707A09B5}" srcOrd="0" destOrd="0" presId="urn:microsoft.com/office/officeart/2005/8/layout/hierarchy1"/>
    <dgm:cxn modelId="{4DE131C7-B0F3-4FE9-AEF1-9B77D6893862}" type="presParOf" srcId="{9160AB49-52A6-4E5E-A268-3E238AA1B95B}" destId="{5898AA7B-FFC0-4BAC-9B5A-2E38E13BFA1E}" srcOrd="1" destOrd="0" presId="urn:microsoft.com/office/officeart/2005/8/layout/hierarchy1"/>
    <dgm:cxn modelId="{BBAD356F-D6EE-4009-8074-47E09906A1AF}" type="presParOf" srcId="{BA430D72-0D69-4213-A577-5E0EB15EEE53}" destId="{540C2D0E-97E6-4B16-AD4E-28A2A071701C}" srcOrd="1" destOrd="0" presId="urn:microsoft.com/office/officeart/2005/8/layout/hierarchy1"/>
    <dgm:cxn modelId="{91327DFD-6B0A-498F-8D7C-FCB139353DA2}" type="presParOf" srcId="{540C2D0E-97E6-4B16-AD4E-28A2A071701C}" destId="{643497A9-5B1B-4116-8A51-BA21CAE707AF}" srcOrd="0" destOrd="0" presId="urn:microsoft.com/office/officeart/2005/8/layout/hierarchy1"/>
    <dgm:cxn modelId="{F89DC35C-0903-4B83-AA3D-CDF9032E8C88}" type="presParOf" srcId="{540C2D0E-97E6-4B16-AD4E-28A2A071701C}" destId="{5F00BF43-B947-40CE-A0AB-8E0EC823DD3D}" srcOrd="1" destOrd="0" presId="urn:microsoft.com/office/officeart/2005/8/layout/hierarchy1"/>
    <dgm:cxn modelId="{18832138-100E-4323-8D99-DCE439798EE2}" type="presParOf" srcId="{5F00BF43-B947-40CE-A0AB-8E0EC823DD3D}" destId="{B1E00A6A-0AA1-4A19-B20A-212E5F9DA636}" srcOrd="0" destOrd="0" presId="urn:microsoft.com/office/officeart/2005/8/layout/hierarchy1"/>
    <dgm:cxn modelId="{8BFFCE7C-F78A-4C57-BAD6-A2CF53EFD1BE}" type="presParOf" srcId="{B1E00A6A-0AA1-4A19-B20A-212E5F9DA636}" destId="{CB8D8414-ECCD-4CE4-A0D1-F8D8EBA3C76D}" srcOrd="0" destOrd="0" presId="urn:microsoft.com/office/officeart/2005/8/layout/hierarchy1"/>
    <dgm:cxn modelId="{F35EE862-07EC-451B-990E-FD9711C26B85}" type="presParOf" srcId="{B1E00A6A-0AA1-4A19-B20A-212E5F9DA636}" destId="{613E7FAD-A6BF-4DD4-8BE9-31EB1E84E412}" srcOrd="1" destOrd="0" presId="urn:microsoft.com/office/officeart/2005/8/layout/hierarchy1"/>
    <dgm:cxn modelId="{0C72B866-3837-4FE4-82C5-4B28C13D1457}" type="presParOf" srcId="{5F00BF43-B947-40CE-A0AB-8E0EC823DD3D}" destId="{317B3670-7D2E-466B-8080-36E61E476CC7}" srcOrd="1" destOrd="0" presId="urn:microsoft.com/office/officeart/2005/8/layout/hierarchy1"/>
    <dgm:cxn modelId="{BFB7ECFB-9EC3-4B03-9E78-803A59711E7E}" type="presParOf" srcId="{540C2D0E-97E6-4B16-AD4E-28A2A071701C}" destId="{FE3DD98F-908B-47DF-9E85-27A967B99A10}" srcOrd="2" destOrd="0" presId="urn:microsoft.com/office/officeart/2005/8/layout/hierarchy1"/>
    <dgm:cxn modelId="{D07ABA49-68D7-4521-AACB-0ACF56C725B2}" type="presParOf" srcId="{540C2D0E-97E6-4B16-AD4E-28A2A071701C}" destId="{BD2C5D02-BB0F-4049-B3FA-4B15924FEF8A}" srcOrd="3" destOrd="0" presId="urn:microsoft.com/office/officeart/2005/8/layout/hierarchy1"/>
    <dgm:cxn modelId="{01B2C494-C8C8-493E-9F86-788F7483132F}" type="presParOf" srcId="{BD2C5D02-BB0F-4049-B3FA-4B15924FEF8A}" destId="{66937C57-96DB-4987-85C8-4756F463F108}" srcOrd="0" destOrd="0" presId="urn:microsoft.com/office/officeart/2005/8/layout/hierarchy1"/>
    <dgm:cxn modelId="{4C0AE27E-9893-41FD-951A-91700B1ACDF8}" type="presParOf" srcId="{66937C57-96DB-4987-85C8-4756F463F108}" destId="{F2BE34B6-CB14-4C26-A59E-2C80DBC108E7}" srcOrd="0" destOrd="0" presId="urn:microsoft.com/office/officeart/2005/8/layout/hierarchy1"/>
    <dgm:cxn modelId="{E0AA2606-2BF4-457B-8E34-90B56CA8D91E}" type="presParOf" srcId="{66937C57-96DB-4987-85C8-4756F463F108}" destId="{64F0F570-6251-4C90-A263-A8FA18E4D1A3}" srcOrd="1" destOrd="0" presId="urn:microsoft.com/office/officeart/2005/8/layout/hierarchy1"/>
    <dgm:cxn modelId="{A9B7A23F-C6AF-448F-81C3-D8D72F83E6B9}" type="presParOf" srcId="{BD2C5D02-BB0F-4049-B3FA-4B15924FEF8A}" destId="{F31617C1-CCAD-49B2-B301-B72291CF6B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980A4D-8226-4A46-9D0B-16B9F895B41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96E139-E67C-4570-9A00-D76FFC28D4C2}">
      <dgm:prSet phldrT="[Text]"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Angg</a:t>
          </a:r>
          <a:r>
            <a:rPr lang="en-US" dirty="0"/>
            <a:t> </a:t>
          </a:r>
          <a:r>
            <a:rPr lang="en-US" dirty="0" err="1"/>
            <a:t>Penjualan</a:t>
          </a:r>
          <a:endParaRPr lang="en-US" dirty="0"/>
        </a:p>
      </dgm:t>
    </dgm:pt>
    <dgm:pt modelId="{EF2F8A1C-E33C-496E-B558-BD87EF5E9FFD}" type="parTrans" cxnId="{7B957EFE-778E-4326-8436-2E59742A4B33}">
      <dgm:prSet/>
      <dgm:spPr/>
      <dgm:t>
        <a:bodyPr/>
        <a:lstStyle/>
        <a:p>
          <a:endParaRPr lang="en-US"/>
        </a:p>
      </dgm:t>
    </dgm:pt>
    <dgm:pt modelId="{0E0EAE39-5EF5-49C2-BA7C-D871172A130C}" type="sibTrans" cxnId="{7B957EFE-778E-4326-8436-2E59742A4B33}">
      <dgm:prSet/>
      <dgm:spPr/>
      <dgm:t>
        <a:bodyPr/>
        <a:lstStyle/>
        <a:p>
          <a:endParaRPr lang="en-US"/>
        </a:p>
      </dgm:t>
    </dgm:pt>
    <dgm:pt modelId="{66992E77-A2F7-4176-B770-D3E18FBFA18F}">
      <dgm:prSet phldrT="[Text]"/>
      <dgm:spPr/>
      <dgm:t>
        <a:bodyPr/>
        <a:lstStyle/>
        <a:p>
          <a:r>
            <a:rPr lang="en-US" dirty="0"/>
            <a:t>3.Posisi </a:t>
          </a:r>
          <a:r>
            <a:rPr lang="en-US" dirty="0" err="1"/>
            <a:t>Perh</a:t>
          </a:r>
          <a:r>
            <a:rPr lang="en-US" dirty="0"/>
            <a:t> </a:t>
          </a:r>
          <a:r>
            <a:rPr lang="en-US" dirty="0" err="1"/>
            <a:t>dlm</a:t>
          </a:r>
          <a:r>
            <a:rPr lang="en-US" dirty="0"/>
            <a:t> </a:t>
          </a:r>
          <a:r>
            <a:rPr lang="en-US" dirty="0" err="1"/>
            <a:t>persaingan</a:t>
          </a:r>
          <a:endParaRPr lang="en-US" dirty="0"/>
        </a:p>
      </dgm:t>
    </dgm:pt>
    <dgm:pt modelId="{47C67DC9-6B6A-4F01-9BD7-C9B08A455C5C}" type="parTrans" cxnId="{5C64A6FB-7BF3-4C1A-8E0C-D4CBD358388D}">
      <dgm:prSet/>
      <dgm:spPr/>
      <dgm:t>
        <a:bodyPr/>
        <a:lstStyle/>
        <a:p>
          <a:endParaRPr lang="en-US"/>
        </a:p>
      </dgm:t>
    </dgm:pt>
    <dgm:pt modelId="{DF01CF93-1AF0-48C4-B490-C607066E0372}" type="sibTrans" cxnId="{5C64A6FB-7BF3-4C1A-8E0C-D4CBD358388D}">
      <dgm:prSet/>
      <dgm:spPr/>
      <dgm:t>
        <a:bodyPr/>
        <a:lstStyle/>
        <a:p>
          <a:endParaRPr lang="en-US"/>
        </a:p>
      </dgm:t>
    </dgm:pt>
    <dgm:pt modelId="{173D3460-1C73-4EB9-B075-D5E96F5025B8}">
      <dgm:prSet phldrT="[Text]"/>
      <dgm:spPr/>
      <dgm:t>
        <a:bodyPr/>
        <a:lstStyle/>
        <a:p>
          <a:r>
            <a:rPr lang="en-US" dirty="0"/>
            <a:t>5.Kebijakan </a:t>
          </a:r>
          <a:r>
            <a:rPr lang="en-US" dirty="0" err="1"/>
            <a:t>dlm</a:t>
          </a:r>
          <a:r>
            <a:rPr lang="en-US" dirty="0"/>
            <a:t> </a:t>
          </a:r>
          <a:r>
            <a:rPr lang="en-US" dirty="0" err="1"/>
            <a:t>penagihan</a:t>
          </a:r>
          <a:r>
            <a:rPr lang="en-US" dirty="0"/>
            <a:t> </a:t>
          </a:r>
          <a:r>
            <a:rPr lang="en-US" dirty="0" err="1"/>
            <a:t>hutang</a:t>
          </a:r>
          <a:endParaRPr lang="en-US" dirty="0"/>
        </a:p>
      </dgm:t>
    </dgm:pt>
    <dgm:pt modelId="{B10040CE-3B03-4E9F-8842-CCD33DC39E4D}" type="parTrans" cxnId="{CE6804C7-ECD0-49B0-ADFD-B1CADAC707BC}">
      <dgm:prSet/>
      <dgm:spPr/>
      <dgm:t>
        <a:bodyPr/>
        <a:lstStyle/>
        <a:p>
          <a:endParaRPr lang="en-US"/>
        </a:p>
      </dgm:t>
    </dgm:pt>
    <dgm:pt modelId="{271B1898-1765-4E4D-A091-34D24279DAF4}" type="sibTrans" cxnId="{CE6804C7-ECD0-49B0-ADFD-B1CADAC707BC}">
      <dgm:prSet/>
      <dgm:spPr/>
      <dgm:t>
        <a:bodyPr/>
        <a:lstStyle/>
        <a:p>
          <a:endParaRPr lang="en-US"/>
        </a:p>
      </dgm:t>
    </dgm:pt>
    <dgm:pt modelId="{CB8F5EB4-A0F1-45EB-979E-B55440A336D1}">
      <dgm:prSet phldrT="[Text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Keadaan</a:t>
          </a:r>
          <a:r>
            <a:rPr lang="en-US" dirty="0"/>
            <a:t> </a:t>
          </a:r>
          <a:r>
            <a:rPr lang="en-US" dirty="0" err="1"/>
            <a:t>persaingan</a:t>
          </a:r>
          <a:r>
            <a:rPr lang="en-US" dirty="0"/>
            <a:t> di </a:t>
          </a:r>
          <a:r>
            <a:rPr lang="en-US" dirty="0" err="1"/>
            <a:t>pasar</a:t>
          </a:r>
          <a:endParaRPr lang="en-US" dirty="0"/>
        </a:p>
      </dgm:t>
    </dgm:pt>
    <dgm:pt modelId="{23E66733-92DD-43DE-B47B-9583857C8472}" type="parTrans" cxnId="{637BF868-D006-467F-AA56-8C8A9110E9CC}">
      <dgm:prSet/>
      <dgm:spPr/>
      <dgm:t>
        <a:bodyPr/>
        <a:lstStyle/>
        <a:p>
          <a:endParaRPr lang="en-US"/>
        </a:p>
      </dgm:t>
    </dgm:pt>
    <dgm:pt modelId="{B98DB640-7686-4AE7-ACFB-E346DE98D2F9}" type="sibTrans" cxnId="{637BF868-D006-467F-AA56-8C8A9110E9CC}">
      <dgm:prSet/>
      <dgm:spPr/>
      <dgm:t>
        <a:bodyPr/>
        <a:lstStyle/>
        <a:p>
          <a:endParaRPr lang="en-US"/>
        </a:p>
      </dgm:t>
    </dgm:pt>
    <dgm:pt modelId="{1CA119DE-947B-40E7-ABDD-F16B5CDA7E2F}">
      <dgm:prSet phldrT="[Text]"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Syarat</a:t>
          </a:r>
          <a:r>
            <a:rPr lang="en-US" dirty="0"/>
            <a:t> </a:t>
          </a:r>
          <a:r>
            <a:rPr lang="en-US" dirty="0" err="1"/>
            <a:t>pembayaran</a:t>
          </a:r>
          <a:endParaRPr lang="en-US" dirty="0"/>
        </a:p>
      </dgm:t>
    </dgm:pt>
    <dgm:pt modelId="{D0D000CD-C6A3-4B5B-BCE0-50343A6AFCCD}" type="parTrans" cxnId="{66F0A995-167B-4568-B508-9D122A039F26}">
      <dgm:prSet/>
      <dgm:spPr/>
      <dgm:t>
        <a:bodyPr/>
        <a:lstStyle/>
        <a:p>
          <a:endParaRPr lang="en-US"/>
        </a:p>
      </dgm:t>
    </dgm:pt>
    <dgm:pt modelId="{9A917E10-3B3D-47FE-8F3E-35AD941D9A9F}" type="sibTrans" cxnId="{66F0A995-167B-4568-B508-9D122A039F26}">
      <dgm:prSet/>
      <dgm:spPr/>
      <dgm:t>
        <a:bodyPr/>
        <a:lstStyle/>
        <a:p>
          <a:endParaRPr lang="en-US"/>
        </a:p>
      </dgm:t>
    </dgm:pt>
    <dgm:pt modelId="{B2EF2AD0-BC02-4D8C-BA77-38BF15741FA1}">
      <dgm:prSet phldrT="[Text]"/>
      <dgm:spPr/>
      <dgm:t>
        <a:bodyPr/>
        <a:lstStyle/>
        <a:p>
          <a:r>
            <a:rPr lang="en-US" dirty="0"/>
            <a:t>6. </a:t>
          </a:r>
          <a:r>
            <a:rPr lang="en-US" dirty="0" err="1"/>
            <a:t>Rencana</a:t>
          </a:r>
          <a:r>
            <a:rPr lang="en-US" dirty="0"/>
            <a:t> </a:t>
          </a:r>
          <a:r>
            <a:rPr lang="en-US" dirty="0" err="1"/>
            <a:t>Persh</a:t>
          </a:r>
          <a:r>
            <a:rPr lang="en-US" dirty="0"/>
            <a:t> </a:t>
          </a:r>
          <a:r>
            <a:rPr lang="en-US" dirty="0" err="1"/>
            <a:t>dlm</a:t>
          </a:r>
          <a:r>
            <a:rPr lang="en-US" dirty="0"/>
            <a:t> </a:t>
          </a:r>
          <a:r>
            <a:rPr lang="en-US" dirty="0" err="1"/>
            <a:t>penjualan</a:t>
          </a:r>
          <a:r>
            <a:rPr lang="en-US" dirty="0"/>
            <a:t> </a:t>
          </a:r>
          <a:r>
            <a:rPr lang="en-US" dirty="0" err="1"/>
            <a:t>kredit</a:t>
          </a:r>
          <a:endParaRPr lang="en-US" dirty="0"/>
        </a:p>
      </dgm:t>
    </dgm:pt>
    <dgm:pt modelId="{45EE929E-BE34-4807-9F65-6521C101FA2E}" type="parTrans" cxnId="{752C3A42-A4BB-4E71-A068-A391BC6DD9EF}">
      <dgm:prSet/>
      <dgm:spPr/>
      <dgm:t>
        <a:bodyPr/>
        <a:lstStyle/>
        <a:p>
          <a:endParaRPr lang="en-US"/>
        </a:p>
      </dgm:t>
    </dgm:pt>
    <dgm:pt modelId="{57F501C1-E71A-464C-BD44-53DD2D2A1B68}" type="sibTrans" cxnId="{752C3A42-A4BB-4E71-A068-A391BC6DD9EF}">
      <dgm:prSet/>
      <dgm:spPr/>
      <dgm:t>
        <a:bodyPr/>
        <a:lstStyle/>
        <a:p>
          <a:endParaRPr lang="en-US"/>
        </a:p>
      </dgm:t>
    </dgm:pt>
    <dgm:pt modelId="{17E63D2B-2A7D-4285-8DA5-9AF6F465786F}" type="pres">
      <dgm:prSet presAssocID="{F9980A4D-8226-4A46-9D0B-16B9F895B41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263F7E5-2A42-45E9-92AD-C668AFD95D66}" type="pres">
      <dgm:prSet presAssocID="{2596E139-E67C-4570-9A00-D76FFC28D4C2}" presName="root" presStyleCnt="0"/>
      <dgm:spPr/>
    </dgm:pt>
    <dgm:pt modelId="{BB3B60E2-232C-476D-BBCF-B1A85EE6516F}" type="pres">
      <dgm:prSet presAssocID="{2596E139-E67C-4570-9A00-D76FFC28D4C2}" presName="rootComposite" presStyleCnt="0"/>
      <dgm:spPr/>
    </dgm:pt>
    <dgm:pt modelId="{5657A336-CA62-4292-9C85-9B71AFDB538A}" type="pres">
      <dgm:prSet presAssocID="{2596E139-E67C-4570-9A00-D76FFC28D4C2}" presName="rootText" presStyleLbl="node1" presStyleIdx="0" presStyleCnt="2"/>
      <dgm:spPr/>
    </dgm:pt>
    <dgm:pt modelId="{9B4465B8-F844-45BD-B78D-F842829EACBE}" type="pres">
      <dgm:prSet presAssocID="{2596E139-E67C-4570-9A00-D76FFC28D4C2}" presName="rootConnector" presStyleLbl="node1" presStyleIdx="0" presStyleCnt="2"/>
      <dgm:spPr/>
    </dgm:pt>
    <dgm:pt modelId="{CDD8A453-35E3-4C9F-B7FF-FB667D947013}" type="pres">
      <dgm:prSet presAssocID="{2596E139-E67C-4570-9A00-D76FFC28D4C2}" presName="childShape" presStyleCnt="0"/>
      <dgm:spPr/>
    </dgm:pt>
    <dgm:pt modelId="{EC21C406-5241-4B19-8171-08CF856555B2}" type="pres">
      <dgm:prSet presAssocID="{47C67DC9-6B6A-4F01-9BD7-C9B08A455C5C}" presName="Name13" presStyleLbl="parChTrans1D2" presStyleIdx="0" presStyleCnt="4"/>
      <dgm:spPr/>
    </dgm:pt>
    <dgm:pt modelId="{2CC0AA37-8FFE-48CE-926B-9CBE3B7328C3}" type="pres">
      <dgm:prSet presAssocID="{66992E77-A2F7-4176-B770-D3E18FBFA18F}" presName="childText" presStyleLbl="bgAcc1" presStyleIdx="0" presStyleCnt="4">
        <dgm:presLayoutVars>
          <dgm:bulletEnabled val="1"/>
        </dgm:presLayoutVars>
      </dgm:prSet>
      <dgm:spPr/>
    </dgm:pt>
    <dgm:pt modelId="{EE3E1CDF-2367-478E-BA07-7D05801AD2F4}" type="pres">
      <dgm:prSet presAssocID="{B10040CE-3B03-4E9F-8842-CCD33DC39E4D}" presName="Name13" presStyleLbl="parChTrans1D2" presStyleIdx="1" presStyleCnt="4"/>
      <dgm:spPr/>
    </dgm:pt>
    <dgm:pt modelId="{BE984427-D315-43E5-9E5D-36F802FCE92E}" type="pres">
      <dgm:prSet presAssocID="{173D3460-1C73-4EB9-B075-D5E96F5025B8}" presName="childText" presStyleLbl="bgAcc1" presStyleIdx="1" presStyleCnt="4">
        <dgm:presLayoutVars>
          <dgm:bulletEnabled val="1"/>
        </dgm:presLayoutVars>
      </dgm:prSet>
      <dgm:spPr/>
    </dgm:pt>
    <dgm:pt modelId="{23614219-5334-4E70-84D2-2AD63CE65CEF}" type="pres">
      <dgm:prSet presAssocID="{CB8F5EB4-A0F1-45EB-979E-B55440A336D1}" presName="root" presStyleCnt="0"/>
      <dgm:spPr/>
    </dgm:pt>
    <dgm:pt modelId="{922E513C-FA53-42E8-AC21-5A3DCAE29F4F}" type="pres">
      <dgm:prSet presAssocID="{CB8F5EB4-A0F1-45EB-979E-B55440A336D1}" presName="rootComposite" presStyleCnt="0"/>
      <dgm:spPr/>
    </dgm:pt>
    <dgm:pt modelId="{9A87AC8C-6BF2-4429-83E1-95737B8D597B}" type="pres">
      <dgm:prSet presAssocID="{CB8F5EB4-A0F1-45EB-979E-B55440A336D1}" presName="rootText" presStyleLbl="node1" presStyleIdx="1" presStyleCnt="2"/>
      <dgm:spPr/>
    </dgm:pt>
    <dgm:pt modelId="{CC269FA5-28E5-45ED-8017-2398657D5F5D}" type="pres">
      <dgm:prSet presAssocID="{CB8F5EB4-A0F1-45EB-979E-B55440A336D1}" presName="rootConnector" presStyleLbl="node1" presStyleIdx="1" presStyleCnt="2"/>
      <dgm:spPr/>
    </dgm:pt>
    <dgm:pt modelId="{999A7A77-7F48-4C39-A6BE-86C4C5270115}" type="pres">
      <dgm:prSet presAssocID="{CB8F5EB4-A0F1-45EB-979E-B55440A336D1}" presName="childShape" presStyleCnt="0"/>
      <dgm:spPr/>
    </dgm:pt>
    <dgm:pt modelId="{1129D5D6-C9C2-4BCC-9AFA-07CBC61F57C1}" type="pres">
      <dgm:prSet presAssocID="{D0D000CD-C6A3-4B5B-BCE0-50343A6AFCCD}" presName="Name13" presStyleLbl="parChTrans1D2" presStyleIdx="2" presStyleCnt="4"/>
      <dgm:spPr/>
    </dgm:pt>
    <dgm:pt modelId="{740FE788-9787-4293-A5A0-EB733A6D1EC9}" type="pres">
      <dgm:prSet presAssocID="{1CA119DE-947B-40E7-ABDD-F16B5CDA7E2F}" presName="childText" presStyleLbl="bgAcc1" presStyleIdx="2" presStyleCnt="4">
        <dgm:presLayoutVars>
          <dgm:bulletEnabled val="1"/>
        </dgm:presLayoutVars>
      </dgm:prSet>
      <dgm:spPr/>
    </dgm:pt>
    <dgm:pt modelId="{6EF91F78-FEDE-4EBD-9B08-6C6582F01C2C}" type="pres">
      <dgm:prSet presAssocID="{45EE929E-BE34-4807-9F65-6521C101FA2E}" presName="Name13" presStyleLbl="parChTrans1D2" presStyleIdx="3" presStyleCnt="4"/>
      <dgm:spPr/>
    </dgm:pt>
    <dgm:pt modelId="{E7A352BA-D0BB-41B1-85A6-F38642BA9D1E}" type="pres">
      <dgm:prSet presAssocID="{B2EF2AD0-BC02-4D8C-BA77-38BF15741FA1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E912F222-3117-46DE-9BF3-EB2B57D86B93}" type="presOf" srcId="{CB8F5EB4-A0F1-45EB-979E-B55440A336D1}" destId="{9A87AC8C-6BF2-4429-83E1-95737B8D597B}" srcOrd="0" destOrd="0" presId="urn:microsoft.com/office/officeart/2005/8/layout/hierarchy3"/>
    <dgm:cxn modelId="{E5C02C3A-3077-4C2A-BA33-3555131BB775}" type="presOf" srcId="{1CA119DE-947B-40E7-ABDD-F16B5CDA7E2F}" destId="{740FE788-9787-4293-A5A0-EB733A6D1EC9}" srcOrd="0" destOrd="0" presId="urn:microsoft.com/office/officeart/2005/8/layout/hierarchy3"/>
    <dgm:cxn modelId="{752C3A42-A4BB-4E71-A068-A391BC6DD9EF}" srcId="{CB8F5EB4-A0F1-45EB-979E-B55440A336D1}" destId="{B2EF2AD0-BC02-4D8C-BA77-38BF15741FA1}" srcOrd="1" destOrd="0" parTransId="{45EE929E-BE34-4807-9F65-6521C101FA2E}" sibTransId="{57F501C1-E71A-464C-BD44-53DD2D2A1B68}"/>
    <dgm:cxn modelId="{38728F43-0745-4028-B585-22E6C778A888}" type="presOf" srcId="{B2EF2AD0-BC02-4D8C-BA77-38BF15741FA1}" destId="{E7A352BA-D0BB-41B1-85A6-F38642BA9D1E}" srcOrd="0" destOrd="0" presId="urn:microsoft.com/office/officeart/2005/8/layout/hierarchy3"/>
    <dgm:cxn modelId="{637BF868-D006-467F-AA56-8C8A9110E9CC}" srcId="{F9980A4D-8226-4A46-9D0B-16B9F895B41E}" destId="{CB8F5EB4-A0F1-45EB-979E-B55440A336D1}" srcOrd="1" destOrd="0" parTransId="{23E66733-92DD-43DE-B47B-9583857C8472}" sibTransId="{B98DB640-7686-4AE7-ACFB-E346DE98D2F9}"/>
    <dgm:cxn modelId="{21B3CF69-B76A-4A25-93FD-25DBD3AD0B32}" type="presOf" srcId="{45EE929E-BE34-4807-9F65-6521C101FA2E}" destId="{6EF91F78-FEDE-4EBD-9B08-6C6582F01C2C}" srcOrd="0" destOrd="0" presId="urn:microsoft.com/office/officeart/2005/8/layout/hierarchy3"/>
    <dgm:cxn modelId="{B412F270-CBDE-4ACF-ADDE-43E4CF862D8F}" type="presOf" srcId="{2596E139-E67C-4570-9A00-D76FFC28D4C2}" destId="{9B4465B8-F844-45BD-B78D-F842829EACBE}" srcOrd="1" destOrd="0" presId="urn:microsoft.com/office/officeart/2005/8/layout/hierarchy3"/>
    <dgm:cxn modelId="{AA90EC58-D527-4D12-A46D-1FBFA1AFA77A}" type="presOf" srcId="{B10040CE-3B03-4E9F-8842-CCD33DC39E4D}" destId="{EE3E1CDF-2367-478E-BA07-7D05801AD2F4}" srcOrd="0" destOrd="0" presId="urn:microsoft.com/office/officeart/2005/8/layout/hierarchy3"/>
    <dgm:cxn modelId="{9614577D-3210-40E0-B49F-079B913B7A75}" type="presOf" srcId="{CB8F5EB4-A0F1-45EB-979E-B55440A336D1}" destId="{CC269FA5-28E5-45ED-8017-2398657D5F5D}" srcOrd="1" destOrd="0" presId="urn:microsoft.com/office/officeart/2005/8/layout/hierarchy3"/>
    <dgm:cxn modelId="{2201438A-D1C5-4009-981E-2E55B4A065D4}" type="presOf" srcId="{66992E77-A2F7-4176-B770-D3E18FBFA18F}" destId="{2CC0AA37-8FFE-48CE-926B-9CBE3B7328C3}" srcOrd="0" destOrd="0" presId="urn:microsoft.com/office/officeart/2005/8/layout/hierarchy3"/>
    <dgm:cxn modelId="{66F0A995-167B-4568-B508-9D122A039F26}" srcId="{CB8F5EB4-A0F1-45EB-979E-B55440A336D1}" destId="{1CA119DE-947B-40E7-ABDD-F16B5CDA7E2F}" srcOrd="0" destOrd="0" parTransId="{D0D000CD-C6A3-4B5B-BCE0-50343A6AFCCD}" sibTransId="{9A917E10-3B3D-47FE-8F3E-35AD941D9A9F}"/>
    <dgm:cxn modelId="{460FACAB-F525-46F5-AF6F-AD66832BDA97}" type="presOf" srcId="{2596E139-E67C-4570-9A00-D76FFC28D4C2}" destId="{5657A336-CA62-4292-9C85-9B71AFDB538A}" srcOrd="0" destOrd="0" presId="urn:microsoft.com/office/officeart/2005/8/layout/hierarchy3"/>
    <dgm:cxn modelId="{38525CC1-F7E3-4D4F-9428-897D772D0B01}" type="presOf" srcId="{D0D000CD-C6A3-4B5B-BCE0-50343A6AFCCD}" destId="{1129D5D6-C9C2-4BCC-9AFA-07CBC61F57C1}" srcOrd="0" destOrd="0" presId="urn:microsoft.com/office/officeart/2005/8/layout/hierarchy3"/>
    <dgm:cxn modelId="{96474CC1-AD9E-45C2-8D2B-70615FD1BD0F}" type="presOf" srcId="{173D3460-1C73-4EB9-B075-D5E96F5025B8}" destId="{BE984427-D315-43E5-9E5D-36F802FCE92E}" srcOrd="0" destOrd="0" presId="urn:microsoft.com/office/officeart/2005/8/layout/hierarchy3"/>
    <dgm:cxn modelId="{CE6804C7-ECD0-49B0-ADFD-B1CADAC707BC}" srcId="{2596E139-E67C-4570-9A00-D76FFC28D4C2}" destId="{173D3460-1C73-4EB9-B075-D5E96F5025B8}" srcOrd="1" destOrd="0" parTransId="{B10040CE-3B03-4E9F-8842-CCD33DC39E4D}" sibTransId="{271B1898-1765-4E4D-A091-34D24279DAF4}"/>
    <dgm:cxn modelId="{347CFDEB-FC65-4CE2-BC92-93411F5BE408}" type="presOf" srcId="{F9980A4D-8226-4A46-9D0B-16B9F895B41E}" destId="{17E63D2B-2A7D-4285-8DA5-9AF6F465786F}" srcOrd="0" destOrd="0" presId="urn:microsoft.com/office/officeart/2005/8/layout/hierarchy3"/>
    <dgm:cxn modelId="{D8395CF5-AECF-4013-975B-34542906425E}" type="presOf" srcId="{47C67DC9-6B6A-4F01-9BD7-C9B08A455C5C}" destId="{EC21C406-5241-4B19-8171-08CF856555B2}" srcOrd="0" destOrd="0" presId="urn:microsoft.com/office/officeart/2005/8/layout/hierarchy3"/>
    <dgm:cxn modelId="{5C64A6FB-7BF3-4C1A-8E0C-D4CBD358388D}" srcId="{2596E139-E67C-4570-9A00-D76FFC28D4C2}" destId="{66992E77-A2F7-4176-B770-D3E18FBFA18F}" srcOrd="0" destOrd="0" parTransId="{47C67DC9-6B6A-4F01-9BD7-C9B08A455C5C}" sibTransId="{DF01CF93-1AF0-48C4-B490-C607066E0372}"/>
    <dgm:cxn modelId="{7B957EFE-778E-4326-8436-2E59742A4B33}" srcId="{F9980A4D-8226-4A46-9D0B-16B9F895B41E}" destId="{2596E139-E67C-4570-9A00-D76FFC28D4C2}" srcOrd="0" destOrd="0" parTransId="{EF2F8A1C-E33C-496E-B558-BD87EF5E9FFD}" sibTransId="{0E0EAE39-5EF5-49C2-BA7C-D871172A130C}"/>
    <dgm:cxn modelId="{F2FFBB9C-19D0-41CF-9E2A-F959E5CF8EE1}" type="presParOf" srcId="{17E63D2B-2A7D-4285-8DA5-9AF6F465786F}" destId="{E263F7E5-2A42-45E9-92AD-C668AFD95D66}" srcOrd="0" destOrd="0" presId="urn:microsoft.com/office/officeart/2005/8/layout/hierarchy3"/>
    <dgm:cxn modelId="{571D3B41-CFA7-4768-96A5-7E3806B33FD6}" type="presParOf" srcId="{E263F7E5-2A42-45E9-92AD-C668AFD95D66}" destId="{BB3B60E2-232C-476D-BBCF-B1A85EE6516F}" srcOrd="0" destOrd="0" presId="urn:microsoft.com/office/officeart/2005/8/layout/hierarchy3"/>
    <dgm:cxn modelId="{61333074-4368-4345-8294-B913268F7586}" type="presParOf" srcId="{BB3B60E2-232C-476D-BBCF-B1A85EE6516F}" destId="{5657A336-CA62-4292-9C85-9B71AFDB538A}" srcOrd="0" destOrd="0" presId="urn:microsoft.com/office/officeart/2005/8/layout/hierarchy3"/>
    <dgm:cxn modelId="{2E99067B-B29B-4F07-A70C-72D3A0AFC5A8}" type="presParOf" srcId="{BB3B60E2-232C-476D-BBCF-B1A85EE6516F}" destId="{9B4465B8-F844-45BD-B78D-F842829EACBE}" srcOrd="1" destOrd="0" presId="urn:microsoft.com/office/officeart/2005/8/layout/hierarchy3"/>
    <dgm:cxn modelId="{637E07CE-DDC4-415A-8B59-85F119D28281}" type="presParOf" srcId="{E263F7E5-2A42-45E9-92AD-C668AFD95D66}" destId="{CDD8A453-35E3-4C9F-B7FF-FB667D947013}" srcOrd="1" destOrd="0" presId="urn:microsoft.com/office/officeart/2005/8/layout/hierarchy3"/>
    <dgm:cxn modelId="{F0C411BA-7B98-46CC-89B1-5F1A0ED342C5}" type="presParOf" srcId="{CDD8A453-35E3-4C9F-B7FF-FB667D947013}" destId="{EC21C406-5241-4B19-8171-08CF856555B2}" srcOrd="0" destOrd="0" presId="urn:microsoft.com/office/officeart/2005/8/layout/hierarchy3"/>
    <dgm:cxn modelId="{C80B6B62-1578-4CFD-A3A8-A157F342F8CF}" type="presParOf" srcId="{CDD8A453-35E3-4C9F-B7FF-FB667D947013}" destId="{2CC0AA37-8FFE-48CE-926B-9CBE3B7328C3}" srcOrd="1" destOrd="0" presId="urn:microsoft.com/office/officeart/2005/8/layout/hierarchy3"/>
    <dgm:cxn modelId="{F3B4FB69-53B0-4077-BEBD-D4C1D26F3055}" type="presParOf" srcId="{CDD8A453-35E3-4C9F-B7FF-FB667D947013}" destId="{EE3E1CDF-2367-478E-BA07-7D05801AD2F4}" srcOrd="2" destOrd="0" presId="urn:microsoft.com/office/officeart/2005/8/layout/hierarchy3"/>
    <dgm:cxn modelId="{B94A051C-FEB8-44F2-B178-295C739E095B}" type="presParOf" srcId="{CDD8A453-35E3-4C9F-B7FF-FB667D947013}" destId="{BE984427-D315-43E5-9E5D-36F802FCE92E}" srcOrd="3" destOrd="0" presId="urn:microsoft.com/office/officeart/2005/8/layout/hierarchy3"/>
    <dgm:cxn modelId="{9BCA3C1D-77E1-4591-9870-7EA5EA6A91DC}" type="presParOf" srcId="{17E63D2B-2A7D-4285-8DA5-9AF6F465786F}" destId="{23614219-5334-4E70-84D2-2AD63CE65CEF}" srcOrd="1" destOrd="0" presId="urn:microsoft.com/office/officeart/2005/8/layout/hierarchy3"/>
    <dgm:cxn modelId="{2420B1B5-5905-43A8-9F4A-3EBCCC015E10}" type="presParOf" srcId="{23614219-5334-4E70-84D2-2AD63CE65CEF}" destId="{922E513C-FA53-42E8-AC21-5A3DCAE29F4F}" srcOrd="0" destOrd="0" presId="urn:microsoft.com/office/officeart/2005/8/layout/hierarchy3"/>
    <dgm:cxn modelId="{E6189C3C-4C41-40C1-BC79-5050D62ED9A6}" type="presParOf" srcId="{922E513C-FA53-42E8-AC21-5A3DCAE29F4F}" destId="{9A87AC8C-6BF2-4429-83E1-95737B8D597B}" srcOrd="0" destOrd="0" presId="urn:microsoft.com/office/officeart/2005/8/layout/hierarchy3"/>
    <dgm:cxn modelId="{9CFDD10B-058F-40D2-9CCE-0091B7247B42}" type="presParOf" srcId="{922E513C-FA53-42E8-AC21-5A3DCAE29F4F}" destId="{CC269FA5-28E5-45ED-8017-2398657D5F5D}" srcOrd="1" destOrd="0" presId="urn:microsoft.com/office/officeart/2005/8/layout/hierarchy3"/>
    <dgm:cxn modelId="{06D13CB5-2BBB-4A52-BB2D-AE7F291B36AA}" type="presParOf" srcId="{23614219-5334-4E70-84D2-2AD63CE65CEF}" destId="{999A7A77-7F48-4C39-A6BE-86C4C5270115}" srcOrd="1" destOrd="0" presId="urn:microsoft.com/office/officeart/2005/8/layout/hierarchy3"/>
    <dgm:cxn modelId="{497CCBE6-2BB7-4B96-A088-5D610D997918}" type="presParOf" srcId="{999A7A77-7F48-4C39-A6BE-86C4C5270115}" destId="{1129D5D6-C9C2-4BCC-9AFA-07CBC61F57C1}" srcOrd="0" destOrd="0" presId="urn:microsoft.com/office/officeart/2005/8/layout/hierarchy3"/>
    <dgm:cxn modelId="{39699255-A9AD-4A82-A117-C2BD74B25711}" type="presParOf" srcId="{999A7A77-7F48-4C39-A6BE-86C4C5270115}" destId="{740FE788-9787-4293-A5A0-EB733A6D1EC9}" srcOrd="1" destOrd="0" presId="urn:microsoft.com/office/officeart/2005/8/layout/hierarchy3"/>
    <dgm:cxn modelId="{30D0318D-A954-4E05-A237-C5362310E205}" type="presParOf" srcId="{999A7A77-7F48-4C39-A6BE-86C4C5270115}" destId="{6EF91F78-FEDE-4EBD-9B08-6C6582F01C2C}" srcOrd="2" destOrd="0" presId="urn:microsoft.com/office/officeart/2005/8/layout/hierarchy3"/>
    <dgm:cxn modelId="{9B13977B-929B-4188-983C-7F8590B710E5}" type="presParOf" srcId="{999A7A77-7F48-4C39-A6BE-86C4C5270115}" destId="{E7A352BA-D0BB-41B1-85A6-F38642BA9D1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7056F-22F9-4278-9B62-7CE433EF4D5E}">
      <dsp:nvSpPr>
        <dsp:cNvPr id="0" name=""/>
        <dsp:cNvSpPr/>
      </dsp:nvSpPr>
      <dsp:spPr>
        <a:xfrm>
          <a:off x="3174006" y="952"/>
          <a:ext cx="1356123" cy="881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2. </a:t>
          </a:r>
          <a:r>
            <a:rPr lang="en-US" sz="1700" kern="1200" dirty="0" err="1"/>
            <a:t>Pers</a:t>
          </a:r>
          <a:r>
            <a:rPr lang="en-US" sz="1700" kern="1200" dirty="0"/>
            <a:t> </a:t>
          </a:r>
          <a:r>
            <a:rPr lang="en-US" sz="1700" kern="1200" dirty="0" err="1"/>
            <a:t>Brg</a:t>
          </a:r>
          <a:r>
            <a:rPr lang="en-US" sz="1700" kern="1200" dirty="0"/>
            <a:t> </a:t>
          </a:r>
          <a:r>
            <a:rPr lang="en-US" sz="1700" kern="1200" dirty="0" err="1"/>
            <a:t>jadi</a:t>
          </a:r>
          <a:endParaRPr lang="en-US" sz="1700" kern="1200" dirty="0"/>
        </a:p>
      </dsp:txBody>
      <dsp:txXfrm>
        <a:off x="3217036" y="43982"/>
        <a:ext cx="1270063" cy="795420"/>
      </dsp:txXfrm>
    </dsp:sp>
    <dsp:sp modelId="{14FEF67E-FC8E-4EA1-B1F9-A5A0FB9D7E7D}">
      <dsp:nvSpPr>
        <dsp:cNvPr id="0" name=""/>
        <dsp:cNvSpPr/>
      </dsp:nvSpPr>
      <dsp:spPr>
        <a:xfrm>
          <a:off x="2396611" y="441692"/>
          <a:ext cx="2910913" cy="2910913"/>
        </a:xfrm>
        <a:custGeom>
          <a:avLst/>
          <a:gdLst/>
          <a:ahLst/>
          <a:cxnLst/>
          <a:rect l="0" t="0" r="0" b="0"/>
          <a:pathLst>
            <a:path>
              <a:moveTo>
                <a:pt x="2320471" y="284942"/>
              </a:moveTo>
              <a:arcTo wR="1455456" hR="1455456" stAng="18387872" swAng="163265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E88B3-0C99-4F9F-9D42-84242953ACEA}">
      <dsp:nvSpPr>
        <dsp:cNvPr id="0" name=""/>
        <dsp:cNvSpPr/>
      </dsp:nvSpPr>
      <dsp:spPr>
        <a:xfrm>
          <a:off x="4629463" y="1456409"/>
          <a:ext cx="1356123" cy="881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3. </a:t>
          </a:r>
          <a:r>
            <a:rPr lang="en-US" sz="1700" kern="1200" dirty="0" err="1"/>
            <a:t>Penjualan</a:t>
          </a:r>
          <a:r>
            <a:rPr lang="en-US" sz="1700" kern="1200" dirty="0"/>
            <a:t> </a:t>
          </a:r>
          <a:r>
            <a:rPr lang="en-US" sz="1700" kern="1200" dirty="0" err="1"/>
            <a:t>Kredit</a:t>
          </a:r>
          <a:endParaRPr lang="en-US" sz="1700" kern="1200" dirty="0"/>
        </a:p>
      </dsp:txBody>
      <dsp:txXfrm>
        <a:off x="4672493" y="1499439"/>
        <a:ext cx="1270063" cy="795420"/>
      </dsp:txXfrm>
    </dsp:sp>
    <dsp:sp modelId="{FBD6D610-92A7-4038-9E02-5DAFC77B3367}">
      <dsp:nvSpPr>
        <dsp:cNvPr id="0" name=""/>
        <dsp:cNvSpPr/>
      </dsp:nvSpPr>
      <dsp:spPr>
        <a:xfrm>
          <a:off x="2396611" y="441692"/>
          <a:ext cx="2910913" cy="2910913"/>
        </a:xfrm>
        <a:custGeom>
          <a:avLst/>
          <a:gdLst/>
          <a:ahLst/>
          <a:cxnLst/>
          <a:rect l="0" t="0" r="0" b="0"/>
          <a:pathLst>
            <a:path>
              <a:moveTo>
                <a:pt x="2759976" y="2100888"/>
              </a:moveTo>
              <a:arcTo wR="1455456" hR="1455456" stAng="1579478" swAng="163265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27EA2-54EF-492D-8032-386504960044}">
      <dsp:nvSpPr>
        <dsp:cNvPr id="0" name=""/>
        <dsp:cNvSpPr/>
      </dsp:nvSpPr>
      <dsp:spPr>
        <a:xfrm>
          <a:off x="3174006" y="2911866"/>
          <a:ext cx="1356123" cy="881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4. </a:t>
          </a:r>
          <a:r>
            <a:rPr lang="en-US" sz="1700" kern="1200" dirty="0" err="1"/>
            <a:t>Piutang</a:t>
          </a:r>
          <a:endParaRPr lang="en-US" sz="1700" kern="1200" dirty="0"/>
        </a:p>
      </dsp:txBody>
      <dsp:txXfrm>
        <a:off x="3217036" y="2954896"/>
        <a:ext cx="1270063" cy="795420"/>
      </dsp:txXfrm>
    </dsp:sp>
    <dsp:sp modelId="{634FDB15-3FF7-4127-8B2D-8095D4B2C038}">
      <dsp:nvSpPr>
        <dsp:cNvPr id="0" name=""/>
        <dsp:cNvSpPr/>
      </dsp:nvSpPr>
      <dsp:spPr>
        <a:xfrm>
          <a:off x="2396611" y="441692"/>
          <a:ext cx="2910913" cy="2910913"/>
        </a:xfrm>
        <a:custGeom>
          <a:avLst/>
          <a:gdLst/>
          <a:ahLst/>
          <a:cxnLst/>
          <a:rect l="0" t="0" r="0" b="0"/>
          <a:pathLst>
            <a:path>
              <a:moveTo>
                <a:pt x="590442" y="2625971"/>
              </a:moveTo>
              <a:arcTo wR="1455456" hR="1455456" stAng="7587872" swAng="163265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3C722-60B2-4749-A282-4924F8EC2993}">
      <dsp:nvSpPr>
        <dsp:cNvPr id="0" name=""/>
        <dsp:cNvSpPr/>
      </dsp:nvSpPr>
      <dsp:spPr>
        <a:xfrm>
          <a:off x="1718549" y="1456409"/>
          <a:ext cx="1356123" cy="881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1. </a:t>
          </a:r>
          <a:r>
            <a:rPr lang="en-US" sz="1700" kern="1200" dirty="0" err="1"/>
            <a:t>Kas</a:t>
          </a:r>
          <a:endParaRPr lang="en-US" sz="1700" kern="1200" dirty="0"/>
        </a:p>
      </dsp:txBody>
      <dsp:txXfrm>
        <a:off x="1761579" y="1499439"/>
        <a:ext cx="1270063" cy="795420"/>
      </dsp:txXfrm>
    </dsp:sp>
    <dsp:sp modelId="{5FB20528-539E-4620-A454-6092222D7D1D}">
      <dsp:nvSpPr>
        <dsp:cNvPr id="0" name=""/>
        <dsp:cNvSpPr/>
      </dsp:nvSpPr>
      <dsp:spPr>
        <a:xfrm>
          <a:off x="2396611" y="441692"/>
          <a:ext cx="2910913" cy="2910913"/>
        </a:xfrm>
        <a:custGeom>
          <a:avLst/>
          <a:gdLst/>
          <a:ahLst/>
          <a:cxnLst/>
          <a:rect l="0" t="0" r="0" b="0"/>
          <a:pathLst>
            <a:path>
              <a:moveTo>
                <a:pt x="150936" y="810024"/>
              </a:moveTo>
              <a:arcTo wR="1455456" hR="1455456" stAng="12379478" swAng="163265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7FF32-F6A2-4190-A23B-F6E0D6B6A007}">
      <dsp:nvSpPr>
        <dsp:cNvPr id="0" name=""/>
        <dsp:cNvSpPr/>
      </dsp:nvSpPr>
      <dsp:spPr>
        <a:xfrm>
          <a:off x="4488912" y="2775985"/>
          <a:ext cx="2016671" cy="1306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Karakter</a:t>
          </a:r>
          <a:r>
            <a:rPr lang="en-US" sz="1500" kern="1200" dirty="0"/>
            <a:t> </a:t>
          </a:r>
          <a:r>
            <a:rPr lang="en-US" sz="1500" kern="1200" dirty="0" err="1"/>
            <a:t>debitur</a:t>
          </a:r>
          <a:r>
            <a:rPr lang="en-US" sz="1500" kern="1200" dirty="0"/>
            <a:t> </a:t>
          </a:r>
        </a:p>
      </dsp:txBody>
      <dsp:txXfrm>
        <a:off x="5122609" y="3131267"/>
        <a:ext cx="1354278" cy="922367"/>
      </dsp:txXfrm>
    </dsp:sp>
    <dsp:sp modelId="{901918F3-1217-4C78-A0E0-B2321552D3D6}">
      <dsp:nvSpPr>
        <dsp:cNvPr id="0" name=""/>
        <dsp:cNvSpPr/>
      </dsp:nvSpPr>
      <dsp:spPr>
        <a:xfrm>
          <a:off x="1198553" y="2775985"/>
          <a:ext cx="2016671" cy="1306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Kemampuan</a:t>
          </a:r>
          <a:r>
            <a:rPr lang="en-US" sz="1500" kern="1200" dirty="0"/>
            <a:t> </a:t>
          </a:r>
          <a:r>
            <a:rPr lang="en-US" sz="1500" kern="1200" dirty="0" err="1"/>
            <a:t>menagih</a:t>
          </a:r>
          <a:r>
            <a:rPr lang="en-US" sz="1500" kern="1200" dirty="0"/>
            <a:t> </a:t>
          </a:r>
          <a:r>
            <a:rPr lang="en-US" sz="1500" kern="1200" dirty="0" err="1"/>
            <a:t>piutang</a:t>
          </a:r>
          <a:endParaRPr lang="en-US" sz="1500" kern="1200" dirty="0"/>
        </a:p>
      </dsp:txBody>
      <dsp:txXfrm>
        <a:off x="1227249" y="3131267"/>
        <a:ext cx="1354278" cy="922367"/>
      </dsp:txXfrm>
    </dsp:sp>
    <dsp:sp modelId="{7E3FBB55-6A38-4708-878D-D965DC3AD5EF}">
      <dsp:nvSpPr>
        <dsp:cNvPr id="0" name=""/>
        <dsp:cNvSpPr/>
      </dsp:nvSpPr>
      <dsp:spPr>
        <a:xfrm>
          <a:off x="4488912" y="0"/>
          <a:ext cx="2016671" cy="1306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Syarat</a:t>
          </a:r>
          <a:r>
            <a:rPr lang="en-US" sz="1500" kern="1200" dirty="0"/>
            <a:t> </a:t>
          </a:r>
          <a:r>
            <a:rPr lang="en-US" sz="1500" kern="1200" dirty="0" err="1"/>
            <a:t>Pembayaran</a:t>
          </a:r>
          <a:r>
            <a:rPr lang="en-US" sz="1500" kern="1200" dirty="0"/>
            <a:t> </a:t>
          </a:r>
          <a:r>
            <a:rPr lang="en-US" sz="1500" kern="1200" dirty="0" err="1"/>
            <a:t>Kredit</a:t>
          </a:r>
          <a:endParaRPr lang="en-US" sz="1500" kern="1200" dirty="0"/>
        </a:p>
      </dsp:txBody>
      <dsp:txXfrm>
        <a:off x="5122609" y="28696"/>
        <a:ext cx="1354278" cy="922367"/>
      </dsp:txXfrm>
    </dsp:sp>
    <dsp:sp modelId="{B8F2CBA2-9BAA-4923-B861-142126A24EA5}">
      <dsp:nvSpPr>
        <dsp:cNvPr id="0" name=""/>
        <dsp:cNvSpPr/>
      </dsp:nvSpPr>
      <dsp:spPr>
        <a:xfrm>
          <a:off x="1198553" y="0"/>
          <a:ext cx="2016671" cy="1306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Volume </a:t>
          </a:r>
          <a:r>
            <a:rPr lang="en-US" sz="1500" kern="1200" dirty="0" err="1"/>
            <a:t>Penjualan</a:t>
          </a:r>
          <a:r>
            <a:rPr lang="en-US" sz="1500" kern="1200" dirty="0"/>
            <a:t> </a:t>
          </a:r>
          <a:r>
            <a:rPr lang="en-US" sz="1500" kern="1200" dirty="0" err="1"/>
            <a:t>Kredit</a:t>
          </a:r>
          <a:endParaRPr lang="en-US" sz="1500" kern="1200" dirty="0"/>
        </a:p>
      </dsp:txBody>
      <dsp:txXfrm>
        <a:off x="1227249" y="28696"/>
        <a:ext cx="1354278" cy="922367"/>
      </dsp:txXfrm>
    </dsp:sp>
    <dsp:sp modelId="{D1A60181-511A-4D6E-AA66-0A1CC3AD5F03}">
      <dsp:nvSpPr>
        <dsp:cNvPr id="0" name=""/>
        <dsp:cNvSpPr/>
      </dsp:nvSpPr>
      <dsp:spPr>
        <a:xfrm>
          <a:off x="2043595" y="232692"/>
          <a:ext cx="1767649" cy="176764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Investasi</a:t>
          </a:r>
          <a:endParaRPr lang="en-US" sz="2000" kern="1200" dirty="0"/>
        </a:p>
      </dsp:txBody>
      <dsp:txXfrm>
        <a:off x="2561327" y="750424"/>
        <a:ext cx="1249917" cy="1249917"/>
      </dsp:txXfrm>
    </dsp:sp>
    <dsp:sp modelId="{C3A8BBC7-6540-4331-B5F3-ADE2FE8A0258}">
      <dsp:nvSpPr>
        <dsp:cNvPr id="0" name=""/>
        <dsp:cNvSpPr/>
      </dsp:nvSpPr>
      <dsp:spPr>
        <a:xfrm rot="5400000">
          <a:off x="3892891" y="232692"/>
          <a:ext cx="1767649" cy="176764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Piutang</a:t>
          </a:r>
          <a:endParaRPr lang="en-US" sz="2000" kern="1200" dirty="0"/>
        </a:p>
      </dsp:txBody>
      <dsp:txXfrm rot="-5400000">
        <a:off x="3892891" y="750424"/>
        <a:ext cx="1249917" cy="1249917"/>
      </dsp:txXfrm>
    </dsp:sp>
    <dsp:sp modelId="{FAA7D5CA-F08C-445B-9A0C-BC2A6ACDADE9}">
      <dsp:nvSpPr>
        <dsp:cNvPr id="0" name=""/>
        <dsp:cNvSpPr/>
      </dsp:nvSpPr>
      <dsp:spPr>
        <a:xfrm rot="10800000">
          <a:off x="3892891" y="2081988"/>
          <a:ext cx="1767649" cy="176764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Piutang</a:t>
          </a:r>
          <a:endParaRPr lang="en-US" sz="2000" kern="1200" dirty="0"/>
        </a:p>
      </dsp:txBody>
      <dsp:txXfrm rot="10800000">
        <a:off x="3892891" y="2081988"/>
        <a:ext cx="1249917" cy="1249917"/>
      </dsp:txXfrm>
    </dsp:sp>
    <dsp:sp modelId="{5D59C6DF-1025-4D33-8678-5CB4862D27EA}">
      <dsp:nvSpPr>
        <dsp:cNvPr id="0" name=""/>
        <dsp:cNvSpPr/>
      </dsp:nvSpPr>
      <dsp:spPr>
        <a:xfrm rot="16200000">
          <a:off x="2043595" y="2081988"/>
          <a:ext cx="1767649" cy="176764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Investasi</a:t>
          </a:r>
          <a:endParaRPr lang="en-US" sz="2000" kern="1200" dirty="0"/>
        </a:p>
      </dsp:txBody>
      <dsp:txXfrm rot="5400000">
        <a:off x="2561327" y="2081988"/>
        <a:ext cx="1249917" cy="1249917"/>
      </dsp:txXfrm>
    </dsp:sp>
    <dsp:sp modelId="{AAA63FC2-E90A-4ACC-A88B-7A4CF4ADD348}">
      <dsp:nvSpPr>
        <dsp:cNvPr id="0" name=""/>
        <dsp:cNvSpPr/>
      </dsp:nvSpPr>
      <dsp:spPr>
        <a:xfrm>
          <a:off x="3546914" y="1673755"/>
          <a:ext cx="610308" cy="53070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638A7-4E2F-4902-B472-6EA46EF99042}">
      <dsp:nvSpPr>
        <dsp:cNvPr id="0" name=""/>
        <dsp:cNvSpPr/>
      </dsp:nvSpPr>
      <dsp:spPr>
        <a:xfrm rot="10800000">
          <a:off x="3546914" y="1877872"/>
          <a:ext cx="610308" cy="53070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5DBA1-1E48-4CEF-A1AB-70BBD153B471}">
      <dsp:nvSpPr>
        <dsp:cNvPr id="0" name=""/>
        <dsp:cNvSpPr/>
      </dsp:nvSpPr>
      <dsp:spPr>
        <a:xfrm>
          <a:off x="2067032" y="2590800"/>
          <a:ext cx="645834" cy="1230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917" y="0"/>
              </a:lnTo>
              <a:lnTo>
                <a:pt x="322917" y="1230630"/>
              </a:lnTo>
              <a:lnTo>
                <a:pt x="645834" y="123063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5204" y="3171369"/>
        <a:ext cx="69490" cy="69490"/>
      </dsp:txXfrm>
    </dsp:sp>
    <dsp:sp modelId="{232698CF-3492-4A6E-A647-29074194403D}">
      <dsp:nvSpPr>
        <dsp:cNvPr id="0" name=""/>
        <dsp:cNvSpPr/>
      </dsp:nvSpPr>
      <dsp:spPr>
        <a:xfrm>
          <a:off x="2067032" y="2545080"/>
          <a:ext cx="6458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5834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73803" y="2574654"/>
        <a:ext cx="32291" cy="32291"/>
      </dsp:txXfrm>
    </dsp:sp>
    <dsp:sp modelId="{99ECFA49-659C-4ACF-BFFB-7FF7CFAAD034}">
      <dsp:nvSpPr>
        <dsp:cNvPr id="0" name=""/>
        <dsp:cNvSpPr/>
      </dsp:nvSpPr>
      <dsp:spPr>
        <a:xfrm>
          <a:off x="2067032" y="1360170"/>
          <a:ext cx="645834" cy="1230630"/>
        </a:xfrm>
        <a:custGeom>
          <a:avLst/>
          <a:gdLst/>
          <a:ahLst/>
          <a:cxnLst/>
          <a:rect l="0" t="0" r="0" b="0"/>
          <a:pathLst>
            <a:path>
              <a:moveTo>
                <a:pt x="0" y="1230630"/>
              </a:moveTo>
              <a:lnTo>
                <a:pt x="322917" y="1230630"/>
              </a:lnTo>
              <a:lnTo>
                <a:pt x="322917" y="0"/>
              </a:lnTo>
              <a:lnTo>
                <a:pt x="64583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5204" y="1940739"/>
        <a:ext cx="69490" cy="69490"/>
      </dsp:txXfrm>
    </dsp:sp>
    <dsp:sp modelId="{B3B273E4-9D7E-475D-8C85-B0EFB90CBE8B}">
      <dsp:nvSpPr>
        <dsp:cNvPr id="0" name=""/>
        <dsp:cNvSpPr/>
      </dsp:nvSpPr>
      <dsp:spPr>
        <a:xfrm rot="16200000">
          <a:off x="-1099303" y="2015263"/>
          <a:ext cx="5181600" cy="1151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ANGGARAN KAS</a:t>
          </a:r>
        </a:p>
      </dsp:txBody>
      <dsp:txXfrm>
        <a:off x="-1099303" y="2015263"/>
        <a:ext cx="5181600" cy="1151072"/>
      </dsp:txXfrm>
    </dsp:sp>
    <dsp:sp modelId="{D7CBE0EF-C6F2-4074-9BC1-946F377A1DA8}">
      <dsp:nvSpPr>
        <dsp:cNvPr id="0" name=""/>
        <dsp:cNvSpPr/>
      </dsp:nvSpPr>
      <dsp:spPr>
        <a:xfrm>
          <a:off x="2712866" y="867917"/>
          <a:ext cx="3229173" cy="984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KAS MASUK</a:t>
          </a:r>
        </a:p>
      </dsp:txBody>
      <dsp:txXfrm>
        <a:off x="2712866" y="867917"/>
        <a:ext cx="3229173" cy="984504"/>
      </dsp:txXfrm>
    </dsp:sp>
    <dsp:sp modelId="{6B54FC7E-468A-4363-8BCD-EF9D75ABA7AC}">
      <dsp:nvSpPr>
        <dsp:cNvPr id="0" name=""/>
        <dsp:cNvSpPr/>
      </dsp:nvSpPr>
      <dsp:spPr>
        <a:xfrm>
          <a:off x="2712866" y="2098548"/>
          <a:ext cx="3229173" cy="984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KAS KELUAR</a:t>
          </a:r>
        </a:p>
      </dsp:txBody>
      <dsp:txXfrm>
        <a:off x="2712866" y="2098548"/>
        <a:ext cx="3229173" cy="984504"/>
      </dsp:txXfrm>
    </dsp:sp>
    <dsp:sp modelId="{54461587-C562-4928-8FFC-2BC5EF47F5D9}">
      <dsp:nvSpPr>
        <dsp:cNvPr id="0" name=""/>
        <dsp:cNvSpPr/>
      </dsp:nvSpPr>
      <dsp:spPr>
        <a:xfrm>
          <a:off x="2712866" y="3329178"/>
          <a:ext cx="3229173" cy="984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KAS MINIMUM</a:t>
          </a:r>
        </a:p>
      </dsp:txBody>
      <dsp:txXfrm>
        <a:off x="2712866" y="3329178"/>
        <a:ext cx="3229173" cy="984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DD98F-908B-47DF-9E85-27A967B99A10}">
      <dsp:nvSpPr>
        <dsp:cNvPr id="0" name=""/>
        <dsp:cNvSpPr/>
      </dsp:nvSpPr>
      <dsp:spPr>
        <a:xfrm>
          <a:off x="3919306" y="2236278"/>
          <a:ext cx="2150425" cy="1023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421"/>
              </a:lnTo>
              <a:lnTo>
                <a:pt x="2150425" y="697421"/>
              </a:lnTo>
              <a:lnTo>
                <a:pt x="2150425" y="102340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497A9-5B1B-4116-8A51-BA21CAE707AF}">
      <dsp:nvSpPr>
        <dsp:cNvPr id="0" name=""/>
        <dsp:cNvSpPr/>
      </dsp:nvSpPr>
      <dsp:spPr>
        <a:xfrm>
          <a:off x="1768881" y="2236278"/>
          <a:ext cx="2150425" cy="1023406"/>
        </a:xfrm>
        <a:custGeom>
          <a:avLst/>
          <a:gdLst/>
          <a:ahLst/>
          <a:cxnLst/>
          <a:rect l="0" t="0" r="0" b="0"/>
          <a:pathLst>
            <a:path>
              <a:moveTo>
                <a:pt x="2150425" y="0"/>
              </a:moveTo>
              <a:lnTo>
                <a:pt x="2150425" y="697421"/>
              </a:lnTo>
              <a:lnTo>
                <a:pt x="0" y="697421"/>
              </a:lnTo>
              <a:lnTo>
                <a:pt x="0" y="102340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C5AAA-1F77-4546-ABF3-719B707A09B5}">
      <dsp:nvSpPr>
        <dsp:cNvPr id="0" name=""/>
        <dsp:cNvSpPr/>
      </dsp:nvSpPr>
      <dsp:spPr>
        <a:xfrm>
          <a:off x="2159868" y="1790"/>
          <a:ext cx="3518877" cy="2234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8AA7B-FFC0-4BAC-9B5A-2E38E13BFA1E}">
      <dsp:nvSpPr>
        <dsp:cNvPr id="0" name=""/>
        <dsp:cNvSpPr/>
      </dsp:nvSpPr>
      <dsp:spPr>
        <a:xfrm>
          <a:off x="2550854" y="373228"/>
          <a:ext cx="3518877" cy="22344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ANGGARAN  KAS</a:t>
          </a:r>
        </a:p>
      </dsp:txBody>
      <dsp:txXfrm>
        <a:off x="2616300" y="438674"/>
        <a:ext cx="3387985" cy="2103595"/>
      </dsp:txXfrm>
    </dsp:sp>
    <dsp:sp modelId="{CB8D8414-ECCD-4CE4-A0D1-F8D8EBA3C76D}">
      <dsp:nvSpPr>
        <dsp:cNvPr id="0" name=""/>
        <dsp:cNvSpPr/>
      </dsp:nvSpPr>
      <dsp:spPr>
        <a:xfrm>
          <a:off x="9443" y="3259684"/>
          <a:ext cx="3518877" cy="2234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E7FAD-A6BF-4DD4-8BE9-31EB1E84E412}">
      <dsp:nvSpPr>
        <dsp:cNvPr id="0" name=""/>
        <dsp:cNvSpPr/>
      </dsp:nvSpPr>
      <dsp:spPr>
        <a:xfrm>
          <a:off x="400429" y="3631121"/>
          <a:ext cx="3518877" cy="22344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JANGKA PENDEK</a:t>
          </a:r>
        </a:p>
      </dsp:txBody>
      <dsp:txXfrm>
        <a:off x="465875" y="3696567"/>
        <a:ext cx="3387985" cy="2103595"/>
      </dsp:txXfrm>
    </dsp:sp>
    <dsp:sp modelId="{F2BE34B6-CB14-4C26-A59E-2C80DBC108E7}">
      <dsp:nvSpPr>
        <dsp:cNvPr id="0" name=""/>
        <dsp:cNvSpPr/>
      </dsp:nvSpPr>
      <dsp:spPr>
        <a:xfrm>
          <a:off x="4310293" y="3259684"/>
          <a:ext cx="3518877" cy="2234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0F570-6251-4C90-A263-A8FA18E4D1A3}">
      <dsp:nvSpPr>
        <dsp:cNvPr id="0" name=""/>
        <dsp:cNvSpPr/>
      </dsp:nvSpPr>
      <dsp:spPr>
        <a:xfrm>
          <a:off x="4701279" y="3631121"/>
          <a:ext cx="3518877" cy="22344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JANGKA PANJANG</a:t>
          </a:r>
        </a:p>
      </dsp:txBody>
      <dsp:txXfrm>
        <a:off x="4766725" y="3696567"/>
        <a:ext cx="3387985" cy="21035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7A336-CA62-4292-9C85-9B71AFDB538A}">
      <dsp:nvSpPr>
        <dsp:cNvPr id="0" name=""/>
        <dsp:cNvSpPr/>
      </dsp:nvSpPr>
      <dsp:spPr>
        <a:xfrm>
          <a:off x="1202830" y="1445"/>
          <a:ext cx="2354877" cy="1177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1. </a:t>
          </a:r>
          <a:r>
            <a:rPr lang="en-US" sz="2400" kern="1200" dirty="0" err="1"/>
            <a:t>Angg</a:t>
          </a:r>
          <a:r>
            <a:rPr lang="en-US" sz="2400" kern="1200" dirty="0"/>
            <a:t> </a:t>
          </a:r>
          <a:r>
            <a:rPr lang="en-US" sz="2400" kern="1200" dirty="0" err="1"/>
            <a:t>Penjualan</a:t>
          </a:r>
          <a:endParaRPr lang="en-US" sz="2400" kern="1200" dirty="0"/>
        </a:p>
      </dsp:txBody>
      <dsp:txXfrm>
        <a:off x="1237316" y="35931"/>
        <a:ext cx="2285905" cy="1108466"/>
      </dsp:txXfrm>
    </dsp:sp>
    <dsp:sp modelId="{EC21C406-5241-4B19-8171-08CF856555B2}">
      <dsp:nvSpPr>
        <dsp:cNvPr id="0" name=""/>
        <dsp:cNvSpPr/>
      </dsp:nvSpPr>
      <dsp:spPr>
        <a:xfrm>
          <a:off x="1438318" y="1178884"/>
          <a:ext cx="235487" cy="88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3079"/>
              </a:lnTo>
              <a:lnTo>
                <a:pt x="235487" y="8830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0AA37-8FFE-48CE-926B-9CBE3B7328C3}">
      <dsp:nvSpPr>
        <dsp:cNvPr id="0" name=""/>
        <dsp:cNvSpPr/>
      </dsp:nvSpPr>
      <dsp:spPr>
        <a:xfrm>
          <a:off x="1673806" y="1473244"/>
          <a:ext cx="1883902" cy="1177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3.Posisi </a:t>
          </a:r>
          <a:r>
            <a:rPr lang="en-US" sz="2000" kern="1200" dirty="0" err="1"/>
            <a:t>Perh</a:t>
          </a:r>
          <a:r>
            <a:rPr lang="en-US" sz="2000" kern="1200" dirty="0"/>
            <a:t> </a:t>
          </a:r>
          <a:r>
            <a:rPr lang="en-US" sz="2000" kern="1200" dirty="0" err="1"/>
            <a:t>dlm</a:t>
          </a:r>
          <a:r>
            <a:rPr lang="en-US" sz="2000" kern="1200" dirty="0"/>
            <a:t> </a:t>
          </a:r>
          <a:r>
            <a:rPr lang="en-US" sz="2000" kern="1200" dirty="0" err="1"/>
            <a:t>persaingan</a:t>
          </a:r>
          <a:endParaRPr lang="en-US" sz="2000" kern="1200" dirty="0"/>
        </a:p>
      </dsp:txBody>
      <dsp:txXfrm>
        <a:off x="1708292" y="1507730"/>
        <a:ext cx="1814930" cy="1108466"/>
      </dsp:txXfrm>
    </dsp:sp>
    <dsp:sp modelId="{EE3E1CDF-2367-478E-BA07-7D05801AD2F4}">
      <dsp:nvSpPr>
        <dsp:cNvPr id="0" name=""/>
        <dsp:cNvSpPr/>
      </dsp:nvSpPr>
      <dsp:spPr>
        <a:xfrm>
          <a:off x="1438318" y="1178884"/>
          <a:ext cx="235487" cy="2354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77"/>
              </a:lnTo>
              <a:lnTo>
                <a:pt x="235487" y="23548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84427-D315-43E5-9E5D-36F802FCE92E}">
      <dsp:nvSpPr>
        <dsp:cNvPr id="0" name=""/>
        <dsp:cNvSpPr/>
      </dsp:nvSpPr>
      <dsp:spPr>
        <a:xfrm>
          <a:off x="1673806" y="2945042"/>
          <a:ext cx="1883902" cy="1177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5.Kebijakan </a:t>
          </a:r>
          <a:r>
            <a:rPr lang="en-US" sz="2000" kern="1200" dirty="0" err="1"/>
            <a:t>dlm</a:t>
          </a:r>
          <a:r>
            <a:rPr lang="en-US" sz="2000" kern="1200" dirty="0"/>
            <a:t> </a:t>
          </a:r>
          <a:r>
            <a:rPr lang="en-US" sz="2000" kern="1200" dirty="0" err="1"/>
            <a:t>penagihan</a:t>
          </a:r>
          <a:r>
            <a:rPr lang="en-US" sz="2000" kern="1200" dirty="0"/>
            <a:t> </a:t>
          </a:r>
          <a:r>
            <a:rPr lang="en-US" sz="2000" kern="1200" dirty="0" err="1"/>
            <a:t>hutang</a:t>
          </a:r>
          <a:endParaRPr lang="en-US" sz="2000" kern="1200" dirty="0"/>
        </a:p>
      </dsp:txBody>
      <dsp:txXfrm>
        <a:off x="1708292" y="2979528"/>
        <a:ext cx="1814930" cy="1108466"/>
      </dsp:txXfrm>
    </dsp:sp>
    <dsp:sp modelId="{9A87AC8C-6BF2-4429-83E1-95737B8D597B}">
      <dsp:nvSpPr>
        <dsp:cNvPr id="0" name=""/>
        <dsp:cNvSpPr/>
      </dsp:nvSpPr>
      <dsp:spPr>
        <a:xfrm>
          <a:off x="4146428" y="1445"/>
          <a:ext cx="2354877" cy="1177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2. </a:t>
          </a:r>
          <a:r>
            <a:rPr lang="en-US" sz="2400" kern="1200" dirty="0" err="1"/>
            <a:t>Keadaan</a:t>
          </a:r>
          <a:r>
            <a:rPr lang="en-US" sz="2400" kern="1200" dirty="0"/>
            <a:t> </a:t>
          </a:r>
          <a:r>
            <a:rPr lang="en-US" sz="2400" kern="1200" dirty="0" err="1"/>
            <a:t>persaingan</a:t>
          </a:r>
          <a:r>
            <a:rPr lang="en-US" sz="2400" kern="1200" dirty="0"/>
            <a:t> di </a:t>
          </a:r>
          <a:r>
            <a:rPr lang="en-US" sz="2400" kern="1200" dirty="0" err="1"/>
            <a:t>pasar</a:t>
          </a:r>
          <a:endParaRPr lang="en-US" sz="2400" kern="1200" dirty="0"/>
        </a:p>
      </dsp:txBody>
      <dsp:txXfrm>
        <a:off x="4180914" y="35931"/>
        <a:ext cx="2285905" cy="1108466"/>
      </dsp:txXfrm>
    </dsp:sp>
    <dsp:sp modelId="{1129D5D6-C9C2-4BCC-9AFA-07CBC61F57C1}">
      <dsp:nvSpPr>
        <dsp:cNvPr id="0" name=""/>
        <dsp:cNvSpPr/>
      </dsp:nvSpPr>
      <dsp:spPr>
        <a:xfrm>
          <a:off x="4381916" y="1178884"/>
          <a:ext cx="235487" cy="88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3079"/>
              </a:lnTo>
              <a:lnTo>
                <a:pt x="235487" y="8830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FE788-9787-4293-A5A0-EB733A6D1EC9}">
      <dsp:nvSpPr>
        <dsp:cNvPr id="0" name=""/>
        <dsp:cNvSpPr/>
      </dsp:nvSpPr>
      <dsp:spPr>
        <a:xfrm>
          <a:off x="4617403" y="1473244"/>
          <a:ext cx="1883902" cy="1177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4. </a:t>
          </a:r>
          <a:r>
            <a:rPr lang="en-US" sz="2000" kern="1200" dirty="0" err="1"/>
            <a:t>Syarat</a:t>
          </a:r>
          <a:r>
            <a:rPr lang="en-US" sz="2000" kern="1200" dirty="0"/>
            <a:t> </a:t>
          </a:r>
          <a:r>
            <a:rPr lang="en-US" sz="2000" kern="1200" dirty="0" err="1"/>
            <a:t>pembayaran</a:t>
          </a:r>
          <a:endParaRPr lang="en-US" sz="2000" kern="1200" dirty="0"/>
        </a:p>
      </dsp:txBody>
      <dsp:txXfrm>
        <a:off x="4651889" y="1507730"/>
        <a:ext cx="1814930" cy="1108466"/>
      </dsp:txXfrm>
    </dsp:sp>
    <dsp:sp modelId="{6EF91F78-FEDE-4EBD-9B08-6C6582F01C2C}">
      <dsp:nvSpPr>
        <dsp:cNvPr id="0" name=""/>
        <dsp:cNvSpPr/>
      </dsp:nvSpPr>
      <dsp:spPr>
        <a:xfrm>
          <a:off x="4381916" y="1178884"/>
          <a:ext cx="235487" cy="2354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77"/>
              </a:lnTo>
              <a:lnTo>
                <a:pt x="235487" y="23548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352BA-D0BB-41B1-85A6-F38642BA9D1E}">
      <dsp:nvSpPr>
        <dsp:cNvPr id="0" name=""/>
        <dsp:cNvSpPr/>
      </dsp:nvSpPr>
      <dsp:spPr>
        <a:xfrm>
          <a:off x="4617403" y="2945042"/>
          <a:ext cx="1883902" cy="1177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6. </a:t>
          </a:r>
          <a:r>
            <a:rPr lang="en-US" sz="2000" kern="1200" dirty="0" err="1"/>
            <a:t>Rencana</a:t>
          </a:r>
          <a:r>
            <a:rPr lang="en-US" sz="2000" kern="1200" dirty="0"/>
            <a:t> </a:t>
          </a:r>
          <a:r>
            <a:rPr lang="en-US" sz="2000" kern="1200" dirty="0" err="1"/>
            <a:t>Persh</a:t>
          </a:r>
          <a:r>
            <a:rPr lang="en-US" sz="2000" kern="1200" dirty="0"/>
            <a:t> </a:t>
          </a:r>
          <a:r>
            <a:rPr lang="en-US" sz="2000" kern="1200" dirty="0" err="1"/>
            <a:t>dlm</a:t>
          </a:r>
          <a:r>
            <a:rPr lang="en-US" sz="2000" kern="1200" dirty="0"/>
            <a:t> </a:t>
          </a:r>
          <a:r>
            <a:rPr lang="en-US" sz="2000" kern="1200" dirty="0" err="1"/>
            <a:t>penjualan</a:t>
          </a:r>
          <a:r>
            <a:rPr lang="en-US" sz="2000" kern="1200" dirty="0"/>
            <a:t> </a:t>
          </a:r>
          <a:r>
            <a:rPr lang="en-US" sz="2000" kern="1200" dirty="0" err="1"/>
            <a:t>kredit</a:t>
          </a:r>
          <a:endParaRPr lang="en-US" sz="2000" kern="1200" dirty="0"/>
        </a:p>
      </dsp:txBody>
      <dsp:txXfrm>
        <a:off x="4651889" y="2979528"/>
        <a:ext cx="1814930" cy="1108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66470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1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79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24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79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6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90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0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4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1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4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8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2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CD2D0A-7512-41D3-B661-A755E240EF5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A7C67D-10BA-4F81-8775-08A7A5D13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5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71184" cy="4323928"/>
          </a:xfrm>
        </p:spPr>
        <p:txBody>
          <a:bodyPr>
            <a:normAutofit/>
          </a:bodyPr>
          <a:lstStyle/>
          <a:p>
            <a:r>
              <a:rPr lang="en-US" b="1" dirty="0"/>
              <a:t>ANGGARAN KAS DAN PIUTANG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24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TAHAPAN MENYUSUN ANGGARAN KAS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2276872"/>
            <a:ext cx="7857067" cy="384929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Tahap</a:t>
            </a:r>
            <a:r>
              <a:rPr lang="en-US" b="1" dirty="0"/>
              <a:t>  </a:t>
            </a:r>
            <a:r>
              <a:rPr lang="en-US" b="1" dirty="0" err="1"/>
              <a:t>pertama</a:t>
            </a:r>
            <a:r>
              <a:rPr lang="en-US" b="1" dirty="0"/>
              <a:t>,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menyusun</a:t>
            </a:r>
            <a:r>
              <a:rPr lang="en-US" dirty="0"/>
              <a:t> 	</a:t>
            </a:r>
            <a:r>
              <a:rPr lang="en-US" dirty="0" err="1"/>
              <a:t>taksiran</a:t>
            </a:r>
            <a:r>
              <a:rPr lang="en-US" dirty="0"/>
              <a:t> 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 </a:t>
            </a:r>
            <a:r>
              <a:rPr lang="en-US" dirty="0" err="1"/>
              <a:t>rencana</a:t>
            </a:r>
            <a:r>
              <a:rPr lang="en-US" dirty="0"/>
              <a:t>  </a:t>
            </a:r>
            <a:r>
              <a:rPr lang="en-US" dirty="0" err="1"/>
              <a:t>operasi</a:t>
            </a:r>
            <a:r>
              <a:rPr lang="en-US" dirty="0"/>
              <a:t> Perusahaan</a:t>
            </a:r>
          </a:p>
          <a:p>
            <a:pPr marL="0" indent="0" algn="just">
              <a:buNone/>
            </a:pPr>
            <a:endParaRPr lang="en-US" sz="1100" dirty="0"/>
          </a:p>
          <a:p>
            <a:pPr marL="0" indent="0" algn="just">
              <a:buNone/>
            </a:pP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r>
              <a:rPr lang="en-US" dirty="0"/>
              <a:t>, </a:t>
            </a:r>
          </a:p>
          <a:p>
            <a:pPr marL="0" indent="0" algn="just">
              <a:buNone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taksiran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defisit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 </a:t>
            </a:r>
            <a:r>
              <a:rPr lang="en-US" dirty="0" err="1"/>
              <a:t>taksiran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pelunasan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 err="1"/>
              <a:t>Tahap</a:t>
            </a:r>
            <a:r>
              <a:rPr lang="en-US" b="1" dirty="0"/>
              <a:t>  </a:t>
            </a:r>
            <a:r>
              <a:rPr lang="en-US" b="1" dirty="0" err="1"/>
              <a:t>ketiga</a:t>
            </a:r>
            <a:r>
              <a:rPr lang="en-US" dirty="0"/>
              <a:t>, </a:t>
            </a:r>
          </a:p>
          <a:p>
            <a:pPr marL="0" indent="0" algn="just">
              <a:buNone/>
            </a:pPr>
            <a:r>
              <a:rPr lang="en-US" dirty="0" err="1"/>
              <a:t>menyusun</a:t>
            </a:r>
            <a:r>
              <a:rPr lang="en-US" dirty="0"/>
              <a:t>   </a:t>
            </a:r>
            <a:r>
              <a:rPr lang="en-US" dirty="0" err="1"/>
              <a:t>kembali</a:t>
            </a:r>
            <a:r>
              <a:rPr lang="en-US" dirty="0"/>
              <a:t>  </a:t>
            </a:r>
            <a:r>
              <a:rPr lang="en-US" dirty="0" err="1"/>
              <a:t>taksiran</a:t>
            </a:r>
            <a:r>
              <a:rPr lang="en-US" dirty="0"/>
              <a:t>  </a:t>
            </a:r>
            <a:r>
              <a:rPr lang="en-US" dirty="0" err="1"/>
              <a:t>seluruh</a:t>
            </a:r>
            <a:r>
              <a:rPr lang="en-US" dirty="0"/>
              <a:t> 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final.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21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018895"/>
              </p:ext>
            </p:extLst>
          </p:nvPr>
        </p:nvGraphicFramePr>
        <p:xfrm>
          <a:off x="381000" y="4572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54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ANGGARAN KAS JANGKA PENDEK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561415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- </a:t>
            </a:r>
            <a:r>
              <a:rPr lang="en-US" dirty="0" err="1"/>
              <a:t>hari</a:t>
            </a:r>
            <a:r>
              <a:rPr lang="en-US" dirty="0"/>
              <a:t>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Jangka</a:t>
            </a:r>
            <a:r>
              <a:rPr lang="en-US" dirty="0"/>
              <a:t>  </a:t>
            </a:r>
            <a:r>
              <a:rPr lang="en-US" dirty="0" err="1"/>
              <a:t>waktunya</a:t>
            </a:r>
            <a:r>
              <a:rPr lang="en-US" dirty="0"/>
              <a:t>   </a:t>
            </a:r>
            <a:r>
              <a:rPr lang="en-US" dirty="0" err="1"/>
              <a:t>disesuaikan</a:t>
            </a:r>
            <a:r>
              <a:rPr lang="en-US" dirty="0"/>
              <a:t>   </a:t>
            </a:r>
            <a:r>
              <a:rPr lang="en-US" dirty="0" err="1"/>
              <a:t>dengan</a:t>
            </a:r>
            <a:r>
              <a:rPr lang="en-US" dirty="0"/>
              <a:t>   </a:t>
            </a:r>
            <a:r>
              <a:rPr lang="en-US" dirty="0" err="1"/>
              <a:t>anggaran</a:t>
            </a:r>
            <a:r>
              <a:rPr lang="en-US" dirty="0"/>
              <a:t>  </a:t>
            </a:r>
            <a:r>
              <a:rPr lang="en-US" dirty="0" err="1"/>
              <a:t>tahunan</a:t>
            </a:r>
            <a:r>
              <a:rPr lang="en-US" dirty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Anggaran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 yang 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terus</a:t>
            </a:r>
            <a:r>
              <a:rPr lang="en-US" dirty="0"/>
              <a:t>  </a:t>
            </a:r>
            <a:r>
              <a:rPr lang="en-US" dirty="0" err="1"/>
              <a:t>menerus</a:t>
            </a:r>
            <a:r>
              <a:rPr lang="en-US" dirty="0"/>
              <a:t>  </a:t>
            </a:r>
            <a:r>
              <a:rPr lang="en-US" dirty="0" err="1"/>
              <a:t>diseduaikan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arus</a:t>
            </a:r>
            <a:r>
              <a:rPr lang="en-US" dirty="0"/>
              <a:t> 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996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5614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lima </a:t>
            </a:r>
            <a:r>
              <a:rPr lang="en-US" dirty="0" err="1"/>
              <a:t>sampai</a:t>
            </a:r>
            <a:r>
              <a:rPr lang="en-US" dirty="0"/>
              <a:t>  </a:t>
            </a:r>
            <a:r>
              <a:rPr lang="en-US" dirty="0" err="1"/>
              <a:t>sepuluh</a:t>
            </a:r>
            <a:r>
              <a:rPr lang="en-US" dirty="0"/>
              <a:t>  </a:t>
            </a:r>
            <a:r>
              <a:rPr lang="en-US" dirty="0" err="1"/>
              <a:t>tahun</a:t>
            </a:r>
            <a:r>
              <a:rPr lang="en-US" dirty="0"/>
              <a:t> yang  </a:t>
            </a:r>
            <a:r>
              <a:rPr lang="en-US" dirty="0" err="1"/>
              <a:t>disesuaikan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.  </a:t>
            </a:r>
            <a:r>
              <a:rPr lang="en-US" dirty="0" err="1"/>
              <a:t>Anggaran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berguna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sumber-sumber</a:t>
            </a:r>
            <a:r>
              <a:rPr lang="en-US" dirty="0"/>
              <a:t> internal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  </a:t>
            </a:r>
            <a:r>
              <a:rPr lang="en-US" dirty="0" err="1"/>
              <a:t>memperkirakan</a:t>
            </a:r>
            <a:r>
              <a:rPr lang="en-US" dirty="0"/>
              <a:t>  </a:t>
            </a:r>
            <a:r>
              <a:rPr lang="en-US" dirty="0" err="1"/>
              <a:t>saldo</a:t>
            </a:r>
            <a:r>
              <a:rPr lang="en-US" dirty="0"/>
              <a:t>   </a:t>
            </a:r>
            <a:r>
              <a:rPr lang="en-US" dirty="0" err="1"/>
              <a:t>kas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  </a:t>
            </a:r>
            <a:r>
              <a:rPr lang="en-US" dirty="0" err="1"/>
              <a:t>akhir</a:t>
            </a:r>
            <a:r>
              <a:rPr lang="en-US" dirty="0"/>
              <a:t>  </a:t>
            </a:r>
            <a:r>
              <a:rPr lang="en-US" dirty="0" err="1"/>
              <a:t>setiap</a:t>
            </a:r>
            <a:r>
              <a:rPr lang="en-US" dirty="0"/>
              <a:t>  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72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052736"/>
            <a:ext cx="7704667" cy="4947080"/>
          </a:xfrm>
        </p:spPr>
        <p:txBody>
          <a:bodyPr>
            <a:normAutofit/>
          </a:bodyPr>
          <a:lstStyle/>
          <a:p>
            <a:r>
              <a:rPr lang="en-US" dirty="0"/>
              <a:t>Usaha  </a:t>
            </a:r>
            <a:r>
              <a:rPr lang="en-US" dirty="0" err="1"/>
              <a:t>dagang</a:t>
            </a:r>
            <a:r>
              <a:rPr lang="en-US" dirty="0"/>
              <a:t>  BINA yang </a:t>
            </a:r>
            <a:r>
              <a:rPr lang="en-US" dirty="0" err="1"/>
              <a:t>menjadi</a:t>
            </a:r>
            <a:r>
              <a:rPr lang="en-US" dirty="0"/>
              <a:t>  distributor 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bulanan</a:t>
            </a:r>
            <a:r>
              <a:rPr lang="en-US" dirty="0"/>
              <a:t>  </a:t>
            </a:r>
            <a:r>
              <a:rPr lang="en-US" dirty="0" err="1"/>
              <a:t>periode</a:t>
            </a:r>
            <a:r>
              <a:rPr lang="en-US" dirty="0"/>
              <a:t>  </a:t>
            </a:r>
            <a:r>
              <a:rPr lang="en-US" dirty="0" err="1"/>
              <a:t>Juli</a:t>
            </a:r>
            <a:r>
              <a:rPr lang="en-US" dirty="0"/>
              <a:t> </a:t>
            </a:r>
            <a:r>
              <a:rPr lang="en-US" dirty="0" err="1"/>
              <a:t>s.d.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 2002 (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 </a:t>
            </a:r>
            <a:r>
              <a:rPr lang="en-US" dirty="0" err="1"/>
              <a:t>Juli</a:t>
            </a:r>
            <a:r>
              <a:rPr lang="en-US" dirty="0"/>
              <a:t> 2002 = 0</a:t>
            </a:r>
          </a:p>
          <a:p>
            <a:pPr marL="0" indent="0">
              <a:buNone/>
            </a:pP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 </a:t>
            </a:r>
            <a:r>
              <a:rPr lang="en-US" dirty="0" err="1"/>
              <a:t>Juli</a:t>
            </a:r>
            <a:r>
              <a:rPr lang="en-US" dirty="0"/>
              <a:t> 2002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200.000</a:t>
            </a:r>
          </a:p>
          <a:p>
            <a:pPr marL="0" indent="0">
              <a:buNone/>
            </a:pP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minimum  </a:t>
            </a:r>
            <a:r>
              <a:rPr lang="en-US" dirty="0" err="1"/>
              <a:t>ditetapkan</a:t>
            </a:r>
            <a:r>
              <a:rPr lang="en-US" dirty="0"/>
              <a:t> 	</a:t>
            </a:r>
            <a:r>
              <a:rPr lang="en-US" dirty="0" err="1"/>
              <a:t>Rp</a:t>
            </a:r>
            <a:r>
              <a:rPr lang="en-US" dirty="0"/>
              <a:t>. 180.000</a:t>
            </a:r>
          </a:p>
        </p:txBody>
      </p:sp>
    </p:spTree>
    <p:extLst>
      <p:ext uri="{BB962C8B-B14F-4D97-AF65-F5344CB8AC3E}">
        <p14:creationId xmlns:p14="http://schemas.microsoft.com/office/powerpoint/2010/main" val="2739969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12776"/>
            <a:ext cx="7704667" cy="4587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b.Penjualan</a:t>
            </a:r>
            <a:endParaRPr lang="en-US" dirty="0"/>
          </a:p>
          <a:p>
            <a:r>
              <a:rPr lang="en-US" dirty="0" err="1"/>
              <a:t>Juli</a:t>
            </a:r>
            <a:r>
              <a:rPr lang="en-US" dirty="0"/>
              <a:t>			</a:t>
            </a:r>
            <a:r>
              <a:rPr lang="en-US" dirty="0" err="1"/>
              <a:t>Rp</a:t>
            </a:r>
            <a:r>
              <a:rPr lang="en-US" dirty="0"/>
              <a:t>. 1.000.000</a:t>
            </a:r>
          </a:p>
          <a:p>
            <a:r>
              <a:rPr lang="en-US" dirty="0" err="1"/>
              <a:t>Agustus</a:t>
            </a:r>
            <a:r>
              <a:rPr lang="en-US" dirty="0"/>
              <a:t> 		</a:t>
            </a:r>
            <a:r>
              <a:rPr lang="en-US" dirty="0" err="1"/>
              <a:t>Rp</a:t>
            </a:r>
            <a:r>
              <a:rPr lang="en-US" dirty="0"/>
              <a:t>. 1.200.000</a:t>
            </a:r>
          </a:p>
          <a:p>
            <a:r>
              <a:rPr lang="en-US" dirty="0"/>
              <a:t>September 	</a:t>
            </a:r>
            <a:r>
              <a:rPr lang="en-US" dirty="0" err="1"/>
              <a:t>Rp</a:t>
            </a:r>
            <a:r>
              <a:rPr lang="en-US" dirty="0"/>
              <a:t>. 1.400.000</a:t>
            </a:r>
          </a:p>
          <a:p>
            <a:r>
              <a:rPr lang="en-US" dirty="0" err="1"/>
              <a:t>Oktober</a:t>
            </a:r>
            <a:r>
              <a:rPr lang="en-US" dirty="0"/>
              <a:t> 	</a:t>
            </a:r>
            <a:r>
              <a:rPr lang="en-US" dirty="0" err="1"/>
              <a:t>Rp</a:t>
            </a:r>
            <a:r>
              <a:rPr lang="en-US" dirty="0"/>
              <a:t>. 1.200.000</a:t>
            </a:r>
          </a:p>
          <a:p>
            <a:r>
              <a:rPr lang="en-US" dirty="0"/>
              <a:t>November 	</a:t>
            </a:r>
            <a:r>
              <a:rPr lang="en-US" dirty="0" err="1"/>
              <a:t>Rp</a:t>
            </a:r>
            <a:r>
              <a:rPr lang="en-US" dirty="0"/>
              <a:t>. 1.400.000</a:t>
            </a:r>
          </a:p>
          <a:p>
            <a:r>
              <a:rPr lang="en-US" dirty="0" err="1"/>
              <a:t>Desember</a:t>
            </a:r>
            <a:r>
              <a:rPr lang="en-US" dirty="0"/>
              <a:t> 	</a:t>
            </a:r>
            <a:r>
              <a:rPr lang="en-US" dirty="0" err="1"/>
              <a:t>Rp</a:t>
            </a:r>
            <a:r>
              <a:rPr lang="en-US" dirty="0"/>
              <a:t>. 1.000.000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0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533400"/>
            <a:ext cx="7787208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60%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padanya</a:t>
            </a:r>
            <a:r>
              <a:rPr lang="en-US" dirty="0"/>
              <a:t> 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,  </a:t>
            </a:r>
            <a:r>
              <a:rPr lang="en-US" dirty="0" err="1"/>
              <a:t>sedangkan</a:t>
            </a:r>
            <a:r>
              <a:rPr lang="en-US" dirty="0"/>
              <a:t>  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40%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(</a:t>
            </a:r>
            <a:r>
              <a:rPr lang="en-US" dirty="0" err="1"/>
              <a:t>penjualan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40%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sesudahnya</a:t>
            </a:r>
            <a:endParaRPr lang="en-US" dirty="0"/>
          </a:p>
          <a:p>
            <a:pPr algn="just"/>
            <a:r>
              <a:rPr lang="en-US" dirty="0"/>
              <a:t>20%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sesudahnya</a:t>
            </a:r>
            <a:endParaRPr lang="en-US" dirty="0"/>
          </a:p>
          <a:p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10%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penjualan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kredit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dicadangkan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piutang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diduga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ditagih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31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769657"/>
              </p:ext>
            </p:extLst>
          </p:nvPr>
        </p:nvGraphicFramePr>
        <p:xfrm>
          <a:off x="1043608" y="1772816"/>
          <a:ext cx="7414591" cy="3600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0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0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43">
                <a:tc>
                  <a:txBody>
                    <a:bodyPr/>
                    <a:lstStyle/>
                    <a:p>
                      <a:pPr marL="2781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Bulan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Penerimaan</a:t>
                      </a:r>
                      <a:r>
                        <a:rPr lang="en-US" sz="1800" spc="2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yg</a:t>
                      </a:r>
                      <a:r>
                        <a:rPr lang="en-US" sz="1800" spc="1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lain</a:t>
                      </a:r>
                      <a:r>
                        <a:rPr lang="en-US" sz="1800" spc="1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(Rp)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Pengeluaran</a:t>
                      </a:r>
                      <a:r>
                        <a:rPr lang="en-US" sz="1800" spc="2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kas</a:t>
                      </a:r>
                      <a:r>
                        <a:rPr lang="en-US" sz="1800" spc="-4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(Rp)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Juli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976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148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Agustus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991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148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September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991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192.000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148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Oktober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039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58.000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148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November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991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164.400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148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Desember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991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168.000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07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1.900.000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492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8011616" cy="48574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Diminta</a:t>
            </a:r>
            <a:r>
              <a:rPr lang="en-US" b="1" dirty="0"/>
              <a:t>: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Susunlah</a:t>
            </a:r>
            <a:r>
              <a:rPr lang="en-US" dirty="0"/>
              <a:t>   </a:t>
            </a:r>
            <a:r>
              <a:rPr lang="en-US" dirty="0" err="1"/>
              <a:t>anggaran</a:t>
            </a:r>
            <a:r>
              <a:rPr lang="en-US" dirty="0"/>
              <a:t>   </a:t>
            </a:r>
            <a:r>
              <a:rPr lang="en-US" dirty="0" err="1"/>
              <a:t>pengumpulan</a:t>
            </a:r>
            <a:r>
              <a:rPr lang="en-US" dirty="0"/>
              <a:t>   </a:t>
            </a:r>
            <a:r>
              <a:rPr lang="en-US" dirty="0" err="1"/>
              <a:t>piutang</a:t>
            </a:r>
            <a:r>
              <a:rPr lang="en-US" dirty="0"/>
              <a:t>   </a:t>
            </a:r>
            <a:r>
              <a:rPr lang="en-US" dirty="0" err="1"/>
              <a:t>periode</a:t>
            </a:r>
            <a:r>
              <a:rPr lang="en-US" dirty="0"/>
              <a:t>    </a:t>
            </a:r>
            <a:r>
              <a:rPr lang="en-US" dirty="0" err="1"/>
              <a:t>Juli</a:t>
            </a:r>
            <a:r>
              <a:rPr lang="en-US" dirty="0"/>
              <a:t>  </a:t>
            </a:r>
            <a:r>
              <a:rPr lang="en-US" dirty="0" err="1"/>
              <a:t>s.d.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 2002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Susunlah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 </a:t>
            </a:r>
            <a:r>
              <a:rPr lang="en-US" dirty="0" err="1"/>
              <a:t>Juli</a:t>
            </a:r>
            <a:r>
              <a:rPr lang="en-US" dirty="0"/>
              <a:t> </a:t>
            </a:r>
            <a:r>
              <a:rPr lang="en-US" dirty="0" err="1"/>
              <a:t>s.d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 2002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09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485522"/>
              </p:ext>
            </p:extLst>
          </p:nvPr>
        </p:nvGraphicFramePr>
        <p:xfrm>
          <a:off x="990600" y="1916832"/>
          <a:ext cx="7772400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7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7250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Keterangan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33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Juli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02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Agus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Sept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105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Okt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96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105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Des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395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Penjualan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1.200.000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1.400.000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1.200.000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1.400.000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395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Penj</a:t>
                      </a:r>
                      <a:r>
                        <a:rPr lang="en-US" sz="1600" spc="14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Tunai</a:t>
                      </a:r>
                      <a:r>
                        <a:rPr lang="en-US" sz="1600" spc="9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60%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25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25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720.000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840.000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720.000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840.000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395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Penj</a:t>
                      </a:r>
                      <a:r>
                        <a:rPr lang="en-US" sz="1600" spc="14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Kredit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25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25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602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Peny</a:t>
                      </a:r>
                      <a:r>
                        <a:rPr lang="en-US" sz="1600" spc="15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Piutang</a:t>
                      </a:r>
                      <a:r>
                        <a:rPr lang="en-US" sz="1600" spc="2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10%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13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13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13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13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395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Piutang</a:t>
                      </a:r>
                      <a:r>
                        <a:rPr lang="en-US" sz="1600" spc="17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Netto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25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432.000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504.000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432.000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504.000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marR="0">
                        <a:lnSpc>
                          <a:spcPct val="115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51982" y="297373"/>
            <a:ext cx="6040035" cy="197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12544" tIns="799848" rIns="647496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ANGGARAN PENGUMPULAN PIUTANG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1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815231"/>
              </p:ext>
            </p:extLst>
          </p:nvPr>
        </p:nvGraphicFramePr>
        <p:xfrm>
          <a:off x="982663" y="2204864"/>
          <a:ext cx="7704137" cy="3794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548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908720"/>
            <a:ext cx="7704667" cy="50910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Pola</a:t>
            </a:r>
            <a:r>
              <a:rPr lang="en-US" b="1" dirty="0"/>
              <a:t> </a:t>
            </a:r>
            <a:r>
              <a:rPr lang="en-US" b="1" dirty="0" err="1"/>
              <a:t>pelunasan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b="1" dirty="0" err="1"/>
              <a:t>Juli</a:t>
            </a:r>
            <a:r>
              <a:rPr lang="en-US" b="1" dirty="0"/>
              <a:t> Rp.360.000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piutangnya</a:t>
            </a:r>
            <a:r>
              <a:rPr lang="en-US" dirty="0"/>
              <a:t>  :</a:t>
            </a:r>
          </a:p>
          <a:p>
            <a:r>
              <a:rPr lang="en-US" dirty="0" err="1"/>
              <a:t>Juli</a:t>
            </a:r>
            <a:r>
              <a:rPr lang="en-US" dirty="0"/>
              <a:t>		= 40% x 360.000 = 144.000</a:t>
            </a:r>
          </a:p>
          <a:p>
            <a:r>
              <a:rPr lang="en-US" dirty="0" err="1"/>
              <a:t>Agustus</a:t>
            </a:r>
            <a:r>
              <a:rPr lang="en-US" dirty="0"/>
              <a:t> 	= 40% x 360.000 = 144.000</a:t>
            </a:r>
          </a:p>
          <a:p>
            <a:r>
              <a:rPr lang="en-US" dirty="0"/>
              <a:t>September = 20% x 360.000 = 72.000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b="1" dirty="0" err="1"/>
              <a:t>Agustus</a:t>
            </a:r>
            <a:r>
              <a:rPr lang="en-US" b="1" dirty="0"/>
              <a:t> </a:t>
            </a:r>
            <a:r>
              <a:rPr lang="en-US" b="1" dirty="0" err="1"/>
              <a:t>Rp</a:t>
            </a:r>
            <a:r>
              <a:rPr lang="en-US" b="1" dirty="0"/>
              <a:t>. 432.000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piutangnya</a:t>
            </a:r>
            <a:r>
              <a:rPr lang="en-US" dirty="0"/>
              <a:t>  :</a:t>
            </a:r>
          </a:p>
          <a:p>
            <a:r>
              <a:rPr lang="en-US" dirty="0" err="1"/>
              <a:t>Agustus</a:t>
            </a:r>
            <a:r>
              <a:rPr lang="en-US" dirty="0"/>
              <a:t> 	= 40% x 432.000 = 172.800</a:t>
            </a:r>
          </a:p>
          <a:p>
            <a:r>
              <a:rPr lang="en-US" dirty="0"/>
              <a:t>September = 40% x 432.000 = 172.800</a:t>
            </a:r>
          </a:p>
          <a:p>
            <a:r>
              <a:rPr lang="en-US" dirty="0" err="1"/>
              <a:t>Oktober</a:t>
            </a:r>
            <a:r>
              <a:rPr lang="en-US" dirty="0"/>
              <a:t> 	= 20% x 432.000 = 86.400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40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90600"/>
            <a:ext cx="7643192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Piutang</a:t>
            </a:r>
            <a:r>
              <a:rPr lang="en-US" b="1" dirty="0"/>
              <a:t> September </a:t>
            </a:r>
            <a:r>
              <a:rPr lang="en-US" b="1" dirty="0" err="1"/>
              <a:t>Rp</a:t>
            </a:r>
            <a:r>
              <a:rPr lang="en-US" b="1" dirty="0"/>
              <a:t>. 504.000</a:t>
            </a:r>
            <a:endParaRPr lang="en-US" dirty="0"/>
          </a:p>
          <a:p>
            <a:r>
              <a:rPr lang="en-US" dirty="0"/>
              <a:t>September 	= 40% x 504.000 = 201.600</a:t>
            </a:r>
          </a:p>
          <a:p>
            <a:r>
              <a:rPr lang="en-US" dirty="0" err="1"/>
              <a:t>Oktober</a:t>
            </a:r>
            <a:r>
              <a:rPr lang="en-US" dirty="0"/>
              <a:t> 	= 40% x 504.000 = 201.600</a:t>
            </a:r>
          </a:p>
          <a:p>
            <a:r>
              <a:rPr lang="en-US" dirty="0"/>
              <a:t>November 	= 20% x 504.000 = 100.800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b="1" dirty="0" err="1"/>
              <a:t>Oktober</a:t>
            </a:r>
            <a:r>
              <a:rPr lang="en-US" b="1" dirty="0"/>
              <a:t> </a:t>
            </a:r>
            <a:r>
              <a:rPr lang="en-US" b="1" dirty="0" err="1"/>
              <a:t>Rp</a:t>
            </a:r>
            <a:r>
              <a:rPr lang="en-US" b="1" dirty="0"/>
              <a:t>. 432.000</a:t>
            </a:r>
            <a:endParaRPr lang="en-US" dirty="0"/>
          </a:p>
          <a:p>
            <a:r>
              <a:rPr lang="en-US" dirty="0" err="1"/>
              <a:t>Oktober</a:t>
            </a:r>
            <a:r>
              <a:rPr lang="en-US" dirty="0"/>
              <a:t> 	= 40% x 432.000 = 172.800</a:t>
            </a:r>
          </a:p>
          <a:p>
            <a:r>
              <a:rPr lang="en-US" dirty="0"/>
              <a:t>November 	= 40% x 432.000 = 172.800</a:t>
            </a:r>
          </a:p>
          <a:p>
            <a:r>
              <a:rPr lang="en-US" dirty="0" err="1"/>
              <a:t>Desember</a:t>
            </a:r>
            <a:r>
              <a:rPr lang="en-US" dirty="0"/>
              <a:t> 	= 20% x 432.000 = 86.400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30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764704"/>
            <a:ext cx="7704667" cy="5235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Piutang</a:t>
            </a:r>
            <a:r>
              <a:rPr lang="en-US" b="1" dirty="0"/>
              <a:t> November </a:t>
            </a:r>
            <a:r>
              <a:rPr lang="en-US" b="1" dirty="0" err="1"/>
              <a:t>Rp</a:t>
            </a:r>
            <a:r>
              <a:rPr lang="en-US" b="1" dirty="0"/>
              <a:t>. 504.000</a:t>
            </a:r>
            <a:endParaRPr lang="en-US" dirty="0"/>
          </a:p>
          <a:p>
            <a:r>
              <a:rPr lang="en-US" dirty="0"/>
              <a:t>November 	= 40% x 504.000 = 201.600</a:t>
            </a:r>
          </a:p>
          <a:p>
            <a:r>
              <a:rPr lang="en-US" dirty="0" err="1"/>
              <a:t>Desember</a:t>
            </a:r>
            <a:r>
              <a:rPr lang="en-US" dirty="0"/>
              <a:t> 	= 40% x 504.000 = 201.600</a:t>
            </a:r>
          </a:p>
          <a:p>
            <a:r>
              <a:rPr lang="en-US" dirty="0" err="1"/>
              <a:t>Januari</a:t>
            </a:r>
            <a:r>
              <a:rPr lang="en-US" dirty="0"/>
              <a:t> 		= 20% x 504.000 = 100.800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Piutang</a:t>
            </a:r>
            <a:r>
              <a:rPr lang="en-US" b="1" dirty="0"/>
              <a:t> </a:t>
            </a:r>
            <a:r>
              <a:rPr lang="en-US" b="1" dirty="0" err="1"/>
              <a:t>Desember</a:t>
            </a:r>
            <a:r>
              <a:rPr lang="en-US" b="1" dirty="0"/>
              <a:t> </a:t>
            </a:r>
            <a:r>
              <a:rPr lang="en-US" b="1" dirty="0" err="1"/>
              <a:t>Rp</a:t>
            </a:r>
            <a:r>
              <a:rPr lang="en-US" b="1" dirty="0"/>
              <a:t>. 360.000</a:t>
            </a:r>
            <a:endParaRPr lang="en-US" dirty="0"/>
          </a:p>
          <a:p>
            <a:r>
              <a:rPr lang="en-US" dirty="0" err="1"/>
              <a:t>Desember</a:t>
            </a:r>
            <a:r>
              <a:rPr lang="en-US" dirty="0"/>
              <a:t> 	= 40% x 360.000 = 144.000</a:t>
            </a:r>
          </a:p>
          <a:p>
            <a:r>
              <a:rPr lang="en-US" dirty="0" err="1"/>
              <a:t>Januari</a:t>
            </a:r>
            <a:r>
              <a:rPr lang="en-US" dirty="0"/>
              <a:t> 		= 40% x 360.000 = 144.000</a:t>
            </a:r>
          </a:p>
          <a:p>
            <a:r>
              <a:rPr lang="en-US" dirty="0" err="1"/>
              <a:t>Pebruari</a:t>
            </a:r>
            <a:r>
              <a:rPr lang="en-US" dirty="0"/>
              <a:t> 	= 20% x 360.000 = 72.000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54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098674"/>
              </p:ext>
            </p:extLst>
          </p:nvPr>
        </p:nvGraphicFramePr>
        <p:xfrm>
          <a:off x="179512" y="548680"/>
          <a:ext cx="8812088" cy="5699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7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5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1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46276"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1193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Bulan</a:t>
                      </a:r>
                      <a:r>
                        <a:rPr lang="en-US" sz="1400" spc="-5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Penjulan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Piutang</a:t>
                      </a:r>
                    </a:p>
                    <a:p>
                      <a:pPr marL="207645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Netto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202565" marR="2025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Juli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1866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Agust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203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Sept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2108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Okt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1866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Nov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1974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584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</a:t>
                      </a:r>
                      <a:r>
                        <a:rPr lang="en-US" sz="1400" spc="-9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depan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718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Juli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93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144.000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304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144.000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542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718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Agustus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93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432.000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304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172.800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94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172.800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86.400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718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September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93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504.000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201.600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201.600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100.800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718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Oktober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93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432.000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172.800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172.800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669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86.400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718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November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93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504.000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201.600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201.600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100.800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718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Desember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93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144.000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216.000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34">
                <a:tc>
                  <a:txBody>
                    <a:bodyPr/>
                    <a:lstStyle/>
                    <a:p>
                      <a:pPr marL="330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652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2.592.000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144.000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304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316.800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94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446.400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24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460.800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475.200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432.000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316.800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700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275608"/>
              </p:ext>
            </p:extLst>
          </p:nvPr>
        </p:nvGraphicFramePr>
        <p:xfrm>
          <a:off x="380999" y="1786355"/>
          <a:ext cx="8458201" cy="4522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8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4871">
                <a:tc>
                  <a:txBody>
                    <a:bodyPr/>
                    <a:lstStyle/>
                    <a:p>
                      <a:pPr marL="22161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Keterangan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 marR="24257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Juli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Agus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2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Sept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7965" marR="229235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Okt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805" marR="21844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Nov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7965" marR="229235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867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Saldo</a:t>
                      </a:r>
                      <a:r>
                        <a:rPr lang="en-US" sz="1800" spc="95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Awal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650.000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 1.488.800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 2.467.200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 2.906.000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 3.435.600</a:t>
                      </a:r>
                      <a:endParaRPr lang="en-US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871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Penj</a:t>
                      </a:r>
                      <a:r>
                        <a:rPr lang="en-US" sz="1800" spc="115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Tunai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26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26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720.000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600.000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871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Piutang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144.000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26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316.800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26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446.400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460.800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475.200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432.000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871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Penerimaan</a:t>
                      </a:r>
                      <a:r>
                        <a:rPr lang="en-US" sz="1800" spc="5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lain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11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26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192.000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11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58.000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164.400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168.000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871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Tersedia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1.000.000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1.888.800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2.967.200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3.706.000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4.385.600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4.635.600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871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Pengeluaran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spc="7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lain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26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950.000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1.900.000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871">
                <a:tc>
                  <a:txBody>
                    <a:bodyPr/>
                    <a:lstStyle/>
                    <a:p>
                      <a:pPr marL="4000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Saldo</a:t>
                      </a:r>
                      <a:r>
                        <a:rPr lang="en-US" sz="1800" spc="95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akhir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650.000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1.488.800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2.467.200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2.906.000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3.435.600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0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2.735.600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109246"/>
            <a:ext cx="79248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ANGGARAN KAS PERIODE JULI S/D DESEMBER 2002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58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ANGGARAN PIUTANG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5614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investasi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Manfaat</a:t>
            </a:r>
            <a:r>
              <a:rPr lang="en-US" dirty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 </a:t>
            </a:r>
            <a:r>
              <a:rPr lang="en-US" dirty="0" err="1"/>
              <a:t>omzet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mempererat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 </a:t>
            </a:r>
            <a:r>
              <a:rPr lang="en-US" dirty="0" err="1"/>
              <a:t>antara</a:t>
            </a:r>
            <a:r>
              <a:rPr lang="en-US" dirty="0"/>
              <a:t> 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relasinya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66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Pengaruh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Kredit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Arus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6" y="2438401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Kerajinan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penagih</a:t>
            </a:r>
            <a:r>
              <a:rPr lang="en-US" dirty="0"/>
              <a:t> </a:t>
            </a:r>
            <a:r>
              <a:rPr lang="en-US" dirty="0" err="1"/>
              <a:t>piutang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Mutu</a:t>
            </a:r>
            <a:r>
              <a:rPr lang="en-US" dirty="0"/>
              <a:t>   </a:t>
            </a:r>
            <a:r>
              <a:rPr lang="en-US" dirty="0" err="1"/>
              <a:t>ataupun</a:t>
            </a:r>
            <a:r>
              <a:rPr lang="en-US" dirty="0"/>
              <a:t>   </a:t>
            </a:r>
            <a:r>
              <a:rPr lang="en-US" dirty="0" err="1"/>
              <a:t>bonafiditas</a:t>
            </a:r>
            <a:r>
              <a:rPr lang="en-US" dirty="0"/>
              <a:t> 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para</a:t>
            </a:r>
            <a:r>
              <a:rPr lang="en-US" dirty="0"/>
              <a:t>   </a:t>
            </a:r>
            <a:r>
              <a:rPr lang="en-US" dirty="0" err="1"/>
              <a:t>debitur</a:t>
            </a:r>
            <a:r>
              <a:rPr lang="en-US" dirty="0"/>
              <a:t>   yang 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kredit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kondisi</a:t>
            </a:r>
            <a:r>
              <a:rPr lang="en-US" dirty="0"/>
              <a:t>  yang  normal,  </a:t>
            </a:r>
            <a:r>
              <a:rPr lang="en-US" dirty="0" err="1"/>
              <a:t>likuidasi</a:t>
            </a:r>
            <a:r>
              <a:rPr lang="en-US" dirty="0"/>
              <a:t>  </a:t>
            </a:r>
            <a:r>
              <a:rPr lang="en-US" dirty="0" err="1"/>
              <a:t>perusahaan</a:t>
            </a:r>
            <a:r>
              <a:rPr lang="en-US" dirty="0"/>
              <a:t> 	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umunya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 </a:t>
            </a:r>
            <a:r>
              <a:rPr lang="en-US" dirty="0" err="1"/>
              <a:t>maka</a:t>
            </a:r>
            <a:r>
              <a:rPr lang="en-US" dirty="0"/>
              <a:t>  </a:t>
            </a:r>
            <a:r>
              <a:rPr lang="en-US" dirty="0" err="1"/>
              <a:t>kemungkinan</a:t>
            </a:r>
            <a:r>
              <a:rPr lang="en-US" dirty="0"/>
              <a:t> 	</a:t>
            </a:r>
            <a:r>
              <a:rPr lang="en-US" dirty="0" err="1"/>
              <a:t>penundaan</a:t>
            </a:r>
            <a:r>
              <a:rPr lang="en-US" dirty="0"/>
              <a:t>  	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Sebalinya</a:t>
            </a:r>
            <a:r>
              <a:rPr lang="en-US" dirty="0"/>
              <a:t>  	</a:t>
            </a:r>
            <a:r>
              <a:rPr lang="en-US" dirty="0" err="1"/>
              <a:t>bila</a:t>
            </a:r>
            <a:r>
              <a:rPr lang="en-US" dirty="0"/>
              <a:t>  	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lesu</a:t>
            </a:r>
            <a:r>
              <a:rPr lang="en-US" dirty="0"/>
              <a:t>,  </a:t>
            </a:r>
            <a:r>
              <a:rPr lang="en-US" dirty="0" err="1"/>
              <a:t>sulit</a:t>
            </a:r>
            <a:r>
              <a:rPr lang="en-US" dirty="0"/>
              <a:t> 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 </a:t>
            </a:r>
            <a:r>
              <a:rPr lang="en-US" dirty="0" err="1"/>
              <a:t>tunai</a:t>
            </a:r>
            <a:r>
              <a:rPr lang="en-US" dirty="0"/>
              <a:t>, 	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semakain</a:t>
            </a:r>
            <a:r>
              <a:rPr lang="en-US" dirty="0"/>
              <a:t> 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700" b="1" dirty="0"/>
            </a:br>
            <a:br>
              <a:rPr lang="en-US" sz="2700" b="1" dirty="0"/>
            </a:br>
            <a:br>
              <a:rPr lang="en-US" sz="2700" b="1" dirty="0"/>
            </a:br>
            <a:r>
              <a:rPr lang="en-US" sz="2700" b="1" dirty="0" err="1"/>
              <a:t>Faktor</a:t>
            </a:r>
            <a:r>
              <a:rPr lang="en-US" sz="2700" b="1" dirty="0"/>
              <a:t> </a:t>
            </a:r>
            <a:r>
              <a:rPr lang="en-US" sz="2700" b="1" dirty="0" err="1"/>
              <a:t>Faktor</a:t>
            </a:r>
            <a:r>
              <a:rPr lang="en-US" sz="2700" b="1" dirty="0"/>
              <a:t> Yang </a:t>
            </a:r>
            <a:r>
              <a:rPr lang="en-US" sz="2700" b="1" dirty="0" err="1"/>
              <a:t>Mempengaruhi</a:t>
            </a:r>
            <a:r>
              <a:rPr lang="en-US" sz="2700" b="1" dirty="0"/>
              <a:t> </a:t>
            </a:r>
            <a:r>
              <a:rPr lang="en-US" sz="2700" b="1" dirty="0" err="1"/>
              <a:t>Penyusunan</a:t>
            </a:r>
            <a:r>
              <a:rPr lang="en-US" sz="2700" b="1" dirty="0"/>
              <a:t> </a:t>
            </a:r>
            <a:r>
              <a:rPr lang="en-US" sz="2700" b="1" dirty="0" err="1"/>
              <a:t>Anggaran</a:t>
            </a:r>
            <a:br>
              <a:rPr lang="en-US" sz="2700" dirty="0"/>
            </a:br>
            <a:r>
              <a:rPr lang="en-US" sz="2700" b="1" dirty="0" err="1"/>
              <a:t>Piutang</a:t>
            </a:r>
            <a:br>
              <a:rPr lang="en-US" sz="2700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335249"/>
              </p:ext>
            </p:extLst>
          </p:nvPr>
        </p:nvGraphicFramePr>
        <p:xfrm>
          <a:off x="982663" y="2276872"/>
          <a:ext cx="7704137" cy="4123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007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Anggaran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Penjualan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60848"/>
            <a:ext cx="7704667" cy="3938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 </a:t>
            </a:r>
            <a:r>
              <a:rPr lang="en-US" dirty="0" err="1"/>
              <a:t>besar</a:t>
            </a:r>
            <a:r>
              <a:rPr lang="en-US" dirty="0"/>
              <a:t> pula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pula </a:t>
            </a:r>
            <a:r>
              <a:rPr lang="en-US" dirty="0" err="1"/>
              <a:t>transaksi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kredit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dilakukan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7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 di </a:t>
            </a:r>
            <a:r>
              <a:rPr lang="en-US" dirty="0" err="1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76872"/>
            <a:ext cx="7704667" cy="372294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  </a:t>
            </a:r>
            <a:r>
              <a:rPr lang="en-US" dirty="0" err="1"/>
              <a:t>transaksi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kredit</a:t>
            </a:r>
            <a:r>
              <a:rPr lang="en-US" dirty="0"/>
              <a:t>, 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memungkinkan</a:t>
            </a:r>
            <a:r>
              <a:rPr lang="en-US" dirty="0"/>
              <a:t>  </a:t>
            </a:r>
            <a:r>
              <a:rPr lang="en-US" dirty="0" err="1"/>
              <a:t>perusahaan</a:t>
            </a:r>
            <a:r>
              <a:rPr lang="en-US" dirty="0"/>
              <a:t>  </a:t>
            </a:r>
            <a:r>
              <a:rPr lang="en-US" dirty="0" err="1"/>
              <a:t>memperkecil</a:t>
            </a:r>
            <a:r>
              <a:rPr lang="en-US" dirty="0"/>
              <a:t> 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  </a:t>
            </a:r>
            <a:r>
              <a:rPr lang="en-US" dirty="0" err="1"/>
              <a:t>secara</a:t>
            </a:r>
            <a:r>
              <a:rPr lang="en-US" dirty="0"/>
              <a:t>   </a:t>
            </a:r>
            <a:r>
              <a:rPr lang="en-US" dirty="0" err="1"/>
              <a:t>kredit</a:t>
            </a:r>
            <a:r>
              <a:rPr lang="en-US" dirty="0"/>
              <a:t>,   </a:t>
            </a:r>
            <a:r>
              <a:rPr lang="en-US" dirty="0" err="1"/>
              <a:t>sehingga</a:t>
            </a:r>
            <a:r>
              <a:rPr lang="en-US" dirty="0"/>
              <a:t>   </a:t>
            </a:r>
            <a:r>
              <a:rPr lang="en-US" dirty="0" err="1"/>
              <a:t>memperkecil</a:t>
            </a:r>
            <a:r>
              <a:rPr lang="en-US" dirty="0"/>
              <a:t>  pula  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7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en-US" dirty="0" err="1"/>
              <a:t>Investasi</a:t>
            </a:r>
            <a:r>
              <a:rPr lang="en-US" dirty="0"/>
              <a:t> -  </a:t>
            </a:r>
            <a:r>
              <a:rPr lang="en-US" dirty="0" err="1"/>
              <a:t>Piutang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300376"/>
              </p:ext>
            </p:extLst>
          </p:nvPr>
        </p:nvGraphicFramePr>
        <p:xfrm>
          <a:off x="982663" y="1916832"/>
          <a:ext cx="7704137" cy="4082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346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persaingan</a:t>
            </a:r>
            <a:r>
              <a:rPr lang="en-US" dirty="0"/>
              <a:t>,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 </a:t>
            </a:r>
            <a:r>
              <a:rPr lang="en-US" dirty="0" err="1"/>
              <a:t>lebih</a:t>
            </a: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  </a:t>
            </a:r>
            <a:r>
              <a:rPr lang="en-US" dirty="0" err="1"/>
              <a:t>penjualan</a:t>
            </a:r>
            <a:r>
              <a:rPr lang="en-US" dirty="0"/>
              <a:t>  </a:t>
            </a:r>
            <a:r>
              <a:rPr lang="en-US" dirty="0" err="1"/>
              <a:t>tunai</a:t>
            </a:r>
            <a:r>
              <a:rPr lang="en-US" dirty="0"/>
              <a:t>, 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memperkecil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perusahan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cendrung</a:t>
            </a:r>
            <a:r>
              <a:rPr lang="en-US" dirty="0"/>
              <a:t>   </a:t>
            </a:r>
            <a:r>
              <a:rPr lang="en-US" dirty="0" err="1"/>
              <a:t>lebih</a:t>
            </a:r>
            <a:r>
              <a:rPr lang="en-US" dirty="0"/>
              <a:t>  </a:t>
            </a:r>
            <a:r>
              <a:rPr lang="en-US" dirty="0" err="1"/>
              <a:t>kecil</a:t>
            </a:r>
            <a:r>
              <a:rPr lang="en-US" dirty="0"/>
              <a:t>.  </a:t>
            </a:r>
            <a:r>
              <a:rPr lang="en-US" dirty="0" err="1"/>
              <a:t>Sebaliknya</a:t>
            </a:r>
            <a:r>
              <a:rPr lang="en-US" dirty="0"/>
              <a:t>  </a:t>
            </a:r>
            <a:r>
              <a:rPr lang="en-US" dirty="0" err="1"/>
              <a:t>posisi</a:t>
            </a:r>
            <a:r>
              <a:rPr lang="en-US" dirty="0"/>
              <a:t> 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,   </a:t>
            </a:r>
            <a:r>
              <a:rPr lang="en-US" dirty="0" err="1"/>
              <a:t>sehingga</a:t>
            </a:r>
            <a:r>
              <a:rPr lang="en-US" dirty="0"/>
              <a:t>   </a:t>
            </a:r>
            <a:r>
              <a:rPr lang="en-US" dirty="0" err="1"/>
              <a:t>akan</a:t>
            </a:r>
            <a:r>
              <a:rPr lang="en-US" dirty="0"/>
              <a:t>   </a:t>
            </a:r>
            <a:r>
              <a:rPr lang="en-US" dirty="0" err="1"/>
              <a:t>memperbesar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  </a:t>
            </a:r>
            <a:r>
              <a:rPr lang="en-US" dirty="0" err="1"/>
              <a:t>kredit</a:t>
            </a:r>
            <a:r>
              <a:rPr lang="en-US" dirty="0"/>
              <a:t>.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perushaan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cendrung</a:t>
            </a:r>
            <a:r>
              <a:rPr lang="en-US" dirty="0"/>
              <a:t>  </a:t>
            </a:r>
            <a:r>
              <a:rPr lang="en-US" dirty="0" err="1"/>
              <a:t>lrbih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2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discount  yang </a:t>
            </a:r>
            <a:r>
              <a:rPr lang="en-US" dirty="0" err="1"/>
              <a:t>menarik</a:t>
            </a:r>
            <a:r>
              <a:rPr lang="en-US" dirty="0"/>
              <a:t>,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tunai</a:t>
            </a:r>
            <a:r>
              <a:rPr lang="en-US" dirty="0"/>
              <a:t>,.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Sebalinya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 </a:t>
            </a:r>
            <a:r>
              <a:rPr lang="en-US" dirty="0" err="1"/>
              <a:t>potongan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manarik</a:t>
            </a:r>
            <a:r>
              <a:rPr lang="en-US" dirty="0"/>
              <a:t>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cendrung</a:t>
            </a:r>
            <a:r>
              <a:rPr lang="en-US" dirty="0"/>
              <a:t>  </a:t>
            </a:r>
            <a:r>
              <a:rPr lang="en-US" dirty="0" err="1"/>
              <a:t>membeli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10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Kebijaksanaan</a:t>
            </a:r>
            <a:r>
              <a:rPr lang="en-US" dirty="0"/>
              <a:t> 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penagihan</a:t>
            </a:r>
            <a:r>
              <a:rPr lang="en-US" dirty="0"/>
              <a:t> </a:t>
            </a:r>
            <a:r>
              <a:rPr lang="en-US" dirty="0" err="1"/>
              <a:t>piutang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5614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Penagihan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   </a:t>
            </a:r>
            <a:r>
              <a:rPr lang="en-US" dirty="0" err="1"/>
              <a:t>memperkecil</a:t>
            </a:r>
            <a:r>
              <a:rPr lang="en-US" dirty="0"/>
              <a:t>   </a:t>
            </a:r>
            <a:r>
              <a:rPr lang="en-US" dirty="0" err="1"/>
              <a:t>jumlah</a:t>
            </a:r>
            <a:r>
              <a:rPr lang="en-US" dirty="0"/>
              <a:t>    </a:t>
            </a:r>
            <a:r>
              <a:rPr lang="en-US" dirty="0" err="1"/>
              <a:t>sisa</a:t>
            </a:r>
            <a:r>
              <a:rPr lang="en-US" dirty="0"/>
              <a:t>   </a:t>
            </a:r>
            <a:r>
              <a:rPr lang="en-US" dirty="0" err="1"/>
              <a:t>piutang</a:t>
            </a:r>
            <a:r>
              <a:rPr lang="en-US" dirty="0"/>
              <a:t>. Dan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penagihan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memperlambat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,  </a:t>
            </a:r>
            <a:r>
              <a:rPr lang="en-US" dirty="0" err="1"/>
              <a:t>sehingga</a:t>
            </a:r>
            <a:r>
              <a:rPr lang="en-US" dirty="0"/>
              <a:t>  </a:t>
            </a:r>
            <a:r>
              <a:rPr lang="en-US" dirty="0" err="1"/>
              <a:t>jumlah</a:t>
            </a:r>
            <a:r>
              <a:rPr lang="en-US" dirty="0"/>
              <a:t> 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menumpuk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06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	</a:t>
            </a:r>
            <a:r>
              <a:rPr lang="en-US" dirty="0" err="1"/>
              <a:t>periode</a:t>
            </a:r>
            <a:r>
              <a:rPr lang="en-US" dirty="0"/>
              <a:t> 	yang 	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sebagaian</a:t>
            </a:r>
            <a:r>
              <a:rPr lang="en-US" dirty="0"/>
              <a:t>    </a:t>
            </a:r>
            <a:r>
              <a:rPr lang="en-US" dirty="0" err="1"/>
              <a:t>aktiva</a:t>
            </a:r>
            <a:r>
              <a:rPr lang="en-US" dirty="0"/>
              <a:t>   </a:t>
            </a:r>
            <a:r>
              <a:rPr lang="en-US" dirty="0" err="1"/>
              <a:t>tetapnya</a:t>
            </a:r>
            <a:r>
              <a:rPr lang="en-US" dirty="0"/>
              <a:t>,    </a:t>
            </a:r>
            <a:r>
              <a:rPr lang="en-US" dirty="0" err="1"/>
              <a:t>maka</a:t>
            </a:r>
            <a:r>
              <a:rPr lang="en-US" dirty="0"/>
              <a:t>   </a:t>
            </a:r>
            <a:r>
              <a:rPr lang="en-US" dirty="0" err="1"/>
              <a:t>piutang</a:t>
            </a:r>
            <a:r>
              <a:rPr lang="en-US" dirty="0"/>
              <a:t>   </a:t>
            </a:r>
            <a:r>
              <a:rPr lang="en-US" dirty="0" err="1"/>
              <a:t>perusahaan</a:t>
            </a:r>
            <a:r>
              <a:rPr lang="en-US" dirty="0"/>
              <a:t>  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 </a:t>
            </a:r>
            <a:r>
              <a:rPr lang="en-US" dirty="0" err="1"/>
              <a:t>besar</a:t>
            </a:r>
            <a:r>
              <a:rPr lang="en-US" dirty="0"/>
              <a:t>.  </a:t>
            </a:r>
            <a:r>
              <a:rPr lang="en-US" dirty="0" err="1"/>
              <a:t>Sebaliknya</a:t>
            </a:r>
            <a:r>
              <a:rPr lang="en-US" dirty="0"/>
              <a:t> 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tetanya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membesar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55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Langkah</a:t>
            </a:r>
            <a:r>
              <a:rPr lang="en-US" b="1" dirty="0"/>
              <a:t> </a:t>
            </a:r>
            <a:r>
              <a:rPr lang="en-US" b="1" dirty="0" err="1"/>
              <a:t>Langkah</a:t>
            </a:r>
            <a:r>
              <a:rPr lang="en-US" b="1" dirty="0"/>
              <a:t> </a:t>
            </a:r>
            <a:r>
              <a:rPr lang="en-US" b="1" dirty="0" err="1"/>
              <a:t>Penyusunan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76872"/>
            <a:ext cx="7704667" cy="4581128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600" dirty="0" err="1"/>
              <a:t>Menentukan</a:t>
            </a:r>
            <a:r>
              <a:rPr lang="en-US" sz="3600" dirty="0"/>
              <a:t>  </a:t>
            </a:r>
            <a:r>
              <a:rPr lang="en-US" sz="3600" dirty="0" err="1"/>
              <a:t>besarnya</a:t>
            </a:r>
            <a:r>
              <a:rPr lang="en-US" sz="3600" dirty="0"/>
              <a:t>   </a:t>
            </a:r>
            <a:r>
              <a:rPr lang="en-US" sz="3600" dirty="0" err="1"/>
              <a:t>jumlah</a:t>
            </a:r>
            <a:r>
              <a:rPr lang="en-US" sz="3600" dirty="0"/>
              <a:t>   </a:t>
            </a:r>
            <a:r>
              <a:rPr lang="en-US" sz="3600" dirty="0" err="1"/>
              <a:t>penjualan</a:t>
            </a:r>
            <a:r>
              <a:rPr lang="en-US" sz="3600" dirty="0"/>
              <a:t>  </a:t>
            </a:r>
            <a:r>
              <a:rPr lang="en-US" sz="3600" dirty="0" err="1"/>
              <a:t>tunai</a:t>
            </a:r>
            <a:r>
              <a:rPr lang="en-US" sz="3600" dirty="0"/>
              <a:t>  </a:t>
            </a:r>
            <a:r>
              <a:rPr lang="en-US" sz="3600" dirty="0" err="1"/>
              <a:t>dan</a:t>
            </a:r>
            <a:r>
              <a:rPr lang="en-US" sz="3600" dirty="0"/>
              <a:t>  </a:t>
            </a:r>
            <a:r>
              <a:rPr lang="en-US" sz="3600" dirty="0" err="1"/>
              <a:t>penjualan</a:t>
            </a:r>
            <a:r>
              <a:rPr lang="en-US" sz="3600" dirty="0"/>
              <a:t> </a:t>
            </a:r>
            <a:r>
              <a:rPr lang="en-US" sz="3600" dirty="0" err="1"/>
              <a:t>kredit</a:t>
            </a:r>
            <a:r>
              <a:rPr lang="en-US" sz="3600" dirty="0"/>
              <a:t> yang </a:t>
            </a:r>
            <a:r>
              <a:rPr lang="en-US" sz="3600" dirty="0" err="1"/>
              <a:t>dihasilkan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jangka</a:t>
            </a:r>
            <a:r>
              <a:rPr lang="en-US" sz="3600" dirty="0"/>
              <a:t> </a:t>
            </a:r>
            <a:r>
              <a:rPr lang="en-US" sz="3600" dirty="0" err="1"/>
              <a:t>waktu</a:t>
            </a:r>
            <a:r>
              <a:rPr lang="en-US" sz="3600" dirty="0"/>
              <a:t> </a:t>
            </a:r>
            <a:r>
              <a:rPr lang="en-US" sz="3600" dirty="0" err="1"/>
              <a:t>satu</a:t>
            </a:r>
            <a:r>
              <a:rPr lang="en-US" sz="3600" dirty="0"/>
              <a:t> </a:t>
            </a:r>
            <a:r>
              <a:rPr lang="en-US" sz="3600" dirty="0" err="1"/>
              <a:t>bulan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triwulan</a:t>
            </a:r>
            <a:endParaRPr lang="en-US" sz="36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3600" dirty="0" err="1"/>
              <a:t>Menentukan</a:t>
            </a:r>
            <a:r>
              <a:rPr lang="en-US" sz="3600" dirty="0"/>
              <a:t> </a:t>
            </a:r>
            <a:r>
              <a:rPr lang="en-US" sz="3600" dirty="0" err="1"/>
              <a:t>besarnya</a:t>
            </a:r>
            <a:r>
              <a:rPr lang="en-US" sz="3600" dirty="0"/>
              <a:t>  </a:t>
            </a:r>
            <a:r>
              <a:rPr lang="en-US" sz="3600" dirty="0" err="1"/>
              <a:t>piutang</a:t>
            </a:r>
            <a:r>
              <a:rPr lang="en-US" sz="3600" dirty="0"/>
              <a:t> 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tertagih</a:t>
            </a:r>
            <a:r>
              <a:rPr lang="en-US" sz="3600" dirty="0"/>
              <a:t> (bad debs) yang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dicadangkan</a:t>
            </a:r>
            <a:r>
              <a:rPr lang="en-US" sz="3600" dirty="0"/>
              <a:t>  </a:t>
            </a:r>
            <a:r>
              <a:rPr lang="en-US" sz="3600" dirty="0" err="1"/>
              <a:t>biasanya</a:t>
            </a:r>
            <a:r>
              <a:rPr lang="en-US" sz="3600" dirty="0"/>
              <a:t>   </a:t>
            </a:r>
            <a:r>
              <a:rPr lang="en-US" sz="3600" dirty="0" err="1"/>
              <a:t>dinyatakan</a:t>
            </a:r>
            <a:r>
              <a:rPr lang="en-US" sz="3600" dirty="0"/>
              <a:t>   </a:t>
            </a:r>
            <a:r>
              <a:rPr lang="en-US" sz="3600" dirty="0" err="1"/>
              <a:t>dalam</a:t>
            </a:r>
            <a:r>
              <a:rPr lang="en-US" sz="3600" dirty="0"/>
              <a:t>   </a:t>
            </a:r>
            <a:r>
              <a:rPr lang="en-US" sz="3600" dirty="0" err="1"/>
              <a:t>bentuk</a:t>
            </a:r>
            <a:r>
              <a:rPr lang="en-US" sz="3600" dirty="0"/>
              <a:t>   </a:t>
            </a:r>
            <a:r>
              <a:rPr lang="en-US" sz="3600" dirty="0" err="1"/>
              <a:t>prosesntase</a:t>
            </a:r>
            <a:r>
              <a:rPr lang="en-US" sz="3600" dirty="0"/>
              <a:t>. </a:t>
            </a:r>
            <a:r>
              <a:rPr lang="en-US" sz="3600" dirty="0" err="1"/>
              <a:t>Dalam</a:t>
            </a:r>
            <a:r>
              <a:rPr lang="en-US" sz="3600" dirty="0"/>
              <a:t>  </a:t>
            </a:r>
            <a:r>
              <a:rPr lang="en-US" sz="3600" dirty="0" err="1"/>
              <a:t>menghitung</a:t>
            </a:r>
            <a:r>
              <a:rPr lang="en-US" sz="3600" dirty="0"/>
              <a:t>  bad  debt 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hendaknya</a:t>
            </a:r>
            <a:r>
              <a:rPr lang="en-US" sz="3600" dirty="0"/>
              <a:t> </a:t>
            </a:r>
            <a:r>
              <a:rPr lang="en-US" sz="3600" dirty="0" err="1"/>
              <a:t>harus</a:t>
            </a:r>
            <a:r>
              <a:rPr lang="en-US" sz="3600" dirty="0"/>
              <a:t>  </a:t>
            </a:r>
            <a:r>
              <a:rPr lang="en-US" sz="3600" dirty="0" err="1"/>
              <a:t>diperhatikan</a:t>
            </a:r>
            <a:r>
              <a:rPr lang="en-US" sz="3600" dirty="0"/>
              <a:t>  </a:t>
            </a:r>
            <a:r>
              <a:rPr lang="en-US" sz="3600" dirty="0" err="1"/>
              <a:t>apakah</a:t>
            </a:r>
            <a:r>
              <a:rPr lang="en-US" sz="3600" dirty="0"/>
              <a:t>   bad  debt  </a:t>
            </a:r>
            <a:r>
              <a:rPr lang="en-US" sz="3600" dirty="0" err="1"/>
              <a:t>ini</a:t>
            </a:r>
            <a:r>
              <a:rPr lang="en-US" sz="3600" dirty="0"/>
              <a:t>  </a:t>
            </a:r>
            <a:r>
              <a:rPr lang="en-US" sz="3600" dirty="0" err="1"/>
              <a:t>dikurangi</a:t>
            </a:r>
            <a:r>
              <a:rPr lang="en-US" sz="3600" dirty="0"/>
              <a:t>  </a:t>
            </a:r>
            <a:r>
              <a:rPr lang="en-US" sz="3600" dirty="0" err="1"/>
              <a:t>langsung</a:t>
            </a:r>
            <a:r>
              <a:rPr lang="en-US" sz="3600" dirty="0"/>
              <a:t>   </a:t>
            </a:r>
            <a:r>
              <a:rPr lang="en-US" sz="3600" dirty="0" err="1"/>
              <a:t>dari</a:t>
            </a:r>
            <a:r>
              <a:rPr lang="en-US" sz="3600" dirty="0"/>
              <a:t>  total  </a:t>
            </a:r>
            <a:r>
              <a:rPr lang="en-US" sz="3600" dirty="0" err="1"/>
              <a:t>penjualan</a:t>
            </a:r>
            <a:r>
              <a:rPr lang="en-US" sz="3600" dirty="0"/>
              <a:t> </a:t>
            </a:r>
            <a:r>
              <a:rPr lang="en-US" sz="3600" dirty="0" err="1"/>
              <a:t>kredit</a:t>
            </a:r>
            <a:r>
              <a:rPr lang="en-US" sz="3600" dirty="0"/>
              <a:t>, </a:t>
            </a:r>
            <a:r>
              <a:rPr lang="en-US" sz="3600" dirty="0" err="1"/>
              <a:t>kemuadian</a:t>
            </a:r>
            <a:r>
              <a:rPr lang="en-US" sz="3600" dirty="0"/>
              <a:t> </a:t>
            </a:r>
            <a:r>
              <a:rPr lang="en-US" sz="3600" dirty="0" err="1"/>
              <a:t>baru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menghitung</a:t>
            </a:r>
            <a:r>
              <a:rPr lang="en-US" sz="3600" dirty="0"/>
              <a:t>  </a:t>
            </a:r>
            <a:r>
              <a:rPr lang="en-US" sz="3600" dirty="0" err="1"/>
              <a:t>penerimaan</a:t>
            </a:r>
            <a:r>
              <a:rPr lang="en-US" sz="3600" dirty="0"/>
              <a:t> </a:t>
            </a:r>
            <a:r>
              <a:rPr lang="en-US" sz="3600" dirty="0" err="1"/>
              <a:t>piutang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 </a:t>
            </a:r>
            <a:r>
              <a:rPr lang="en-US" sz="3600" dirty="0" err="1"/>
              <a:t>bulan-bulan</a:t>
            </a:r>
            <a:r>
              <a:rPr lang="en-US" sz="3600" dirty="0"/>
              <a:t>  </a:t>
            </a:r>
            <a:r>
              <a:rPr lang="en-US" sz="3600" dirty="0" err="1"/>
              <a:t>berikutnya</a:t>
            </a:r>
            <a:r>
              <a:rPr lang="en-US" sz="3600" dirty="0"/>
              <a:t>,  </a:t>
            </a:r>
            <a:r>
              <a:rPr lang="en-US" sz="3600" dirty="0" err="1"/>
              <a:t>atau</a:t>
            </a:r>
            <a:r>
              <a:rPr lang="en-US" sz="3600" dirty="0"/>
              <a:t> 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menghitung</a:t>
            </a:r>
            <a:r>
              <a:rPr lang="en-US" sz="3600" dirty="0"/>
              <a:t>  </a:t>
            </a:r>
            <a:r>
              <a:rPr lang="en-US" sz="3600" dirty="0" err="1"/>
              <a:t>belakangan</a:t>
            </a:r>
            <a:r>
              <a:rPr lang="en-US" sz="3600" dirty="0"/>
              <a:t> </a:t>
            </a:r>
            <a:r>
              <a:rPr lang="en-US" sz="3600" dirty="0" err="1"/>
              <a:t>termasuk</a:t>
            </a:r>
            <a:r>
              <a:rPr lang="en-US" sz="3600" dirty="0"/>
              <a:t> di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jumlah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penjualan</a:t>
            </a:r>
            <a:r>
              <a:rPr lang="en-US" sz="3600" dirty="0"/>
              <a:t> </a:t>
            </a:r>
            <a:r>
              <a:rPr lang="en-US" sz="3600" dirty="0" err="1"/>
              <a:t>kredit</a:t>
            </a:r>
            <a:r>
              <a:rPr lang="en-US" sz="36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600" dirty="0" err="1"/>
              <a:t>Mengetahui</a:t>
            </a:r>
            <a:r>
              <a:rPr lang="en-US" sz="3600" dirty="0"/>
              <a:t> 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mengidentifikasi</a:t>
            </a:r>
            <a:r>
              <a:rPr lang="en-US" sz="3600" dirty="0"/>
              <a:t>  term of credit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r>
              <a:rPr lang="en-US" sz="3600" dirty="0" err="1"/>
              <a:t>Misalnya</a:t>
            </a:r>
            <a:r>
              <a:rPr lang="en-US" sz="3600" dirty="0"/>
              <a:t>  </a:t>
            </a:r>
            <a:r>
              <a:rPr lang="en-US" sz="3600" dirty="0" err="1"/>
              <a:t>dalam</a:t>
            </a:r>
            <a:r>
              <a:rPr lang="en-US" sz="3600" dirty="0"/>
              <a:t>   </a:t>
            </a:r>
            <a:r>
              <a:rPr lang="en-US" sz="3600" dirty="0" err="1"/>
              <a:t>penjualan</a:t>
            </a:r>
            <a:r>
              <a:rPr lang="en-US" sz="3600" dirty="0"/>
              <a:t>  </a:t>
            </a:r>
            <a:r>
              <a:rPr lang="en-US" sz="3600" dirty="0" err="1"/>
              <a:t>kredit</a:t>
            </a:r>
            <a:r>
              <a:rPr lang="en-US" sz="3600" dirty="0"/>
              <a:t>  </a:t>
            </a:r>
            <a:r>
              <a:rPr lang="en-US" sz="3600" dirty="0" err="1"/>
              <a:t>ditentukan</a:t>
            </a:r>
            <a:r>
              <a:rPr lang="en-US" sz="3600" dirty="0"/>
              <a:t>   </a:t>
            </a:r>
            <a:r>
              <a:rPr lang="en-US" sz="3600" dirty="0" err="1"/>
              <a:t>bahwa</a:t>
            </a:r>
            <a:r>
              <a:rPr lang="en-US" sz="3600" dirty="0"/>
              <a:t>   </a:t>
            </a:r>
            <a:r>
              <a:rPr lang="en-US" sz="3600" dirty="0" err="1"/>
              <a:t>besarnya</a:t>
            </a:r>
            <a:r>
              <a:rPr lang="en-US" sz="3600" dirty="0"/>
              <a:t> </a:t>
            </a:r>
            <a:r>
              <a:rPr lang="en-US" sz="3600" dirty="0" err="1"/>
              <a:t>piutang</a:t>
            </a:r>
            <a:r>
              <a:rPr lang="en-US" sz="3600" dirty="0"/>
              <a:t> yang </a:t>
            </a:r>
            <a:r>
              <a:rPr lang="en-US" sz="3600" dirty="0" err="1"/>
              <a:t>diterima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bulan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80%, </a:t>
            </a:r>
            <a:r>
              <a:rPr lang="en-US" sz="3600" dirty="0" err="1"/>
              <a:t>kemudian</a:t>
            </a:r>
            <a:r>
              <a:rPr lang="en-US" sz="3600" dirty="0"/>
              <a:t> 10%  </a:t>
            </a:r>
            <a:r>
              <a:rPr lang="en-US" sz="3600" dirty="0" err="1"/>
              <a:t>pada</a:t>
            </a:r>
            <a:r>
              <a:rPr lang="en-US" sz="3600" dirty="0"/>
              <a:t>   </a:t>
            </a:r>
            <a:r>
              <a:rPr lang="en-US" sz="3600" dirty="0" err="1"/>
              <a:t>satu</a:t>
            </a:r>
            <a:r>
              <a:rPr lang="en-US" sz="3600" dirty="0"/>
              <a:t>  </a:t>
            </a:r>
            <a:r>
              <a:rPr lang="en-US" sz="3600" dirty="0" err="1"/>
              <a:t>bulan</a:t>
            </a:r>
            <a:r>
              <a:rPr lang="en-US" sz="3600" dirty="0"/>
              <a:t>   </a:t>
            </a:r>
            <a:r>
              <a:rPr lang="en-US" sz="3600" dirty="0" err="1"/>
              <a:t>berikutnya</a:t>
            </a:r>
            <a:r>
              <a:rPr lang="en-US" sz="3600" dirty="0"/>
              <a:t>   </a:t>
            </a:r>
            <a:r>
              <a:rPr lang="en-US" sz="3600" dirty="0" err="1"/>
              <a:t>dan</a:t>
            </a:r>
            <a:r>
              <a:rPr lang="en-US" sz="3600" dirty="0"/>
              <a:t>   10%   </a:t>
            </a:r>
            <a:r>
              <a:rPr lang="en-US" sz="3600" dirty="0" err="1"/>
              <a:t>lagi</a:t>
            </a:r>
            <a:r>
              <a:rPr lang="en-US" sz="3600" dirty="0"/>
              <a:t>  </a:t>
            </a:r>
            <a:r>
              <a:rPr lang="en-US" sz="3600" dirty="0" err="1"/>
              <a:t>pada</a:t>
            </a:r>
            <a:r>
              <a:rPr lang="en-US" sz="3600" dirty="0"/>
              <a:t>   </a:t>
            </a:r>
            <a:r>
              <a:rPr lang="en-US" sz="3600" dirty="0" err="1"/>
              <a:t>bulan</a:t>
            </a:r>
            <a:r>
              <a:rPr lang="en-US" sz="3600" dirty="0"/>
              <a:t> </a:t>
            </a:r>
            <a:r>
              <a:rPr lang="en-US" sz="3600" dirty="0" err="1"/>
              <a:t>berikutnya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43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r>
              <a:rPr lang="en-US" b="1" dirty="0"/>
              <a:t> </a:t>
            </a:r>
            <a:r>
              <a:rPr lang="en-US" b="1" dirty="0" err="1"/>
              <a:t>Piutang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diperkirakannya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  </a:t>
            </a:r>
            <a:r>
              <a:rPr lang="en-US" dirty="0" err="1"/>
              <a:t>diketahui</a:t>
            </a:r>
            <a:r>
              <a:rPr lang="en-US" dirty="0"/>
              <a:t>   </a:t>
            </a:r>
            <a:r>
              <a:rPr lang="en-US" dirty="0" err="1"/>
              <a:t>jumlah</a:t>
            </a:r>
            <a:r>
              <a:rPr lang="en-US" dirty="0"/>
              <a:t>   </a:t>
            </a:r>
            <a:r>
              <a:rPr lang="en-US" dirty="0" err="1"/>
              <a:t>piutang</a:t>
            </a:r>
            <a:r>
              <a:rPr lang="en-US" dirty="0"/>
              <a:t>   yang  </a:t>
            </a:r>
            <a:r>
              <a:rPr lang="en-US" dirty="0" err="1"/>
              <a:t>sudah</a:t>
            </a:r>
            <a:r>
              <a:rPr lang="en-US" dirty="0"/>
              <a:t>   </a:t>
            </a:r>
            <a:r>
              <a:rPr lang="en-US" dirty="0" err="1"/>
              <a:t>waktunya</a:t>
            </a:r>
            <a:r>
              <a:rPr lang="en-US" dirty="0"/>
              <a:t> 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ditagih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268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54894" y="533401"/>
            <a:ext cx="8060505" cy="36156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PT </a:t>
            </a:r>
            <a:r>
              <a:rPr lang="en-US" dirty="0" err="1"/>
              <a:t>Dunia</a:t>
            </a:r>
            <a:r>
              <a:rPr lang="en-US" dirty="0"/>
              <a:t>  Mas </a:t>
            </a:r>
            <a:r>
              <a:rPr lang="en-US" dirty="0" err="1"/>
              <a:t>memeiliki</a:t>
            </a:r>
            <a:r>
              <a:rPr lang="en-US" dirty="0"/>
              <a:t>  data  yang </a:t>
            </a:r>
            <a:r>
              <a:rPr lang="en-US" dirty="0" err="1"/>
              <a:t>dianggarkan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tahun</a:t>
            </a:r>
            <a:r>
              <a:rPr lang="en-US" dirty="0"/>
              <a:t>  2001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:(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40%)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136026"/>
              </p:ext>
            </p:extLst>
          </p:nvPr>
        </p:nvGraphicFramePr>
        <p:xfrm>
          <a:off x="1060317" y="2564904"/>
          <a:ext cx="7666355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0972">
                <a:tc>
                  <a:txBody>
                    <a:bodyPr/>
                    <a:lstStyle/>
                    <a:p>
                      <a:pPr marL="2540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Januari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en-US" sz="2000" spc="2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25.000.000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705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Triwulan</a:t>
                      </a:r>
                      <a:r>
                        <a:rPr lang="en-US" sz="2000" spc="1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II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 marR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en-US" sz="2000" spc="2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90.000.000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951">
                <a:tc>
                  <a:txBody>
                    <a:bodyPr/>
                    <a:lstStyle/>
                    <a:p>
                      <a:pPr marL="25400" marR="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Pebruari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 marR="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en-US" sz="2000" spc="2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28.000.000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705" marR="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Triwulan</a:t>
                      </a:r>
                      <a:r>
                        <a:rPr lang="en-US" sz="2000" spc="1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III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 marR="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Rp.</a:t>
                      </a:r>
                      <a:r>
                        <a:rPr lang="en-US" sz="2000" spc="2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86.000.000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677">
                <a:tc>
                  <a:txBody>
                    <a:bodyPr/>
                    <a:lstStyle/>
                    <a:p>
                      <a:pPr marL="25400" marR="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Maret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 marR="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en-US" sz="2000" spc="2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31.000.000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Triwulan</a:t>
                      </a:r>
                      <a:r>
                        <a:rPr lang="en-US" sz="2000" spc="12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IV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 marR="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Rp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en-US" sz="2000" spc="2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88.000.000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54895" y="238035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750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231E1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7500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Penjualan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tahun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231E1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750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5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764704"/>
            <a:ext cx="7704667" cy="5235112"/>
          </a:xfrm>
        </p:spPr>
        <p:txBody>
          <a:bodyPr>
            <a:normAutofit/>
          </a:bodyPr>
          <a:lstStyle/>
          <a:p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r>
              <a:rPr lang="en-US" dirty="0" err="1"/>
              <a:t>Bulan</a:t>
            </a:r>
            <a:r>
              <a:rPr lang="en-US" dirty="0"/>
              <a:t>: 	60%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30% </a:t>
            </a:r>
            <a:r>
              <a:rPr lang="en-US" dirty="0" err="1"/>
              <a:t>mundur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10% </a:t>
            </a:r>
            <a:r>
              <a:rPr lang="en-US" dirty="0" err="1"/>
              <a:t>mundur</a:t>
            </a:r>
            <a:r>
              <a:rPr lang="en-US" dirty="0"/>
              <a:t> 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Triwulanan</a:t>
            </a:r>
            <a:r>
              <a:rPr lang="en-US" dirty="0"/>
              <a:t> 	70%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triwulan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30%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triwulan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423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836712"/>
            <a:ext cx="7704667" cy="5163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2001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Anggaran</a:t>
            </a:r>
            <a:r>
              <a:rPr lang="en-US" dirty="0"/>
              <a:t> 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tahun</a:t>
            </a:r>
            <a:r>
              <a:rPr lang="en-US" dirty="0"/>
              <a:t>  2001 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)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841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895478"/>
              </p:ext>
            </p:extLst>
          </p:nvPr>
        </p:nvGraphicFramePr>
        <p:xfrm>
          <a:off x="609600" y="1484783"/>
          <a:ext cx="8077199" cy="4680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5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9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3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1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5064">
                <a:tc>
                  <a:txBody>
                    <a:bodyPr/>
                    <a:lstStyle/>
                    <a:p>
                      <a:pPr marL="8445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Waktu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Kredit</a:t>
                      </a:r>
                      <a:r>
                        <a:rPr lang="en-US" sz="1400" spc="4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(60%)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3685" marR="27432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225" marR="27686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Peb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0035" marR="28130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74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TW</a:t>
                      </a:r>
                      <a:r>
                        <a:rPr lang="en-US" sz="1400" spc="4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685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TW</a:t>
                      </a:r>
                      <a:r>
                        <a:rPr lang="en-US" sz="1400" spc="4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336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TW</a:t>
                      </a:r>
                      <a:r>
                        <a:rPr lang="en-US" sz="1400" spc="45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064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07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15.000.000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9.000.000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26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4.500.000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1.500.000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064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Peb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07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16.800.000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10.080.000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256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5.040.000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73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1.680.000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064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07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18.600.000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11.160.000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7.440.000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064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TW</a:t>
                      </a:r>
                      <a:r>
                        <a:rPr lang="en-US" sz="1400" spc="1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07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54.000.000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37.800.000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95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16.200.000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064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TW</a:t>
                      </a:r>
                      <a:r>
                        <a:rPr lang="en-US" sz="1400" spc="1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07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51.600.000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36.120.000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9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15.480.000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064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TW</a:t>
                      </a:r>
                      <a:r>
                        <a:rPr lang="en-US" sz="1400" spc="1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07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52.800.000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6040" algn="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36.960.000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064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922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208.800.000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9.000.000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14.580.000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17.700.000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46.920.000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52.320.000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52.440.000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961438" y="7473950"/>
            <a:ext cx="1397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>
                <a:ln>
                  <a:noFill/>
                </a:ln>
                <a:solidFill>
                  <a:srgbClr val="231E1F"/>
                </a:solidFill>
                <a:effectLst/>
                <a:latin typeface="Calibri" pitchFamily="34" charset="0"/>
                <a:ea typeface="Times New Roman" pitchFamily="18" charset="0"/>
                <a:cs typeface="Trebuchet MS" pitchFamily="34" charset="0"/>
              </a:rPr>
              <a:t>Anggaran Perusahaan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0111" y="-170080"/>
            <a:ext cx="7016175" cy="1833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799848" rIns="1231512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ANGGARAN PENGUMPULAN PIUTANG (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Rp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30338" y="3455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26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14601"/>
            <a:ext cx="7787208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mutasi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88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19004"/>
              </p:ext>
            </p:extLst>
          </p:nvPr>
        </p:nvGraphicFramePr>
        <p:xfrm>
          <a:off x="152398" y="1676400"/>
          <a:ext cx="8534402" cy="4128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96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32216">
                <a:tc>
                  <a:txBody>
                    <a:bodyPr/>
                    <a:lstStyle/>
                    <a:p>
                      <a:pPr marL="32956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Keterangan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1310" marR="28638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Jan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815" marR="263525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Peb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260" marR="267970" algn="ctr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Mar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Tw</a:t>
                      </a:r>
                      <a:r>
                        <a:rPr lang="en-US" sz="1600" spc="-45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559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Tw</a:t>
                      </a:r>
                      <a:r>
                        <a:rPr lang="en-US" sz="1600" spc="-45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92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Tw</a:t>
                      </a:r>
                      <a:r>
                        <a:rPr lang="en-US" sz="1600" spc="-45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216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Penjulan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spc="2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tunai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10.000.000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11.200.000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12.400.000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36.000.000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34.400.000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35.200.000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216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Penagihan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spc="25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Piutang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9.000.000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14.580.000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97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17.700.000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46.920.000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72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52.320.000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52.440.000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2216">
                <a:tc>
                  <a:txBody>
                    <a:bodyPr/>
                    <a:lstStyle/>
                    <a:p>
                      <a:pPr marL="654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Jumlah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19.000.000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25.780.000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30.100.000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20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82.920.000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720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86.720.000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marR="0">
                        <a:lnSpc>
                          <a:spcPct val="115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87.640.000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609600"/>
            <a:ext cx="82296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ANGGARAN  PENERIMAAN KAS (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Rp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31E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478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859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PT </a:t>
            </a:r>
            <a:r>
              <a:rPr lang="en-US" dirty="0" err="1"/>
              <a:t>Harapan</a:t>
            </a:r>
            <a:r>
              <a:rPr lang="en-US" dirty="0"/>
              <a:t>  </a:t>
            </a:r>
            <a:r>
              <a:rPr lang="en-US" dirty="0" err="1"/>
              <a:t>Bunda</a:t>
            </a:r>
            <a:r>
              <a:rPr lang="en-US" dirty="0"/>
              <a:t>  </a:t>
            </a:r>
            <a:r>
              <a:rPr lang="en-US" dirty="0" err="1"/>
              <a:t>memeliki</a:t>
            </a:r>
            <a:r>
              <a:rPr lang="en-US" dirty="0"/>
              <a:t>  data  </a:t>
            </a:r>
            <a:r>
              <a:rPr lang="en-US" dirty="0" err="1"/>
              <a:t>mengenai</a:t>
            </a:r>
            <a:r>
              <a:rPr lang="en-US" dirty="0"/>
              <a:t>  </a:t>
            </a:r>
            <a:r>
              <a:rPr lang="en-US" dirty="0" err="1"/>
              <a:t>rencana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30%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,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endParaRPr lang="en-US" dirty="0"/>
          </a:p>
          <a:p>
            <a:r>
              <a:rPr lang="en-US" dirty="0"/>
              <a:t>60%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 </a:t>
            </a:r>
            <a:r>
              <a:rPr lang="en-US" dirty="0" err="1"/>
              <a:t>kemudian</a:t>
            </a:r>
            <a:r>
              <a:rPr lang="en-US" dirty="0"/>
              <a:t> 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 </a:t>
            </a:r>
            <a:r>
              <a:rPr lang="en-US" dirty="0" err="1"/>
              <a:t>bunga</a:t>
            </a:r>
            <a:r>
              <a:rPr lang="en-US" dirty="0"/>
              <a:t>.   35%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 </a:t>
            </a:r>
            <a:r>
              <a:rPr lang="en-US" dirty="0" err="1"/>
              <a:t>dibayar</a:t>
            </a:r>
            <a:r>
              <a:rPr lang="en-US" dirty="0"/>
              <a:t>  </a:t>
            </a:r>
            <a:r>
              <a:rPr lang="en-US" dirty="0" err="1"/>
              <a:t>dua</a:t>
            </a:r>
            <a:r>
              <a:rPr lang="en-US" dirty="0"/>
              <a:t> 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  5% 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 </a:t>
            </a:r>
            <a:r>
              <a:rPr lang="en-US" dirty="0" err="1"/>
              <a:t>kredit</a:t>
            </a:r>
            <a:r>
              <a:rPr lang="en-US" dirty="0"/>
              <a:t>   </a:t>
            </a:r>
            <a:r>
              <a:rPr lang="en-US" dirty="0" err="1"/>
              <a:t>dianggap</a:t>
            </a:r>
            <a:r>
              <a:rPr lang="en-US" dirty="0"/>
              <a:t>   </a:t>
            </a:r>
            <a:r>
              <a:rPr lang="en-US" dirty="0" err="1"/>
              <a:t>piutang</a:t>
            </a:r>
            <a:r>
              <a:rPr lang="en-US" dirty="0"/>
              <a:t> 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tertagih</a:t>
            </a:r>
            <a:r>
              <a:rPr lang="en-US" dirty="0"/>
              <a:t>  (bad debts).  </a:t>
            </a: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PT </a:t>
            </a:r>
            <a:r>
              <a:rPr lang="en-US" dirty="0" err="1"/>
              <a:t>harapan</a:t>
            </a:r>
            <a:r>
              <a:rPr lang="en-US" dirty="0"/>
              <a:t>  </a:t>
            </a:r>
            <a:r>
              <a:rPr lang="en-US" dirty="0" err="1"/>
              <a:t>Bunda</a:t>
            </a:r>
            <a:r>
              <a:rPr lang="en-US" dirty="0"/>
              <a:t> di </a:t>
            </a:r>
            <a:r>
              <a:rPr lang="en-US" dirty="0" err="1"/>
              <a:t>atas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49253"/>
              </p:ext>
            </p:extLst>
          </p:nvPr>
        </p:nvGraphicFramePr>
        <p:xfrm>
          <a:off x="609600" y="2057400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Januari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Pebruari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Maret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32.000.000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4235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1549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PT </a:t>
            </a:r>
            <a:r>
              <a:rPr lang="en-US" dirty="0" err="1"/>
              <a:t>Mutiara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(70% </a:t>
            </a:r>
            <a:r>
              <a:rPr lang="en-US" dirty="0" err="1"/>
              <a:t>kredit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Tahun</a:t>
            </a:r>
            <a:r>
              <a:rPr lang="en-US" dirty="0"/>
              <a:t> 2000 		November 	500 unit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Desember</a:t>
            </a:r>
            <a:r>
              <a:rPr lang="en-US" dirty="0"/>
              <a:t> 	550 unit </a:t>
            </a:r>
          </a:p>
          <a:p>
            <a:pPr marL="0" indent="0">
              <a:buNone/>
            </a:pPr>
            <a:r>
              <a:rPr lang="en-US" dirty="0" err="1"/>
              <a:t>Tahun</a:t>
            </a:r>
            <a:r>
              <a:rPr lang="en-US" dirty="0"/>
              <a:t> 2001 		</a:t>
            </a:r>
            <a:r>
              <a:rPr lang="en-US" dirty="0" err="1"/>
              <a:t>Januari</a:t>
            </a:r>
            <a:r>
              <a:rPr lang="en-US" dirty="0"/>
              <a:t> 		500 unit 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Pebruari</a:t>
            </a:r>
            <a:r>
              <a:rPr lang="en-US" dirty="0"/>
              <a:t> 	 625 unit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Maret</a:t>
            </a:r>
            <a:r>
              <a:rPr lang="en-US" dirty="0"/>
              <a:t> 		750 unit </a:t>
            </a:r>
          </a:p>
          <a:p>
            <a:pPr marL="0" indent="0">
              <a:buNone/>
            </a:pPr>
            <a:r>
              <a:rPr lang="en-US" dirty="0"/>
              <a:t>				April		800 unit </a:t>
            </a:r>
          </a:p>
          <a:p>
            <a:pPr marL="0" indent="0">
              <a:buNone/>
            </a:pPr>
            <a:r>
              <a:rPr lang="en-US" dirty="0"/>
              <a:t>				Mei 			700 unit 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Juni</a:t>
            </a:r>
            <a:r>
              <a:rPr lang="en-US" dirty="0"/>
              <a:t>			750 unit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369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052736"/>
            <a:ext cx="7704667" cy="4947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November  </a:t>
            </a:r>
            <a:r>
              <a:rPr lang="en-US" dirty="0" err="1"/>
              <a:t>tahun</a:t>
            </a:r>
            <a:r>
              <a:rPr lang="en-US" dirty="0"/>
              <a:t> 2000 </a:t>
            </a:r>
            <a:r>
              <a:rPr lang="en-US" dirty="0" err="1"/>
              <a:t>Rp</a:t>
            </a:r>
            <a:r>
              <a:rPr lang="en-US" dirty="0"/>
              <a:t>. 4.000  /unit</a:t>
            </a:r>
          </a:p>
          <a:p>
            <a:pPr marL="0" indent="0" algn="just">
              <a:buNone/>
            </a:pP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 1 </a:t>
            </a:r>
            <a:r>
              <a:rPr lang="en-US" dirty="0" err="1"/>
              <a:t>januari</a:t>
            </a:r>
            <a:r>
              <a:rPr lang="en-US" dirty="0"/>
              <a:t>  2001,  </a:t>
            </a:r>
            <a:r>
              <a:rPr lang="en-US" dirty="0" err="1"/>
              <a:t>harga</a:t>
            </a:r>
            <a:r>
              <a:rPr lang="en-US" dirty="0"/>
              <a:t> 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dinaikkan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  25%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mulai</a:t>
            </a:r>
            <a:r>
              <a:rPr lang="en-US" dirty="0"/>
              <a:t>  1  April  2001   </a:t>
            </a:r>
            <a:r>
              <a:rPr lang="en-US" dirty="0" err="1"/>
              <a:t>karena</a:t>
            </a:r>
            <a:r>
              <a:rPr lang="en-US" dirty="0"/>
              <a:t>   </a:t>
            </a:r>
            <a:r>
              <a:rPr lang="en-US" dirty="0" err="1"/>
              <a:t>krisis</a:t>
            </a:r>
            <a:r>
              <a:rPr lang="en-US" dirty="0"/>
              <a:t> 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dinaikkan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2001.</a:t>
            </a:r>
          </a:p>
          <a:p>
            <a:pPr marL="0" indent="0" algn="just">
              <a:buNone/>
            </a:pPr>
            <a:r>
              <a:rPr lang="en-US" dirty="0"/>
              <a:t>Bad debts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2%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809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980728"/>
            <a:ext cx="7704667" cy="5019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50%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25 </a:t>
            </a:r>
            <a:r>
              <a:rPr lang="en-US" dirty="0" err="1"/>
              <a:t>hari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30%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20%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Susunlah</a:t>
            </a:r>
            <a:r>
              <a:rPr lang="en-US" dirty="0"/>
              <a:t> </a:t>
            </a:r>
            <a:r>
              <a:rPr lang="en-US" dirty="0" err="1"/>
              <a:t>skedul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PT </a:t>
            </a:r>
            <a:r>
              <a:rPr lang="en-US" dirty="0" err="1"/>
              <a:t>Mutiara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 </a:t>
            </a:r>
            <a:r>
              <a:rPr lang="en-US" dirty="0" err="1"/>
              <a:t>Januari-Juni</a:t>
            </a:r>
            <a:r>
              <a:rPr lang="en-US" dirty="0"/>
              <a:t> 2001.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8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443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PT Nusa Bali </a:t>
            </a:r>
            <a:r>
              <a:rPr lang="en-US" dirty="0" err="1"/>
              <a:t>memiliki</a:t>
            </a:r>
            <a:r>
              <a:rPr lang="en-US" dirty="0"/>
              <a:t> data </a:t>
            </a:r>
            <a:r>
              <a:rPr lang="en-US" dirty="0" err="1"/>
              <a:t>mengenai</a:t>
            </a:r>
            <a:r>
              <a:rPr lang="en-US" dirty="0"/>
              <a:t>  </a:t>
            </a:r>
            <a:r>
              <a:rPr lang="en-US" dirty="0" err="1"/>
              <a:t>rencana</a:t>
            </a:r>
            <a:r>
              <a:rPr lang="en-US" dirty="0"/>
              <a:t> 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2001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Januari</a:t>
            </a:r>
            <a:r>
              <a:rPr lang="en-US" dirty="0"/>
              <a:t> 	</a:t>
            </a:r>
            <a:r>
              <a:rPr lang="en-US" dirty="0" err="1"/>
              <a:t>Rp</a:t>
            </a:r>
            <a:r>
              <a:rPr lang="en-US" dirty="0"/>
              <a:t>. 24 </a:t>
            </a:r>
            <a:r>
              <a:rPr lang="en-US" dirty="0" err="1"/>
              <a:t>juta</a:t>
            </a:r>
            <a:r>
              <a:rPr lang="en-US" dirty="0"/>
              <a:t>		 April	</a:t>
            </a:r>
            <a:r>
              <a:rPr lang="en-US" dirty="0" err="1"/>
              <a:t>Rp</a:t>
            </a:r>
            <a:r>
              <a:rPr lang="en-US" dirty="0"/>
              <a:t>. 22 </a:t>
            </a:r>
            <a:r>
              <a:rPr lang="en-US" dirty="0" err="1"/>
              <a:t>juta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Pebruari</a:t>
            </a: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. 20 </a:t>
            </a:r>
            <a:r>
              <a:rPr lang="en-US" dirty="0" err="1"/>
              <a:t>juta</a:t>
            </a:r>
            <a:r>
              <a:rPr lang="en-US" dirty="0"/>
              <a:t>,	Mei 	</a:t>
            </a:r>
            <a:r>
              <a:rPr lang="en-US" dirty="0" err="1"/>
              <a:t>Rp</a:t>
            </a:r>
            <a:r>
              <a:rPr lang="en-US" dirty="0"/>
              <a:t>. 30 </a:t>
            </a:r>
            <a:r>
              <a:rPr lang="en-US" dirty="0" err="1"/>
              <a:t>juta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Maret</a:t>
            </a:r>
            <a:r>
              <a:rPr lang="en-US" dirty="0"/>
              <a:t> 		</a:t>
            </a:r>
            <a:r>
              <a:rPr lang="en-US" dirty="0" err="1"/>
              <a:t>Rp</a:t>
            </a:r>
            <a:r>
              <a:rPr lang="en-US" dirty="0"/>
              <a:t>. 25 </a:t>
            </a:r>
            <a:r>
              <a:rPr lang="en-US" dirty="0" err="1"/>
              <a:t>juta</a:t>
            </a:r>
            <a:r>
              <a:rPr lang="en-US" dirty="0"/>
              <a:t> 	</a:t>
            </a:r>
            <a:r>
              <a:rPr lang="en-US" dirty="0" err="1"/>
              <a:t>Juni</a:t>
            </a: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. 26 </a:t>
            </a:r>
            <a:r>
              <a:rPr lang="en-US" dirty="0" err="1"/>
              <a:t>juta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20 %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,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kredit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375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40768"/>
            <a:ext cx="7704667" cy="4659048"/>
          </a:xfrm>
        </p:spPr>
        <p:txBody>
          <a:bodyPr>
            <a:normAutofit/>
          </a:bodyPr>
          <a:lstStyle/>
          <a:p>
            <a:r>
              <a:rPr lang="en-US" dirty="0"/>
              <a:t>50%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kemudian</a:t>
            </a:r>
            <a:endParaRPr lang="en-US" dirty="0"/>
          </a:p>
          <a:p>
            <a:r>
              <a:rPr lang="en-US" dirty="0"/>
              <a:t>40%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kemudian</a:t>
            </a:r>
            <a:endParaRPr lang="en-US" dirty="0"/>
          </a:p>
          <a:p>
            <a:r>
              <a:rPr lang="en-US" dirty="0"/>
              <a:t>10%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tertagih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 PT Nusa Bali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9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ANGGARAN KAS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24033441"/>
              </p:ext>
            </p:extLst>
          </p:nvPr>
        </p:nvGraphicFramePr>
        <p:xfrm>
          <a:off x="762000" y="1295400"/>
          <a:ext cx="6858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15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kas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396044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potongan</a:t>
            </a:r>
            <a:r>
              <a:rPr lang="en-US" dirty="0"/>
              <a:t>   </a:t>
            </a:r>
            <a:r>
              <a:rPr lang="en-US" dirty="0" err="1"/>
              <a:t>harga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saat</a:t>
            </a:r>
            <a:r>
              <a:rPr lang="en-US" dirty="0"/>
              <a:t>  </a:t>
            </a:r>
            <a:r>
              <a:rPr lang="en-US" dirty="0" err="1"/>
              <a:t>membeli</a:t>
            </a:r>
            <a:r>
              <a:rPr lang="en-US" dirty="0"/>
              <a:t> 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Menjaga</a:t>
            </a:r>
            <a:r>
              <a:rPr lang="en-US" dirty="0"/>
              <a:t>   </a:t>
            </a:r>
            <a:r>
              <a:rPr lang="en-US" dirty="0" err="1"/>
              <a:t>rasio</a:t>
            </a:r>
            <a:r>
              <a:rPr lang="en-US" dirty="0"/>
              <a:t>   </a:t>
            </a:r>
            <a:r>
              <a:rPr lang="en-US" dirty="0" err="1"/>
              <a:t>cair</a:t>
            </a:r>
            <a:r>
              <a:rPr lang="en-US" dirty="0"/>
              <a:t>  (</a:t>
            </a:r>
            <a:r>
              <a:rPr lang="en-US" i="1" dirty="0"/>
              <a:t>acid   test   ratio</a:t>
            </a:r>
            <a:r>
              <a:rPr lang="en-US" dirty="0"/>
              <a:t>)  agar  </a:t>
            </a:r>
            <a:r>
              <a:rPr lang="en-US" dirty="0" err="1"/>
              <a:t>tetap</a:t>
            </a:r>
            <a:r>
              <a:rPr lang="en-US" dirty="0"/>
              <a:t>  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kreditur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Menangkap</a:t>
            </a:r>
            <a:r>
              <a:rPr lang="en-US" dirty="0"/>
              <a:t> 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sewaktu-waktu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Mengantisipasi</a:t>
            </a:r>
            <a:r>
              <a:rPr lang="en-US" dirty="0"/>
              <a:t>  </a:t>
            </a:r>
            <a:r>
              <a:rPr lang="en-US" dirty="0" err="1"/>
              <a:t>keadaan</a:t>
            </a:r>
            <a:r>
              <a:rPr lang="en-US" dirty="0"/>
              <a:t>  </a:t>
            </a:r>
            <a:r>
              <a:rPr lang="en-US" dirty="0" err="1"/>
              <a:t>darurat</a:t>
            </a:r>
            <a:r>
              <a:rPr lang="en-US" dirty="0"/>
              <a:t>  </a:t>
            </a:r>
            <a:r>
              <a:rPr lang="en-US" dirty="0" err="1"/>
              <a:t>seperti</a:t>
            </a:r>
            <a:r>
              <a:rPr lang="en-US" dirty="0"/>
              <a:t>  </a:t>
            </a:r>
            <a:r>
              <a:rPr lang="en-US" dirty="0" err="1"/>
              <a:t>pemogokan</a:t>
            </a:r>
            <a:r>
              <a:rPr lang="en-US" dirty="0"/>
              <a:t>, </a:t>
            </a:r>
            <a:r>
              <a:rPr lang="en-US" dirty="0" err="1"/>
              <a:t>persaingan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8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penyusunan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kas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 </a:t>
            </a:r>
            <a:r>
              <a:rPr lang="en-US" dirty="0" err="1"/>
              <a:t>kas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 </a:t>
            </a:r>
            <a:r>
              <a:rPr lang="en-US" dirty="0" err="1"/>
              <a:t>pinjaman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 </a:t>
            </a:r>
            <a:r>
              <a:rPr lang="en-US" dirty="0" err="1"/>
              <a:t>kas</a:t>
            </a:r>
            <a:r>
              <a:rPr lang="en-US" dirty="0"/>
              <a:t> yang </a:t>
            </a:r>
            <a:r>
              <a:rPr lang="en-US" dirty="0" err="1"/>
              <a:t>menganggur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Menetapkan</a:t>
            </a:r>
            <a:r>
              <a:rPr lang="en-US" dirty="0"/>
              <a:t> 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5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safety  cash 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76872"/>
            <a:ext cx="7704667" cy="39604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keluar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yang </a:t>
            </a:r>
            <a:r>
              <a:rPr lang="en-US" dirty="0" err="1"/>
              <a:t>diperkirakan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bank.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4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Menyusun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56141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 </a:t>
            </a:r>
            <a:r>
              <a:rPr lang="en-US" dirty="0" err="1"/>
              <a:t>anggaran</a:t>
            </a:r>
            <a:r>
              <a:rPr lang="en-US" dirty="0"/>
              <a:t> kas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keadaan</a:t>
            </a:r>
            <a:r>
              <a:rPr lang="en-US" dirty="0"/>
              <a:t>   </a:t>
            </a:r>
            <a:r>
              <a:rPr lang="en-US" dirty="0" err="1"/>
              <a:t>defisit</a:t>
            </a:r>
            <a:r>
              <a:rPr lang="en-US" dirty="0"/>
              <a:t>  dan  </a:t>
            </a:r>
            <a:r>
              <a:rPr lang="en-US" dirty="0" err="1"/>
              <a:t>kapan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keadaan</a:t>
            </a:r>
            <a:r>
              <a:rPr lang="en-US" dirty="0"/>
              <a:t>   surplus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4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790</TotalTime>
  <Words>1620</Words>
  <Application>Microsoft Office PowerPoint</Application>
  <PresentationFormat>On-screen Show (4:3)</PresentationFormat>
  <Paragraphs>545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Corbel</vt:lpstr>
      <vt:lpstr>Times New Roman</vt:lpstr>
      <vt:lpstr>Parallax</vt:lpstr>
      <vt:lpstr>ANGGARAN KAS DAN PIUTANG   </vt:lpstr>
      <vt:lpstr>Piutang dan Kas</vt:lpstr>
      <vt:lpstr>Investasi -  Piutang</vt:lpstr>
      <vt:lpstr>Pengertian Anggaran Kas</vt:lpstr>
      <vt:lpstr>ANGGARAN KAS</vt:lpstr>
      <vt:lpstr>Tujuan memegang uang kas</vt:lpstr>
      <vt:lpstr>Tujuan penyusunan Anggaran kas</vt:lpstr>
      <vt:lpstr>safety  cash  balance</vt:lpstr>
      <vt:lpstr>Manfaat Menyusun Anggaran Kas </vt:lpstr>
      <vt:lpstr>TAHAPAN MENYUSUN ANGGARAN KAS </vt:lpstr>
      <vt:lpstr>PowerPoint Presentation</vt:lpstr>
      <vt:lpstr>ANGGARAN KAS JANGKA PENDEK</vt:lpstr>
      <vt:lpstr>Anggaran Kas jangka panjang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ANGGARAN PIUTANG</vt:lpstr>
      <vt:lpstr>Pengaruh Penjualan Kredit Terhadap Arus Kas</vt:lpstr>
      <vt:lpstr>   Faktor Faktor Yang Mempengaruhi Penyusunan Anggaran Piutang   </vt:lpstr>
      <vt:lpstr>Anggaran Penjualan </vt:lpstr>
      <vt:lpstr>Keadaan persaingan  di pasar</vt:lpstr>
      <vt:lpstr>Posisi perusahaan dalam persaingan</vt:lpstr>
      <vt:lpstr>Syarat Pembayaran</vt:lpstr>
      <vt:lpstr>Kebijaksanaan  perusahaan dalam penagihan piutang</vt:lpstr>
      <vt:lpstr>Rencana Penjualan Aktiva secara kredit</vt:lpstr>
      <vt:lpstr>Langkah Langkah Penyusunan Anggaran Piutang</vt:lpstr>
      <vt:lpstr>Manfaat Anggaran Piutang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 </vt:lpstr>
      <vt:lpstr>Soal Latihan - 2</vt:lpstr>
      <vt:lpstr>PowerPoint Presentation</vt:lpstr>
      <vt:lpstr>PowerPoint Presentation</vt:lpstr>
      <vt:lpstr>Latihan Soal - 3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Angky</cp:lastModifiedBy>
  <cp:revision>37</cp:revision>
  <dcterms:created xsi:type="dcterms:W3CDTF">2013-06-18T07:57:47Z</dcterms:created>
  <dcterms:modified xsi:type="dcterms:W3CDTF">2019-07-02T02:57:19Z</dcterms:modified>
</cp:coreProperties>
</file>