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6"/>
  </p:notesMasterIdLst>
  <p:handoutMasterIdLst>
    <p:handoutMasterId r:id="rId37"/>
  </p:handoutMasterIdLst>
  <p:sldIdLst>
    <p:sldId id="295" r:id="rId2"/>
    <p:sldId id="356" r:id="rId3"/>
    <p:sldId id="318" r:id="rId4"/>
    <p:sldId id="319" r:id="rId5"/>
    <p:sldId id="357" r:id="rId6"/>
    <p:sldId id="258" r:id="rId7"/>
    <p:sldId id="321" r:id="rId8"/>
    <p:sldId id="341" r:id="rId9"/>
    <p:sldId id="322" r:id="rId10"/>
    <p:sldId id="323" r:id="rId11"/>
    <p:sldId id="324" r:id="rId12"/>
    <p:sldId id="328" r:id="rId13"/>
    <p:sldId id="343" r:id="rId14"/>
    <p:sldId id="346" r:id="rId15"/>
    <p:sldId id="332" r:id="rId16"/>
    <p:sldId id="345" r:id="rId17"/>
    <p:sldId id="350" r:id="rId18"/>
    <p:sldId id="298" r:id="rId19"/>
    <p:sldId id="300" r:id="rId20"/>
    <p:sldId id="302" r:id="rId21"/>
    <p:sldId id="354" r:id="rId22"/>
    <p:sldId id="303" r:id="rId23"/>
    <p:sldId id="305" r:id="rId24"/>
    <p:sldId id="306" r:id="rId25"/>
    <p:sldId id="307" r:id="rId26"/>
    <p:sldId id="308" r:id="rId27"/>
    <p:sldId id="353" r:id="rId28"/>
    <p:sldId id="310" r:id="rId29"/>
    <p:sldId id="311" r:id="rId30"/>
    <p:sldId id="312" r:id="rId31"/>
    <p:sldId id="313" r:id="rId32"/>
    <p:sldId id="314" r:id="rId33"/>
    <p:sldId id="317" r:id="rId34"/>
    <p:sldId id="316" r:id="rId35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43" autoAdjust="0"/>
  </p:normalViewPr>
  <p:slideViewPr>
    <p:cSldViewPr>
      <p:cViewPr varScale="1">
        <p:scale>
          <a:sx n="60" d="100"/>
          <a:sy n="60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586" y="1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5C6077-7D51-42D8-BA8D-254788CFB799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743412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586" y="6743412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BFA597-4EC0-40CA-B02A-A6F23B822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577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586" y="1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AF65D3-7994-4900-88D2-68B250FB7270}" type="datetimeFigureOut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531813"/>
            <a:ext cx="3544887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805" y="3372478"/>
            <a:ext cx="8187014" cy="3193761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743412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586" y="6743412"/>
            <a:ext cx="4435337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A45FDE-718B-4CF8-9DD8-FEACF9153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143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EF9B2-0DF5-41BA-857A-2A3ED6DBBC31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A1AFF-AB95-4791-B761-E7D41B1D94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87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E34AE-6351-405D-AF14-2786E896AF6F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7BBE0-3D33-4902-9ECC-C5936BE8D9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772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5B6DA-9E59-41F8-BAE5-91B815FB86EF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5687E-D44C-4604-9CEE-211DA1B32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22429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44FFE-98B5-4BAF-B049-D9F65BA2A7A5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1FBBC-6E0B-4A27-8173-BA0914740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1856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5926A-019E-4DA8-9B4B-F0DEDDCFCAE3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E2A08-43B1-4EF4-8119-6657D69B49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69925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47A035-8732-4394-9B47-C4941DF0E88D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73D81-0B41-41F5-8561-684F818F1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93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5E9AC1-AEA5-454C-BE85-B9B8175124BA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7C81B-9F16-4E12-B520-FF24B4F4BD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8837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DF731-EE09-4EF8-AA8B-E87BDC9C536E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EF1AF-82D8-48B8-B34A-237121DCD3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2907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A1A1F-F9B6-4288-A9D7-FB44232C55FA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4830B-48B9-42E0-86BF-53A2ACAA8E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3472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24177-57C0-45A2-8BCF-37157D1C4732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8156C-93B7-4300-AF0E-9683B39355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4973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D7C4C-F98F-48F1-842C-31EC8E12C71F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84BEC-258A-4B36-993F-8519B55E6A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2329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ED8547BA-9E19-4977-810D-681F927936D9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BC4B6-92DE-487C-97EC-0E90785B7A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0096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11CDF731-EE09-4EF8-AA8B-E87BDC9C536E}" type="datetime1">
              <a:rPr lang="en-US" smtClean="0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FEF1AF-82D8-48B8-B34A-237121DCD3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ransition spd="slow">
    <p:randomBar dir="vert"/>
  </p:transition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sz="4800" dirty="0"/>
              <a:t>MODEL &amp; SIMULASI</a:t>
            </a:r>
            <a:br>
              <a:rPr sz="4800" dirty="0"/>
            </a:br>
            <a:r>
              <a:rPr sz="4800" dirty="0"/>
              <a:t>SISTEM INVENTORY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295400" y="4221088"/>
            <a:ext cx="6400800" cy="1874912"/>
          </a:xfrm>
        </p:spPr>
        <p:txBody>
          <a:bodyPr>
            <a:normAutofit fontScale="85000" lnSpcReduction="20000"/>
          </a:bodyPr>
          <a:lstStyle/>
          <a:p>
            <a:pPr algn="ctr" eaLnBrk="1" hangingPunct="1"/>
            <a:r>
              <a:rPr lang="en-US" sz="2400" b="1" dirty="0">
                <a:latin typeface="+mj-lt"/>
              </a:rPr>
              <a:t>Mata </a:t>
            </a:r>
            <a:r>
              <a:rPr lang="en-US" sz="2400" b="1" dirty="0" err="1">
                <a:latin typeface="+mj-lt"/>
              </a:rPr>
              <a:t>Kuliah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Pemodelan</a:t>
            </a:r>
            <a:r>
              <a:rPr lang="en-US" sz="2400" b="1" dirty="0">
                <a:latin typeface="+mj-lt"/>
              </a:rPr>
              <a:t> &amp; </a:t>
            </a:r>
            <a:r>
              <a:rPr lang="en-US" sz="2400" b="1" dirty="0" err="1">
                <a:latin typeface="+mj-lt"/>
              </a:rPr>
              <a:t>Simulasi</a:t>
            </a:r>
            <a:endParaRPr lang="en-US" sz="2400" b="1" dirty="0">
              <a:latin typeface="+mj-lt"/>
            </a:endParaRPr>
          </a:p>
          <a:p>
            <a:pPr algn="ctr" eaLnBrk="1" hangingPunct="1"/>
            <a:endParaRPr lang="en-US" sz="2400" dirty="0">
              <a:latin typeface="+mj-lt"/>
            </a:endParaRPr>
          </a:p>
          <a:p>
            <a:pPr algn="ctr" eaLnBrk="1" hangingPunct="1"/>
            <a:endParaRPr lang="id-ID" sz="2400" dirty="0">
              <a:latin typeface="+mj-lt"/>
            </a:endParaRPr>
          </a:p>
          <a:p>
            <a:pPr algn="ctr" eaLnBrk="1" hangingPunct="1"/>
            <a:r>
              <a:rPr lang="id-ID" sz="2000">
                <a:latin typeface="+mj-lt"/>
              </a:rPr>
              <a:t>Program </a:t>
            </a:r>
            <a:r>
              <a:rPr lang="id-ID" sz="2000" dirty="0">
                <a:latin typeface="+mj-lt"/>
              </a:rPr>
              <a:t>Studi </a:t>
            </a:r>
            <a:r>
              <a:rPr lang="en-US" sz="2000" dirty="0" err="1">
                <a:latin typeface="+mj-lt"/>
              </a:rPr>
              <a:t>Teknik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Informatika</a:t>
            </a:r>
            <a:endParaRPr lang="en-US" sz="2000" dirty="0">
              <a:latin typeface="+mj-lt"/>
            </a:endParaRPr>
          </a:p>
          <a:p>
            <a:pPr algn="ctr" eaLnBrk="1" hangingPunct="1"/>
            <a:r>
              <a:rPr lang="en-US" sz="2000" dirty="0" err="1">
                <a:latin typeface="+mj-lt"/>
              </a:rPr>
              <a:t>Universitas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Komputer</a:t>
            </a:r>
            <a:r>
              <a:rPr lang="en-US" sz="2000" dirty="0">
                <a:latin typeface="+mj-lt"/>
              </a:rPr>
              <a:t> Indonesia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85720" y="4077072"/>
            <a:ext cx="8606824" cy="2376264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Q 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periodik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i="1" dirty="0">
                <a:latin typeface="Arial" pitchFamily="34" charset="0"/>
                <a:cs typeface="Arial" pitchFamily="34" charset="0"/>
              </a:rPr>
              <a:t>Order point 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id-ID" sz="2400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inventory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cycle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dimulai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lama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berakhir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periode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 (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artinya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satuan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pemesanan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Q).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432024"/>
            <a:ext cx="556107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0" y="1785926"/>
            <a:ext cx="2132342" cy="100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22116771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561" y="1052736"/>
            <a:ext cx="3718375" cy="91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44" y="1988840"/>
            <a:ext cx="4542656" cy="110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0202" y="1052736"/>
            <a:ext cx="3742238" cy="102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3212976"/>
            <a:ext cx="4078415" cy="73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60032" y="1988840"/>
            <a:ext cx="3751241" cy="92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60032" y="3212976"/>
            <a:ext cx="3672408" cy="66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512" y="3951496"/>
            <a:ext cx="5147914" cy="106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7580253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56970"/>
            <a:ext cx="8258204" cy="5825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Model </a:t>
            </a:r>
            <a:r>
              <a:rPr lang="en-US" sz="3600" b="1" dirty="0" err="1"/>
              <a:t>EOQ</a:t>
            </a:r>
            <a:r>
              <a:rPr lang="en-US" sz="3600" b="1" dirty="0"/>
              <a:t> Back Order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295" y="1299489"/>
            <a:ext cx="7951145" cy="493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15903589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380650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>
                <a:latin typeface="Arial" pitchFamily="34" charset="0"/>
                <a:cs typeface="Arial" pitchFamily="34" charset="0"/>
              </a:rPr>
              <a:t>Back order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pesanan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diambil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bersedia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menunggu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pesanan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habis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mengijinkan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menjual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bersangkutan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meskipun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gudang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nol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Q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pemesanan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on hand inventory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Tujuannya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Q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meminimumkan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total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relevan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ditunjukkan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segitiga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72409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30316"/>
            <a:ext cx="8572560" cy="5506996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pembeli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dipenuhi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on hand inventory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diwakili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segitiga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S).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setahun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sebesar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periode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S/A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II 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on hand inventory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nol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pembeli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memesan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diambil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digambarkan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segitiga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Q-S,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pembeli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segera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dipenuhi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(Q-S)/A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31061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78694"/>
            <a:ext cx="8258204" cy="58259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Re</a:t>
            </a:r>
            <a:r>
              <a:rPr lang="id-ID" sz="2000" b="1" dirty="0"/>
              <a:t>-</a:t>
            </a:r>
            <a:r>
              <a:rPr lang="en-US" sz="2000" b="1" dirty="0"/>
              <a:t>Order Point (ROP) &amp; Safety Stock (SS)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1481585"/>
            <a:ext cx="7001654" cy="475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4593945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52736"/>
            <a:ext cx="8572560" cy="5328592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Asumsi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segera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kenyataanya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terpenuhi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penyediaan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pemesanan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tenggang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lead time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pesanan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kapan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pemesanan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disebut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pemesanan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(R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P).</a:t>
            </a:r>
          </a:p>
          <a:p>
            <a:pPr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85502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z="5400" dirty="0"/>
              <a:t>METODE MONTE CARLO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E2A08-43B1-4EF4-8119-6657D69B498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55408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65405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/>
              <a:t>Pendahuluan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00063" y="1144694"/>
            <a:ext cx="8186737" cy="5164626"/>
          </a:xfrm>
        </p:spPr>
        <p:txBody>
          <a:bodyPr/>
          <a:lstStyle/>
          <a:p>
            <a:pPr algn="just"/>
            <a:r>
              <a:rPr lang="id-ID" sz="2400" dirty="0">
                <a:latin typeface="Arial" charset="0"/>
                <a:cs typeface="Arial" charset="0"/>
              </a:rPr>
              <a:t>Merupakan metode analisis numerik yang melibatkan pengambilan sampel eksperimen bilangan acak.</a:t>
            </a:r>
          </a:p>
          <a:p>
            <a:pPr algn="just"/>
            <a:r>
              <a:rPr lang="id-ID" sz="2400" dirty="0">
                <a:latin typeface="Arial" charset="0"/>
                <a:cs typeface="Arial" charset="0"/>
              </a:rPr>
              <a:t>Umum digunakan untuk mensimulasikan sistem  pengendalian persediaan.</a:t>
            </a:r>
          </a:p>
          <a:p>
            <a:pPr algn="just"/>
            <a:r>
              <a:rPr lang="id-ID" sz="2400" dirty="0">
                <a:latin typeface="Arial" charset="0"/>
                <a:cs typeface="Arial" charset="0"/>
              </a:rPr>
              <a:t>Simulasi dengan metode Monte Carlo adalah bentuk simulasi probabilistik berdasarkan proses randomisasi (acak) yang melibatkan variabel-variabel data yang dikumpulkan berdasarkan data masa lalu maupun distribusi probabilitas </a:t>
            </a:r>
            <a:r>
              <a:rPr lang="id-ID" sz="2400">
                <a:latin typeface="Arial" charset="0"/>
                <a:cs typeface="Arial" charset="0"/>
              </a:rPr>
              <a:t>teoritis.</a:t>
            </a:r>
            <a:endParaRPr lang="id-ID" sz="2400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967CC-F810-4013-BD5A-A5877E88537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28625" y="836712"/>
            <a:ext cx="8258175" cy="5592663"/>
          </a:xfrm>
        </p:spPr>
        <p:txBody>
          <a:bodyPr>
            <a:normAutofit lnSpcReduction="10000"/>
          </a:bodyPr>
          <a:lstStyle/>
          <a:p>
            <a:pPr algn="just"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Langkah-langkah utama dalam simulasi monte carlo :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id-ID" sz="2400" dirty="0">
                <a:highlight>
                  <a:srgbClr val="FFFF00"/>
                </a:highlight>
                <a:latin typeface="Arial" charset="0"/>
                <a:cs typeface="Arial" charset="0"/>
              </a:rPr>
              <a:t>Mendefinisikan distribusi probabilitas</a:t>
            </a:r>
            <a:r>
              <a:rPr lang="id-ID" sz="2400" dirty="0">
                <a:latin typeface="Arial" charset="0"/>
                <a:cs typeface="Arial" charset="0"/>
              </a:rPr>
              <a:t> yang diketahui secara pasti dari data yang didapatkan dari pengumpulan data di masa lalu.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id-ID" sz="2400" dirty="0">
                <a:highlight>
                  <a:srgbClr val="FFFF00"/>
                </a:highlight>
                <a:latin typeface="Arial" charset="0"/>
                <a:cs typeface="Arial" charset="0"/>
              </a:rPr>
              <a:t>Mengonversikan distribusi probabilitas ke dalam bentuk frekuensi kumulatif</a:t>
            </a:r>
            <a:r>
              <a:rPr lang="id-ID" sz="2400" dirty="0">
                <a:latin typeface="Arial" charset="0"/>
                <a:cs typeface="Arial" charset="0"/>
              </a:rPr>
              <a:t>. Distribusi probabilitas kumulatif ini akan digunakan sebagai dasar pengelompokkan batas interval dari bilangan acak.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id-ID" sz="2400">
                <a:latin typeface="Arial" charset="0"/>
                <a:cs typeface="Arial" charset="0"/>
              </a:rPr>
              <a:t>Me</a:t>
            </a:r>
            <a:r>
              <a:rPr lang="en-US" sz="2400">
                <a:latin typeface="Arial" charset="0"/>
                <a:cs typeface="Arial" charset="0"/>
              </a:rPr>
              <a:t>n</a:t>
            </a:r>
            <a:r>
              <a:rPr lang="id-ID" sz="2400">
                <a:latin typeface="Arial" charset="0"/>
                <a:cs typeface="Arial" charset="0"/>
              </a:rPr>
              <a:t>jalankan </a:t>
            </a:r>
            <a:r>
              <a:rPr lang="id-ID" sz="2400" dirty="0">
                <a:latin typeface="Arial" charset="0"/>
                <a:cs typeface="Arial" charset="0"/>
              </a:rPr>
              <a:t>proses simulasi dengan menggunakan </a:t>
            </a:r>
            <a:r>
              <a:rPr lang="id-ID" sz="2400" dirty="0">
                <a:highlight>
                  <a:srgbClr val="FFFF00"/>
                </a:highlight>
                <a:latin typeface="Arial" charset="0"/>
                <a:cs typeface="Arial" charset="0"/>
              </a:rPr>
              <a:t>bilangan acak yang dikategorikan </a:t>
            </a:r>
            <a:r>
              <a:rPr lang="id-ID" sz="2400" dirty="0">
                <a:latin typeface="Arial" charset="0"/>
                <a:cs typeface="Arial" charset="0"/>
              </a:rPr>
              <a:t>sesuai dengan rentang distribusi probabilitas kumulatif dari variabel-variabel yang digunakan dalam simulasi.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id-ID" sz="2400" dirty="0">
                <a:highlight>
                  <a:srgbClr val="FFFF00"/>
                </a:highlight>
                <a:latin typeface="Arial" charset="0"/>
                <a:cs typeface="Arial" charset="0"/>
              </a:rPr>
              <a:t>Analisis terhadap hasil keluaran simulasi</a:t>
            </a:r>
            <a:r>
              <a:rPr lang="id-ID" sz="2400" dirty="0">
                <a:latin typeface="Arial" charset="0"/>
                <a:cs typeface="Arial" charset="0"/>
              </a:rPr>
              <a:t>, sebagai masukan bagi alternatif pemecahan permasalahan dan pengambilan keputusan.</a:t>
            </a:r>
          </a:p>
          <a:p>
            <a:pPr marL="457200" indent="-457200" algn="just">
              <a:buClrTx/>
              <a:buFont typeface="+mj-lt"/>
              <a:buAutoNum type="arabicPeriod"/>
            </a:pPr>
            <a:endParaRPr lang="id-ID" sz="2400" dirty="0">
              <a:latin typeface="Arial" charset="0"/>
              <a:cs typeface="Arial" charset="0"/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endParaRPr lang="id-ID" sz="2400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BDC2C-E65B-4491-AC27-4660DC50497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2132"/>
            <a:ext cx="7772400" cy="5826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3600" b="1" dirty="0">
                <a:latin typeface="Arial" pitchFamily="34" charset="0"/>
                <a:cs typeface="Arial" pitchFamily="34" charset="0"/>
              </a:rPr>
              <a:t>Teori Inventori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12080"/>
            <a:ext cx="8572500" cy="5429288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Inventory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pengumpulan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komoditas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580"/>
              </a:spcBef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mentah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komponen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spare part</a:t>
            </a:r>
            <a:r>
              <a:rPr lang="id-ID" sz="2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set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ataupun barang jadi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manajemen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meminimumkan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total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operasi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Hal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548640" lvl="1" algn="just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komoditas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dipesan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548640" lvl="1" algn="just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pemesanan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2784A-820E-477F-993B-EFCCEC3B284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21876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57188" y="404664"/>
            <a:ext cx="8329612" cy="58261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/>
              <a:t>Contoh 1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71500" y="1124745"/>
            <a:ext cx="8115300" cy="792088"/>
          </a:xfrm>
        </p:spPr>
        <p:txBody>
          <a:bodyPr>
            <a:normAutofit/>
          </a:bodyPr>
          <a:lstStyle/>
          <a:p>
            <a:pPr marL="0">
              <a:buFont typeface="Wingdings 2" pitchFamily="18" charset="2"/>
              <a:buNone/>
            </a:pPr>
            <a:r>
              <a:rPr lang="id-ID" sz="2000" dirty="0">
                <a:latin typeface="Arial" charset="0"/>
                <a:cs typeface="Arial" charset="0"/>
              </a:rPr>
              <a:t>Data permintaan produk ban motor di sebuah toko ban selama 200 hari kebelakang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65876-AA61-48DD-A7F5-738B8B50F7C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998161"/>
              </p:ext>
            </p:extLst>
          </p:nvPr>
        </p:nvGraphicFramePr>
        <p:xfrm>
          <a:off x="179516" y="2096864"/>
          <a:ext cx="87129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3564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71500" y="1196752"/>
            <a:ext cx="8115300" cy="1000125"/>
          </a:xfrm>
        </p:spPr>
        <p:txBody>
          <a:bodyPr/>
          <a:lstStyle/>
          <a:p>
            <a:pPr marL="0"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Data permintaan produk ban motor di sebuah toko ban selama 200 hari kebelakang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65876-AA61-48DD-A7F5-738B8B50F7C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40826"/>
              </p:ext>
            </p:extLst>
          </p:nvPr>
        </p:nvGraphicFramePr>
        <p:xfrm>
          <a:off x="1357313" y="2339752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Jumlah Demand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Frekuensi Demand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700786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571500" y="980728"/>
            <a:ext cx="8115300" cy="1571625"/>
          </a:xfrm>
        </p:spPr>
        <p:txBody>
          <a:bodyPr/>
          <a:lstStyle/>
          <a:p>
            <a:pPr marL="0" algn="just"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Jika diasumsikan tingkat penjualan ban dimasa lalu akan tetap bertahan sampai masa depan, maka ditentukan probabilitas dan probabilitas kumulatif dari tiap jenis permintaan.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8EC18-81FD-4740-804C-8D22EE9DFDD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10808"/>
              </p:ext>
            </p:extLst>
          </p:nvPr>
        </p:nvGraphicFramePr>
        <p:xfrm>
          <a:off x="1143000" y="2695228"/>
          <a:ext cx="700092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Jumlah Demand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Probabilitas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Probabilitas Kumulatif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10/200 = 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20/200 = 0,10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40/200 = 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60/200 = 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40/200 = 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30/200 = 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71500" y="733197"/>
            <a:ext cx="8115300" cy="1285875"/>
          </a:xfrm>
        </p:spPr>
        <p:txBody>
          <a:bodyPr/>
          <a:lstStyle/>
          <a:p>
            <a:pPr marL="0" algn="just"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Ditentukan batas angka random yang mewakili tiap kemungkinan hasil. </a:t>
            </a:r>
            <a:r>
              <a:rPr lang="id-ID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Jika diasumsikan angka random yang dibangkitkan dimulai dari angka 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CB8D2-1F75-424A-B1D4-D5742F680E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71329"/>
              </p:ext>
            </p:extLst>
          </p:nvPr>
        </p:nvGraphicFramePr>
        <p:xfrm>
          <a:off x="285720" y="2233384"/>
          <a:ext cx="864399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Jumlah Demand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Probabilitas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Probabilitas Kumulatif</a:t>
                      </a:r>
                    </a:p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(X 100)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Interval Angka Random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01 – 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06 –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16 – 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36 – 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66 – 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Arial" pitchFamily="34" charset="0"/>
                          <a:cs typeface="Arial" pitchFamily="34" charset="0"/>
                        </a:rPr>
                        <a:t>86 - 100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42938" y="5741814"/>
            <a:ext cx="8115300" cy="1071562"/>
          </a:xfrm>
        </p:spPr>
        <p:txBody>
          <a:bodyPr/>
          <a:lstStyle/>
          <a:p>
            <a:pPr marL="0" algn="just"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Total permintaan untuk 10 hari adalah 28 ban, rata-rata permintaan per hari adalah 2,8 </a:t>
            </a:r>
            <a:r>
              <a:rPr lang="id-ID" sz="2400" dirty="0">
                <a:latin typeface="Arial" charset="0"/>
                <a:cs typeface="Arial" charset="0"/>
                <a:sym typeface="Symbol"/>
              </a:rPr>
              <a:t> 3 </a:t>
            </a:r>
            <a:r>
              <a:rPr lang="id-ID" sz="2400" dirty="0">
                <a:latin typeface="Arial" charset="0"/>
                <a:cs typeface="Arial" charset="0"/>
              </a:rPr>
              <a:t>ban.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DA06A-6D3A-4203-B0E2-DAAE43F4363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03893"/>
              </p:ext>
            </p:extLst>
          </p:nvPr>
        </p:nvGraphicFramePr>
        <p:xfrm>
          <a:off x="1071563" y="925800"/>
          <a:ext cx="685804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Hari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Angka Random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Demand (Simulasi)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476672"/>
            <a:ext cx="8115300" cy="5357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Simulasi :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58261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/>
              <a:t>Contoh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71500" y="1052736"/>
            <a:ext cx="8115300" cy="5448077"/>
          </a:xfrm>
        </p:spPr>
        <p:txBody>
          <a:bodyPr/>
          <a:lstStyle/>
          <a:p>
            <a:pPr marL="0" algn="just"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Menggambarkan perilaku persediaan, permintaan dan waktu pengiriman. Dipastikan bahwa datanya bertipe probabilistik sehingga dapat dianalisis berdasarkan data masa lalu (Data Persediaan, Data Permintaan dan Data Pengiriman Produk). Data-data tersebut merupakan data yang langsung dibuatkan kelasnya dengan menggunakan distribusi frekuensi yang menunjukkan level persediaan, level permintaan beragam dan waktu pengirimannya.</a:t>
            </a:r>
          </a:p>
          <a:p>
            <a:pPr marL="0" algn="just"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Diasumsikan setiap minggu selalu terjadi transaksi, </a:t>
            </a:r>
            <a:r>
              <a:rPr lang="id-ID" sz="2400" b="1" dirty="0">
                <a:latin typeface="Arial" charset="0"/>
                <a:cs typeface="Arial" charset="0"/>
              </a:rPr>
              <a:t>tidak pernah terjadi permintaan = 0</a:t>
            </a:r>
            <a:r>
              <a:rPr lang="id-ID" sz="2400" dirty="0">
                <a:latin typeface="Arial" charset="0"/>
                <a:cs typeface="Arial" charset="0"/>
              </a:rPr>
              <a:t>, karena perusahaan melayani beberapa pelanggan dan setiap pelanggan selalu melakukan permintaan untuk memenuhi kebutuhannya. Dan diasumsikan juga bahwa </a:t>
            </a:r>
            <a:r>
              <a:rPr lang="id-ID" sz="2400" b="1" dirty="0">
                <a:latin typeface="Arial" charset="0"/>
                <a:cs typeface="Arial" charset="0"/>
              </a:rPr>
              <a:t>persediaan awal adalah 5 unit</a:t>
            </a:r>
            <a:r>
              <a:rPr lang="id-ID" sz="24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D1417-7E98-4FBF-924B-2426DB45BEB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5"/>
          <p:cNvSpPr>
            <a:spLocks noGrp="1"/>
          </p:cNvSpPr>
          <p:nvPr>
            <p:ph sz="half" idx="1"/>
          </p:nvPr>
        </p:nvSpPr>
        <p:spPr>
          <a:xfrm>
            <a:off x="357188" y="556503"/>
            <a:ext cx="3749675" cy="481013"/>
          </a:xfrm>
        </p:spPr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id-ID" sz="2000" dirty="0">
                <a:latin typeface="Arial" charset="0"/>
                <a:cs typeface="Arial" charset="0"/>
              </a:rPr>
              <a:t>Data Persediaan Produk (Unit) 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540593"/>
              </p:ext>
            </p:extLst>
          </p:nvPr>
        </p:nvGraphicFramePr>
        <p:xfrm>
          <a:off x="428623" y="985128"/>
          <a:ext cx="392906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Jml Persediaan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FREKUENSI</a:t>
                      </a:r>
                    </a:p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PERSEDIAAN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CB54A-E428-4DC9-8004-D1DA4F6C55F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7458" name="Content Placeholder 5"/>
          <p:cNvSpPr txBox="1">
            <a:spLocks/>
          </p:cNvSpPr>
          <p:nvPr/>
        </p:nvSpPr>
        <p:spPr bwMode="auto">
          <a:xfrm>
            <a:off x="4822825" y="556503"/>
            <a:ext cx="374967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id-ID" sz="2000" dirty="0">
                <a:cs typeface="Arial" charset="0"/>
              </a:rPr>
              <a:t>Data Permintaan Produk (Unit) :</a:t>
            </a: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7064005"/>
              </p:ext>
            </p:extLst>
          </p:nvPr>
        </p:nvGraphicFramePr>
        <p:xfrm>
          <a:off x="4644008" y="985128"/>
          <a:ext cx="424973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Jml Permintaan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FREKUENSI</a:t>
                      </a:r>
                    </a:p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505" name="Content Placeholder 5"/>
          <p:cNvSpPr txBox="1">
            <a:spLocks/>
          </p:cNvSpPr>
          <p:nvPr/>
        </p:nvSpPr>
        <p:spPr bwMode="auto">
          <a:xfrm>
            <a:off x="1979712" y="4408488"/>
            <a:ext cx="47179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id-ID" sz="2000" dirty="0">
                <a:cs typeface="Arial" charset="0"/>
              </a:rPr>
              <a:t>Data Waktu Pengiriman Produk (Hari) :</a:t>
            </a:r>
          </a:p>
        </p:txBody>
      </p:sp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381826"/>
              </p:ext>
            </p:extLst>
          </p:nvPr>
        </p:nvGraphicFramePr>
        <p:xfrm>
          <a:off x="1979712" y="4857760"/>
          <a:ext cx="457393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WAKTU PENGIRIMAN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FREKUENSI PENGIRIMAN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42875"/>
            <a:ext cx="8143875" cy="4810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Probabilitas Data Persediaan Produk (dalam satuan Unit) 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28625" y="785813"/>
          <a:ext cx="835824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4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3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INTERVAL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KELAS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FREKUENSI PERSEDIAAN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PROBABILITAS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PROBABILITAS KUMULATIF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2/60 = 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8/60 = 0,13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15/60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= 0,25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18/60 = 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8/60 = 0,13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6/60 = 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3/60 = 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D9C3D-423E-429C-90A8-E7A28CE086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8500" name="Content Placeholder 2"/>
          <p:cNvSpPr txBox="1">
            <a:spLocks/>
          </p:cNvSpPr>
          <p:nvPr/>
        </p:nvSpPr>
        <p:spPr bwMode="auto">
          <a:xfrm>
            <a:off x="571500" y="4357688"/>
            <a:ext cx="82153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73050" algn="just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id-ID" sz="2000" dirty="0">
                <a:cs typeface="Arial" charset="0"/>
              </a:rPr>
              <a:t>Tabel di atas menggambarkan data persediaan, dimana persediaan pada kelas pertama (antara 3 sampai 9) terdapat 2 transaksi yang berarti aktivitas persediaan pada kelas tersebut memiliki probabilitas 3%. Artinya jika dibangkitkan bilangan acak sebanyak nilai tertentu maka tingkat kemunculan yang terjadi pada kelas tersebut adalah 3% (bisa lebih atau kurang karena bilangan acak tidak dapat dikendalikan dengan pasti) dari seluruh bilangan acak.</a:t>
            </a:r>
          </a:p>
        </p:txBody>
      </p:sp>
    </p:spTree>
    <p:extLst>
      <p:ext uri="{BB962C8B-B14F-4D97-AF65-F5344CB8AC3E}">
        <p14:creationId xmlns:p14="http://schemas.microsoft.com/office/powerpoint/2010/main" val="3289044351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42875"/>
            <a:ext cx="8143875" cy="4810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000" dirty="0">
                <a:latin typeface="Arial" charset="0"/>
                <a:cs typeface="Arial" charset="0"/>
              </a:rPr>
              <a:t>Probabilitas Data Permintaan Produk (dalam satuan Unit) 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28625" y="525463"/>
          <a:ext cx="835824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3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3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INTERVAL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KELAS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FREKUENSI DEMAND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PROBABILITAS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PROBABILITAS KUMULATIF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994B8-BA3C-45C0-AA14-87C3A65CA49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9524" name="Content Placeholder 5"/>
          <p:cNvSpPr txBox="1">
            <a:spLocks/>
          </p:cNvSpPr>
          <p:nvPr/>
        </p:nvSpPr>
        <p:spPr bwMode="auto">
          <a:xfrm>
            <a:off x="285750" y="4111625"/>
            <a:ext cx="814387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id-ID" sz="2000" dirty="0">
                <a:cs typeface="Arial" charset="0"/>
              </a:rPr>
              <a:t>Probabilitas Data Waktu Pengiriman Produk (dalam satuan Hari) :</a:t>
            </a:r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105540"/>
              </p:ext>
            </p:extLst>
          </p:nvPr>
        </p:nvGraphicFramePr>
        <p:xfrm>
          <a:off x="428625" y="4643438"/>
          <a:ext cx="835824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9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3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aseline="0" dirty="0">
                          <a:latin typeface="Arial" pitchFamily="34" charset="0"/>
                          <a:cs typeface="Arial" pitchFamily="34" charset="0"/>
                        </a:rPr>
                        <a:t>WAKTU PENGIRIMAN</a:t>
                      </a: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FREKUENSI PENGIRIMAN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PROBABILITAS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PROBABILITAS KUMULATIF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5"/>
          <p:cNvSpPr>
            <a:spLocks noGrp="1"/>
          </p:cNvSpPr>
          <p:nvPr>
            <p:ph sz="half" idx="1"/>
          </p:nvPr>
        </p:nvSpPr>
        <p:spPr>
          <a:xfrm>
            <a:off x="285750" y="743470"/>
            <a:ext cx="8858250" cy="4810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Kemunculan Angka Acak untuk Data Persediaan Produk 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5767496"/>
              </p:ext>
            </p:extLst>
          </p:nvPr>
        </p:nvGraphicFramePr>
        <p:xfrm>
          <a:off x="428625" y="1386408"/>
          <a:ext cx="835824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4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3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Jml Persediaan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Frekuensi Persediaan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PROBABILITAS KUMULATIF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INTERVAL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ANGKA ACAK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0,03 x 100 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 –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0,16 x 100 =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 –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0,41 x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100 = 41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16 –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0,71 x 100 = 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41 – 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0,84 x 100 = 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71 –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0,94 x 100 = 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84 – 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0,99 x 100 =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94 - 98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452B5-43B7-49CA-82C4-F27398B9E9C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0548" name="Content Placeholder 2"/>
          <p:cNvSpPr txBox="1">
            <a:spLocks/>
          </p:cNvSpPr>
          <p:nvPr/>
        </p:nvSpPr>
        <p:spPr bwMode="auto">
          <a:xfrm>
            <a:off x="571500" y="5101158"/>
            <a:ext cx="81153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id-ID" sz="2400" dirty="0">
                <a:cs typeface="Arial" charset="0"/>
              </a:rPr>
              <a:t>Bilangan acak yang muncul bervariasi dibangkitkan antara 00 – 98 (terdapat 99 angka acak).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2400" b="1" dirty="0">
                <a:latin typeface="Arial" pitchFamily="34" charset="0"/>
                <a:cs typeface="Arial" pitchFamily="34" charset="0"/>
              </a:rPr>
              <a:t>Komponen-Komponen Model Inventori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O</a:t>
            </a:r>
            <a:r>
              <a:rPr lang="id-ID" sz="2400" b="1" i="1" dirty="0">
                <a:latin typeface="Arial" pitchFamily="34" charset="0"/>
                <a:cs typeface="Arial" pitchFamily="34" charset="0"/>
              </a:rPr>
              <a:t>rdering Cost </a:t>
            </a:r>
            <a:r>
              <a:rPr lang="id-ID" sz="2400" b="1" dirty="0">
                <a:latin typeface="Arial" pitchFamily="34" charset="0"/>
                <a:cs typeface="Arial" pitchFamily="34" charset="0"/>
              </a:rPr>
              <a:t>dan </a:t>
            </a:r>
            <a:r>
              <a:rPr lang="id-ID" sz="2400" b="1" i="1" dirty="0">
                <a:latin typeface="Arial" pitchFamily="34" charset="0"/>
                <a:cs typeface="Arial" pitchFamily="34" charset="0"/>
              </a:rPr>
              <a:t>Procurement Cost</a:t>
            </a:r>
          </a:p>
          <a:p>
            <a:pPr marL="365760" lvl="1" indent="0" algn="just">
              <a:spcBef>
                <a:spcPts val="580"/>
              </a:spcBef>
              <a:buNone/>
              <a:defRPr/>
            </a:pPr>
            <a:r>
              <a:rPr lang="id-ID" dirty="0">
                <a:latin typeface="Arial" pitchFamily="34" charset="0"/>
                <a:cs typeface="Arial" pitchFamily="34" charset="0"/>
              </a:rPr>
              <a:t>Biaya ini berkaitan dengan biaya pesan, pengangkutan,  penempatan di gudang dan biaya lain yang berhubungan dengan pemesanan komoditas (baik dibeli atau diproduksi). Ada dua total biaya pemesanan :</a:t>
            </a:r>
          </a:p>
          <a:p>
            <a:pPr marL="708660" lvl="1" indent="-342900" algn="just">
              <a:spcBef>
                <a:spcPts val="580"/>
              </a:spcBef>
              <a:defRPr/>
            </a:pPr>
            <a:r>
              <a:rPr lang="id-ID" i="1" dirty="0">
                <a:latin typeface="Arial" pitchFamily="34" charset="0"/>
                <a:cs typeface="Arial" pitchFamily="34" charset="0"/>
              </a:rPr>
              <a:t>Ordering Cost</a:t>
            </a:r>
            <a:r>
              <a:rPr lang="id-ID" dirty="0">
                <a:latin typeface="Arial" pitchFamily="34" charset="0"/>
                <a:cs typeface="Arial" pitchFamily="34" charset="0"/>
              </a:rPr>
              <a:t>; merupakan biaya pemesanan yang bersifat tetap (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fixed</a:t>
            </a:r>
            <a:r>
              <a:rPr lang="id-ID" dirty="0">
                <a:latin typeface="Arial" pitchFamily="34" charset="0"/>
                <a:cs typeface="Arial" pitchFamily="34" charset="0"/>
              </a:rPr>
              <a:t>) – yaitu tidak tergantung pada jumlah barang yang dipesan.</a:t>
            </a:r>
          </a:p>
          <a:p>
            <a:pPr marL="708660" lvl="1" indent="-342900" algn="just">
              <a:spcBef>
                <a:spcPts val="580"/>
              </a:spcBef>
              <a:defRPr/>
            </a:pPr>
            <a:r>
              <a:rPr lang="id-ID" i="1" dirty="0">
                <a:latin typeface="Arial" pitchFamily="34" charset="0"/>
                <a:cs typeface="Arial" pitchFamily="34" charset="0"/>
              </a:rPr>
              <a:t>Procurement Cost</a:t>
            </a:r>
            <a:r>
              <a:rPr lang="id-ID" dirty="0">
                <a:latin typeface="Arial" pitchFamily="34" charset="0"/>
                <a:cs typeface="Arial" pitchFamily="34" charset="0"/>
              </a:rPr>
              <a:t>; merupakan biaya pemesanan yang bersifat berubah-ubah dan bergantung pada jumlah barang yang dipesan.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2784A-820E-477F-993B-EFCCEC3B284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08969"/>
      </p:ext>
    </p:extLst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42875"/>
            <a:ext cx="8143875" cy="4810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000" dirty="0">
                <a:latin typeface="Arial" charset="0"/>
                <a:cs typeface="Arial" charset="0"/>
              </a:rPr>
              <a:t>Kemunculan Angka Acak untuk Data Permintaan Produk 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6329928"/>
              </p:ext>
            </p:extLst>
          </p:nvPr>
        </p:nvGraphicFramePr>
        <p:xfrm>
          <a:off x="428625" y="525463"/>
          <a:ext cx="835824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3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Jml Permintaan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Frekuensi Permintaan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PROBABILITAS KUMULATIF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INTERVAL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ANGKA ACAK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6E205-E31E-4908-8DAC-3F44D14768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1572" name="Content Placeholder 5"/>
          <p:cNvSpPr txBox="1">
            <a:spLocks/>
          </p:cNvSpPr>
          <p:nvPr/>
        </p:nvSpPr>
        <p:spPr bwMode="auto">
          <a:xfrm>
            <a:off x="285750" y="4111625"/>
            <a:ext cx="814387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id-ID" sz="2000" dirty="0">
                <a:cs typeface="Arial" charset="0"/>
              </a:rPr>
              <a:t>Kemunculan Angka Acak untuk Data Pengiriman Produk :</a:t>
            </a:r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96716"/>
              </p:ext>
            </p:extLst>
          </p:nvPr>
        </p:nvGraphicFramePr>
        <p:xfrm>
          <a:off x="428625" y="4643438"/>
          <a:ext cx="835824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8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aseline="0" dirty="0">
                          <a:latin typeface="Arial" pitchFamily="34" charset="0"/>
                          <a:cs typeface="Arial" pitchFamily="34" charset="0"/>
                        </a:rPr>
                        <a:t>WAKTU PENGIRIMAN</a:t>
                      </a: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FREKUENSI PENGIRIMAN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PROBABILITAS KUMULATIF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latin typeface="Arial" pitchFamily="34" charset="0"/>
                          <a:cs typeface="Arial" pitchFamily="34" charset="0"/>
                        </a:rPr>
                        <a:t>INTERVAL</a:t>
                      </a:r>
                      <a:r>
                        <a:rPr lang="id-ID" sz="1800" baseline="0" dirty="0">
                          <a:latin typeface="Arial" pitchFamily="34" charset="0"/>
                          <a:cs typeface="Arial" pitchFamily="34" charset="0"/>
                        </a:rPr>
                        <a:t> ANGKA ACAK</a:t>
                      </a:r>
                      <a:endParaRPr lang="id-ID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42875"/>
            <a:ext cx="8858250" cy="4810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Simulasi Persediaan  untuk  10 minggu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D2D99-62E7-431A-BABA-82C728A186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313" y="714375"/>
          <a:ext cx="8715440" cy="5915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4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4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0763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Ming-gu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Angka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Acak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Simulasi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763">
                <a:tc vMerge="1">
                  <a:txBody>
                    <a:bodyPr/>
                    <a:lstStyle/>
                    <a:p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Perse-diaan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Permin-taan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Pengi-riman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Perse-diaan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Permin-taan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Pengi-riman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Sisa</a:t>
                      </a:r>
                      <a:r>
                        <a:rPr lang="id-ID" sz="2000" baseline="0" dirty="0">
                          <a:latin typeface="Arial" pitchFamily="34" charset="0"/>
                          <a:cs typeface="Arial" pitchFamily="34" charset="0"/>
                        </a:rPr>
                        <a:t> Perse-diaan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2224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519758"/>
          </a:xfrm>
        </p:spPr>
        <p:txBody>
          <a:bodyPr/>
          <a:lstStyle/>
          <a:p>
            <a:pPr>
              <a:buNone/>
            </a:pPr>
            <a:r>
              <a:rPr lang="id-ID" sz="2400" dirty="0">
                <a:latin typeface="+mj-lt"/>
              </a:rPr>
              <a:t>Jika diketahui :</a:t>
            </a:r>
          </a:p>
          <a:p>
            <a:r>
              <a:rPr lang="id-ID" sz="2400" dirty="0">
                <a:latin typeface="+mj-lt"/>
              </a:rPr>
              <a:t>Biaya simpan di gudang = Rp. 6.000/unit</a:t>
            </a:r>
          </a:p>
          <a:p>
            <a:r>
              <a:rPr lang="id-ID" sz="2400" dirty="0">
                <a:latin typeface="+mj-lt"/>
              </a:rPr>
              <a:t>Biaya order produksi = Rp. 15.000,-/unit</a:t>
            </a:r>
          </a:p>
          <a:p>
            <a:r>
              <a:rPr lang="id-ID" sz="2400" dirty="0">
                <a:latin typeface="+mj-lt"/>
              </a:rPr>
              <a:t>Biaya pengiriman = Rp. 1.500/unit/hari</a:t>
            </a:r>
          </a:p>
          <a:p>
            <a:endParaRPr lang="id-ID" sz="2400" dirty="0">
              <a:latin typeface="+mj-lt"/>
            </a:endParaRPr>
          </a:p>
          <a:p>
            <a:pPr>
              <a:buNone/>
            </a:pPr>
            <a:r>
              <a:rPr lang="id-ID" sz="2400" dirty="0">
                <a:latin typeface="+mj-lt"/>
              </a:rPr>
              <a:t>Simulasikan biaya-biaya tersebut !</a:t>
            </a:r>
          </a:p>
          <a:p>
            <a:pPr>
              <a:buNone/>
            </a:pPr>
            <a:endParaRPr lang="id-ID" sz="2400" dirty="0">
              <a:latin typeface="+mj-lt"/>
            </a:endParaRPr>
          </a:p>
          <a:p>
            <a:pPr>
              <a:buNone/>
            </a:pPr>
            <a:endParaRPr lang="id-ID" sz="24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7C81B-9F16-4E12-B520-FF24B4F4BD3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42875"/>
            <a:ext cx="8858250" cy="4810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400" dirty="0">
                <a:latin typeface="Arial" charset="0"/>
                <a:cs typeface="Arial" charset="0"/>
              </a:rPr>
              <a:t>Simulasi Persediaan  untuk  10 minggu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D2D99-62E7-431A-BABA-82C728A186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2" y="928664"/>
          <a:ext cx="8286808" cy="557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1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1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1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17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144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12.000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405.000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135.000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348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Arial" pitchFamily="34" charset="0"/>
                          <a:cs typeface="Arial" pitchFamily="34" charset="0"/>
                        </a:rPr>
                        <a:t>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64704"/>
            <a:ext cx="8572560" cy="55932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400" b="1" u="sng" dirty="0">
                <a:latin typeface="+mj-lt"/>
              </a:rPr>
              <a:t>Keterangan</a:t>
            </a:r>
            <a:r>
              <a:rPr lang="id-ID" sz="2400" dirty="0">
                <a:latin typeface="+mj-lt"/>
              </a:rPr>
              <a:t> :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A : Minggu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B : Bilangan acak untuk Persediaan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C : Bilangan acak untuk Permintaan/Demand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D : Bilangan acak untuk Pengiriman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E : Simulasi variabel Persediaan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F : Simulasi variabel Permintaan/Demand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G : Simulasi variabel Pengiriman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H : Simulasi variavel Sisa Persediaan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I : Simulasi Biaya Simpan di Gudang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J : Simulasi Biaya Order Produksi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K : Simulasi Biaya Proses Pengiriman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E2A08-43B1-4EF4-8119-6657D69B498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2CD7-7604-4E3B-9F4A-D680BF17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Komponen inventory (lanjutan)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045" y="2420888"/>
            <a:ext cx="5937755" cy="3101983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H</a:t>
            </a:r>
            <a:r>
              <a:rPr lang="id-ID" sz="2400" b="1" i="1" dirty="0">
                <a:latin typeface="Arial" pitchFamily="34" charset="0"/>
                <a:cs typeface="Arial" pitchFamily="34" charset="0"/>
              </a:rPr>
              <a:t>olding Cost / Carrying Cost</a:t>
            </a:r>
          </a:p>
          <a:p>
            <a:pPr marL="365760" lvl="1" indent="0" algn="just">
              <a:spcBef>
                <a:spcPts val="580"/>
              </a:spcBef>
              <a:buNone/>
              <a:defRPr/>
            </a:pPr>
            <a:r>
              <a:rPr lang="id-ID" dirty="0">
                <a:latin typeface="Arial" pitchFamily="34" charset="0"/>
                <a:cs typeface="Arial" pitchFamily="34" charset="0"/>
              </a:rPr>
              <a:t>Biaya ini timbul karena perusahaan menyimpan persediaan. Sebagian besar merupakan biaya penyimpanan fisik, pajak, dan asuransi.</a:t>
            </a:r>
          </a:p>
          <a:p>
            <a:pPr marL="365760" lvl="1" indent="0" algn="just">
              <a:spcBef>
                <a:spcPts val="580"/>
              </a:spcBef>
              <a:buNone/>
              <a:defRPr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580"/>
              </a:spcBef>
              <a:defRPr/>
            </a:pPr>
            <a:r>
              <a:rPr lang="id-ID" sz="2400" b="1" i="1" dirty="0">
                <a:latin typeface="Arial" pitchFamily="34" charset="0"/>
                <a:cs typeface="Arial" pitchFamily="34" charset="0"/>
              </a:rPr>
              <a:t>Shortage Cost</a:t>
            </a:r>
            <a:endParaRPr lang="id-ID" sz="2400" i="1" dirty="0">
              <a:latin typeface="Arial" pitchFamily="34" charset="0"/>
              <a:cs typeface="Arial" pitchFamily="34" charset="0"/>
            </a:endParaRPr>
          </a:p>
          <a:p>
            <a:pPr marL="365760" lvl="1" indent="0" algn="just">
              <a:spcBef>
                <a:spcPts val="580"/>
              </a:spcBef>
              <a:buNone/>
              <a:defRPr/>
            </a:pPr>
            <a:r>
              <a:rPr lang="id-ID" dirty="0">
                <a:latin typeface="Arial" pitchFamily="34" charset="0"/>
                <a:cs typeface="Arial" pitchFamily="34" charset="0"/>
              </a:rPr>
              <a:t>Biaya ini terjadi bila ada permintaan terhadap barang yang kebetulan sedang tidak tersedia (stok habis). Untuk barang tertentu yang kebutuhannya tidak mendesak, maka  pelanggan mungkin diminta untuk menunggu (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back order</a:t>
            </a:r>
            <a:r>
              <a:rPr lang="id-ID" dirty="0">
                <a:latin typeface="Arial" pitchFamily="34" charset="0"/>
                <a:cs typeface="Arial" pitchFamily="34" charset="0"/>
              </a:rPr>
              <a:t>). Tetapi untuk barang yang sifatnya mendesak (kebutuhan sehari-hari) maka pelanggan tidak akan menunggu karena mereka akan segera mencari penggantinya di tempat lain, sehingga perusahaan akan kehilangan pelanggan.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2784A-820E-477F-993B-EFCCEC3B284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4449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Model </a:t>
            </a:r>
            <a:r>
              <a:rPr lang="id-ID" sz="3600" b="1" dirty="0"/>
              <a:t>Inventori</a:t>
            </a:r>
            <a:endParaRPr lang="en-US" sz="3600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06045" y="2348881"/>
            <a:ext cx="5937755" cy="396044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id-ID" sz="2000" dirty="0">
                <a:latin typeface="Arial" charset="0"/>
                <a:cs typeface="Arial" charset="0"/>
              </a:rPr>
              <a:t>Model inventori matematis digunakan untuk menggambarkan perilaku sistem inventori</a:t>
            </a:r>
          </a:p>
          <a:p>
            <a:pPr algn="just" eaLnBrk="1" hangingPunct="1"/>
            <a:r>
              <a:rPr lang="id-ID" sz="2000" dirty="0">
                <a:latin typeface="Arial" charset="0"/>
                <a:cs typeface="Arial" charset="0"/>
              </a:rPr>
              <a:t>Terdapat 2 kategori :</a:t>
            </a:r>
          </a:p>
          <a:p>
            <a:pPr marL="850392" lvl="1" indent="-457200" algn="just">
              <a:buFont typeface="+mj-lt"/>
              <a:buAutoNum type="arabicPeriod"/>
            </a:pPr>
            <a:r>
              <a:rPr lang="id-ID" sz="1400" dirty="0">
                <a:latin typeface="Arial" charset="0"/>
                <a:cs typeface="Arial" charset="0"/>
              </a:rPr>
              <a:t>Model Deterministik </a:t>
            </a:r>
            <a:r>
              <a:rPr lang="id-ID" sz="1400" dirty="0">
                <a:latin typeface="Arial" charset="0"/>
                <a:cs typeface="Arial" charset="0"/>
                <a:sym typeface="Symbol"/>
              </a:rPr>
              <a:t> </a:t>
            </a:r>
            <a:r>
              <a:rPr lang="id-ID" sz="2000" i="1" dirty="0">
                <a:latin typeface="Arial" charset="0"/>
                <a:cs typeface="Arial" charset="0"/>
                <a:sym typeface="Symbol"/>
              </a:rPr>
              <a:t>Economic Order Quantity</a:t>
            </a:r>
            <a:endParaRPr lang="id-ID" sz="2000" dirty="0">
              <a:latin typeface="Arial" charset="0"/>
              <a:cs typeface="Arial" charset="0"/>
            </a:endParaRPr>
          </a:p>
          <a:p>
            <a:pPr marL="850392" lvl="1" indent="-457200" algn="just">
              <a:buFont typeface="+mj-lt"/>
              <a:buAutoNum type="arabicPeriod"/>
            </a:pPr>
            <a:r>
              <a:rPr lang="id-ID" sz="1400" dirty="0">
                <a:latin typeface="Arial" charset="0"/>
                <a:cs typeface="Arial" charset="0"/>
              </a:rPr>
              <a:t>Model Stokastik </a:t>
            </a:r>
            <a:r>
              <a:rPr lang="id-ID" sz="1400" dirty="0">
                <a:latin typeface="Arial" charset="0"/>
                <a:cs typeface="Arial" charset="0"/>
                <a:sym typeface="Symbol"/>
              </a:rPr>
              <a:t> </a:t>
            </a:r>
            <a:r>
              <a:rPr lang="en-US" sz="1400" dirty="0" err="1">
                <a:latin typeface="Arial" charset="0"/>
                <a:cs typeface="Arial" charset="0"/>
              </a:rPr>
              <a:t>parameternya</a:t>
            </a: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err="1">
                <a:latin typeface="Arial" charset="0"/>
                <a:cs typeface="Arial" charset="0"/>
              </a:rPr>
              <a:t>tidak</a:t>
            </a: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err="1">
                <a:latin typeface="Arial" charset="0"/>
                <a:cs typeface="Arial" charset="0"/>
              </a:rPr>
              <a:t>diketahui</a:t>
            </a: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err="1">
                <a:latin typeface="Arial" charset="0"/>
                <a:cs typeface="Arial" charset="0"/>
              </a:rPr>
              <a:t>dengan</a:t>
            </a: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err="1">
                <a:latin typeface="Arial" charset="0"/>
                <a:cs typeface="Arial" charset="0"/>
              </a:rPr>
              <a:t>pasti</a:t>
            </a:r>
            <a:r>
              <a:rPr lang="en-US" sz="1400" dirty="0">
                <a:latin typeface="Arial" charset="0"/>
                <a:cs typeface="Arial" charset="0"/>
              </a:rPr>
              <a:t> (</a:t>
            </a:r>
            <a:r>
              <a:rPr lang="en-US" sz="1400" dirty="0" err="1">
                <a:latin typeface="Arial" charset="0"/>
                <a:cs typeface="Arial" charset="0"/>
              </a:rPr>
              <a:t>berupa</a:t>
            </a: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err="1">
                <a:latin typeface="Arial" charset="0"/>
                <a:cs typeface="Arial" charset="0"/>
              </a:rPr>
              <a:t>nilai</a:t>
            </a: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err="1">
                <a:latin typeface="Arial" charset="0"/>
                <a:cs typeface="Arial" charset="0"/>
              </a:rPr>
              <a:t>acak</a:t>
            </a:r>
            <a:r>
              <a:rPr lang="en-US" sz="1400" dirty="0">
                <a:latin typeface="Arial" charset="0"/>
                <a:cs typeface="Arial" charset="0"/>
              </a:rPr>
              <a:t>)</a:t>
            </a:r>
          </a:p>
          <a:p>
            <a:pPr marL="370332" indent="-342900" algn="just"/>
            <a:r>
              <a:rPr lang="id-ID" sz="2000" dirty="0">
                <a:latin typeface="Arial" charset="0"/>
                <a:cs typeface="Arial" charset="0"/>
                <a:sym typeface="Symbol"/>
              </a:rPr>
              <a:t>Terminologi permintaan terhadap suatu komoditas dalam inventori merupakan jumlah komoditas yang harus diambil untuk digunakan (misal untuk dijual) selama suatu periode tertentu.</a:t>
            </a:r>
            <a:endParaRPr lang="id-ID" sz="2000" dirty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9FD81-7539-4F3F-A320-D66225CB8AA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0580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6166"/>
            <a:ext cx="7772400" cy="5826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2800" b="1" i="1" dirty="0"/>
              <a:t>Economic Order Quantity (EOQ)</a:t>
            </a:r>
            <a:endParaRPr lang="en-US" sz="2800" b="1" i="1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85750" y="1434232"/>
            <a:ext cx="8572500" cy="4803080"/>
          </a:xfrm>
        </p:spPr>
        <p:txBody>
          <a:bodyPr>
            <a:noAutofit/>
          </a:bodyPr>
          <a:lstStyle/>
          <a:p>
            <a:pPr algn="just" eaLnBrk="1" hangingPunct="1"/>
            <a:r>
              <a:rPr lang="id-ID" sz="2400" dirty="0">
                <a:latin typeface="Arial" charset="0"/>
                <a:cs typeface="Arial" charset="0"/>
              </a:rPr>
              <a:t>Model </a:t>
            </a:r>
            <a:r>
              <a:rPr lang="id-ID" sz="2400" i="1" dirty="0">
                <a:latin typeface="Arial" charset="0"/>
                <a:cs typeface="Arial" charset="0"/>
              </a:rPr>
              <a:t>Economic Order Quantity </a:t>
            </a:r>
            <a:r>
              <a:rPr lang="id-ID" sz="2400" dirty="0">
                <a:latin typeface="Arial" charset="0"/>
                <a:cs typeface="Arial" charset="0"/>
                <a:sym typeface="Symbol"/>
              </a:rPr>
              <a:t> Model </a:t>
            </a:r>
            <a:r>
              <a:rPr lang="id-ID" sz="2400" i="1" dirty="0">
                <a:latin typeface="Arial" charset="0"/>
                <a:cs typeface="Arial" charset="0"/>
                <a:sym typeface="Symbol"/>
              </a:rPr>
              <a:t>Economic Lot-Size</a:t>
            </a:r>
            <a:endParaRPr lang="id-ID" sz="2400" i="1" dirty="0">
              <a:latin typeface="Arial" charset="0"/>
              <a:cs typeface="Arial" charset="0"/>
            </a:endParaRPr>
          </a:p>
          <a:p>
            <a:pPr algn="just" eaLnBrk="1" hangingPunct="1"/>
            <a:r>
              <a:rPr lang="id-ID" sz="2400" dirty="0">
                <a:latin typeface="Arial" charset="0"/>
                <a:cs typeface="Arial" charset="0"/>
              </a:rPr>
              <a:t>Tingkat inventori berkurang seiring dengan waktu dan diisi kembali pada saat kedatangan komoditas baru.</a:t>
            </a:r>
          </a:p>
          <a:p>
            <a:pPr algn="just" eaLnBrk="1" hangingPunct="1"/>
            <a:r>
              <a:rPr lang="id-ID" sz="2400" dirty="0">
                <a:latin typeface="Arial" charset="0"/>
                <a:cs typeface="Arial" charset="0"/>
              </a:rPr>
              <a:t>Jumlah komoditas diasumsikan diambil dari level inventori yang dicatat secara kontinu pada laju konstan</a:t>
            </a:r>
          </a:p>
          <a:p>
            <a:r>
              <a:rPr lang="id-ID" sz="2400" dirty="0">
                <a:latin typeface="Arial" charset="0"/>
                <a:cs typeface="Arial" charset="0"/>
              </a:rPr>
              <a:t>Terdapat beberapa model :</a:t>
            </a:r>
            <a:endParaRPr lang="en-US" sz="24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Model EOQ </a:t>
            </a:r>
            <a:r>
              <a:rPr lang="en-US" dirty="0" err="1">
                <a:latin typeface="Arial" charset="0"/>
                <a:cs typeface="Arial" charset="0"/>
              </a:rPr>
              <a:t>Klasik</a:t>
            </a:r>
            <a:r>
              <a:rPr lang="en-US" dirty="0">
                <a:latin typeface="Arial" charset="0"/>
                <a:cs typeface="Arial" charset="0"/>
              </a:rPr>
              <a:t> (</a:t>
            </a:r>
            <a:r>
              <a:rPr lang="id-ID" dirty="0">
                <a:latin typeface="Arial" charset="0"/>
                <a:cs typeface="Arial" charset="0"/>
              </a:rPr>
              <a:t>Model EOQ Dasar</a:t>
            </a:r>
            <a:r>
              <a:rPr lang="en-US" dirty="0">
                <a:latin typeface="Arial" charset="0"/>
                <a:cs typeface="Arial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Model EOQ </a:t>
            </a:r>
            <a:r>
              <a:rPr lang="en-US" i="1" dirty="0">
                <a:latin typeface="Arial" charset="0"/>
                <a:cs typeface="Arial" charset="0"/>
              </a:rPr>
              <a:t>Back Order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Model EOQ </a:t>
            </a:r>
            <a:r>
              <a:rPr lang="en-US" i="1" dirty="0">
                <a:latin typeface="Arial" charset="0"/>
                <a:cs typeface="Arial" charset="0"/>
              </a:rPr>
              <a:t>Fixed Production Rate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Model EOQ </a:t>
            </a:r>
            <a:r>
              <a:rPr lang="en-US" i="1" dirty="0">
                <a:latin typeface="Arial" charset="0"/>
                <a:cs typeface="Arial" charset="0"/>
              </a:rPr>
              <a:t>Quantity Discount</a:t>
            </a:r>
            <a:endParaRPr lang="en-US" sz="2400" b="1" dirty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9FD81-7539-4F3F-A320-D66225CB8AA2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686166"/>
            <a:ext cx="8115328" cy="5825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Model </a:t>
            </a:r>
            <a:r>
              <a:rPr lang="en-US" sz="3600" b="1" dirty="0" err="1"/>
              <a:t>EOQ</a:t>
            </a:r>
            <a:r>
              <a:rPr lang="en-US" sz="3600" b="1" dirty="0"/>
              <a:t> </a:t>
            </a:r>
            <a:r>
              <a:rPr lang="en-US" sz="3600" b="1" dirty="0" err="1"/>
              <a:t>Klasik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00808"/>
            <a:ext cx="8572560" cy="475252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Asumsi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:</a:t>
            </a: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disimpan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>
                <a:latin typeface="Arial" pitchFamily="34" charset="0"/>
                <a:cs typeface="Arial" pitchFamily="34" charset="0"/>
              </a:rPr>
              <a:t>adalah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id-ID" dirty="0">
                <a:latin typeface="Arial" pitchFamily="34" charset="0"/>
                <a:cs typeface="Arial" pitchFamily="34" charset="0"/>
              </a:rPr>
              <a:t> yang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homogen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dirty="0">
                <a:latin typeface="Arial" pitchFamily="34" charset="0"/>
                <a:cs typeface="Arial" pitchFamily="34" charset="0"/>
              </a:rPr>
              <a:t> per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periode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diketahui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>
                <a:latin typeface="Arial" pitchFamily="34" charset="0"/>
                <a:cs typeface="Arial" pitchFamily="34" charset="0"/>
              </a:rPr>
              <a:t>Ordering cost</a:t>
            </a:r>
            <a:r>
              <a:rPr lang="id-ID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>
                <a:latin typeface="Arial" pitchFamily="34" charset="0"/>
                <a:cs typeface="Arial" pitchFamily="34" charset="0"/>
              </a:rPr>
              <a:t>Holding cost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rata-rata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persediaan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>
                <a:latin typeface="Arial" pitchFamily="34" charset="0"/>
                <a:cs typeface="Arial" pitchFamily="34" charset="0"/>
              </a:rPr>
              <a:t> per unit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segera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diijinkan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back order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439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80728"/>
            <a:ext cx="8572560" cy="5328592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Parameter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:</a:t>
            </a:r>
          </a:p>
          <a:p>
            <a:pPr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k =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ordering cost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per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pemesanan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723900" indent="-723900" algn="just">
              <a:buNone/>
              <a:tabLst>
                <a:tab pos="26670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A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periode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misal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c =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procurement cost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per unit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dipesan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h =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holding cost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per unit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T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pemesanan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4965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28596" y="673982"/>
            <a:ext cx="8143932" cy="428628"/>
          </a:xfrm>
        </p:spPr>
        <p:txBody>
          <a:bodyPr/>
          <a:lstStyle/>
          <a:p>
            <a:r>
              <a:rPr lang="en-US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Frekuensi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pemesanan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dilakukan</a:t>
            </a:r>
            <a:endParaRPr lang="en-US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11"/>
          <p:cNvSpPr>
            <a:spLocks noGrp="1"/>
          </p:cNvSpPr>
          <p:nvPr>
            <p:ph type="body" sz="half" idx="3"/>
          </p:nvPr>
        </p:nvSpPr>
        <p:spPr>
          <a:xfrm>
            <a:off x="428596" y="3460064"/>
            <a:ext cx="8143932" cy="428628"/>
          </a:xfrm>
        </p:spPr>
        <p:txBody>
          <a:bodyPr/>
          <a:lstStyle/>
          <a:p>
            <a:r>
              <a:rPr lang="en-US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Frekuensi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pemesanan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jarang</a:t>
            </a:r>
            <a:r>
              <a:rPr lang="en-US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dilakukan</a:t>
            </a:r>
            <a:endParaRPr lang="en-US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1D2-41FB-4135-9F03-F284882F1AB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0982" y="1388362"/>
            <a:ext cx="724579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960130"/>
            <a:ext cx="6929486" cy="249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67356242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Parce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1971</TotalTime>
  <Words>2360</Words>
  <Application>Microsoft Office PowerPoint</Application>
  <PresentationFormat>On-screen Show (4:3)</PresentationFormat>
  <Paragraphs>973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Gill Sans MT</vt:lpstr>
      <vt:lpstr>Wingdings 2</vt:lpstr>
      <vt:lpstr>Parcel</vt:lpstr>
      <vt:lpstr>MODEL &amp; SIMULASI SISTEM INVENTORY</vt:lpstr>
      <vt:lpstr>Teori Inventori</vt:lpstr>
      <vt:lpstr>Komponen-Komponen Model Inventori</vt:lpstr>
      <vt:lpstr>Komponen inventory (lanjutan)</vt:lpstr>
      <vt:lpstr>Model Inventori</vt:lpstr>
      <vt:lpstr>Economic Order Quantity (EOQ)</vt:lpstr>
      <vt:lpstr>Model EOQ Klasik</vt:lpstr>
      <vt:lpstr>PowerPoint Presentation</vt:lpstr>
      <vt:lpstr>PowerPoint Presentation</vt:lpstr>
      <vt:lpstr>PowerPoint Presentation</vt:lpstr>
      <vt:lpstr>PowerPoint Presentation</vt:lpstr>
      <vt:lpstr>Model EOQ Back Order</vt:lpstr>
      <vt:lpstr>PowerPoint Presentation</vt:lpstr>
      <vt:lpstr>PowerPoint Presentation</vt:lpstr>
      <vt:lpstr>Re-Order Point (ROP) &amp; Safety Stock (SS)</vt:lpstr>
      <vt:lpstr>PowerPoint Presentation</vt:lpstr>
      <vt:lpstr>METODE MONTE CARLO</vt:lpstr>
      <vt:lpstr>Pendahuluan</vt:lpstr>
      <vt:lpstr>PowerPoint Presentation</vt:lpstr>
      <vt:lpstr>Contoh 1</vt:lpstr>
      <vt:lpstr>PowerPoint Presentation</vt:lpstr>
      <vt:lpstr>PowerPoint Presentation</vt:lpstr>
      <vt:lpstr>PowerPoint Presentation</vt:lpstr>
      <vt:lpstr>PowerPoint Presentation</vt:lpstr>
      <vt:lpstr>Contoh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Pengendalian Persediaan</dc:title>
  <dc:creator>Riani</dc:creator>
  <cp:lastModifiedBy>Kaprodi_If_Unikom</cp:lastModifiedBy>
  <cp:revision>305</cp:revision>
  <dcterms:created xsi:type="dcterms:W3CDTF">2009-11-30T12:54:42Z</dcterms:created>
  <dcterms:modified xsi:type="dcterms:W3CDTF">2019-07-03T04:10:15Z</dcterms:modified>
</cp:coreProperties>
</file>