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9" autoAdjust="0"/>
    <p:restoredTop sz="94660"/>
  </p:normalViewPr>
  <p:slideViewPr>
    <p:cSldViewPr snapToGrid="0">
      <p:cViewPr varScale="1">
        <p:scale>
          <a:sx n="88" d="100"/>
          <a:sy n="88" d="100"/>
        </p:scale>
        <p:origin x="60" y="2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7/4/2019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D" sz="4000" dirty="0" err="1" smtClean="0"/>
              <a:t>Teknik</a:t>
            </a:r>
            <a:r>
              <a:rPr lang="en-ID" sz="4000" dirty="0" smtClean="0"/>
              <a:t> </a:t>
            </a:r>
            <a:r>
              <a:rPr lang="en-ID" sz="4000" dirty="0" err="1" smtClean="0"/>
              <a:t>Forensik</a:t>
            </a:r>
            <a:r>
              <a:rPr lang="en-ID" sz="4000" dirty="0" smtClean="0"/>
              <a:t> </a:t>
            </a:r>
            <a:r>
              <a:rPr lang="en-ID" sz="4000" dirty="0" err="1" smtClean="0"/>
              <a:t>Komputer</a:t>
            </a:r>
            <a:endParaRPr lang="en-US" sz="4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58438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1" y="2142067"/>
            <a:ext cx="10131425" cy="4411133"/>
          </a:xfrm>
        </p:spPr>
        <p:txBody>
          <a:bodyPr>
            <a:normAutofit fontScale="85000" lnSpcReduction="20000"/>
          </a:bodyPr>
          <a:lstStyle/>
          <a:p>
            <a:pPr marL="0" indent="0">
              <a:buNone/>
            </a:pPr>
            <a:r>
              <a:rPr lang="en-ID" dirty="0" err="1" smtClean="0"/>
              <a:t>Tantangan</a:t>
            </a:r>
            <a:r>
              <a:rPr lang="en-ID" dirty="0" smtClean="0"/>
              <a:t> :</a:t>
            </a:r>
          </a:p>
          <a:p>
            <a:pPr marL="179388" lvl="1" indent="-179388" algn="just"/>
            <a:r>
              <a:rPr lang="id-ID" dirty="0"/>
              <a:t>Forensik komputer merupakan ilmu yang relatif baru, sehingga “Body of Knowledge”Hnya  masih  sedemikian  terbatas  (dalam  proses  pencarian  dengan metode “learning by doing”);</a:t>
            </a:r>
            <a:endParaRPr lang="en-US" sz="1400" dirty="0"/>
          </a:p>
          <a:p>
            <a:pPr marL="179388" lvl="1" indent="-179388" algn="just"/>
            <a:r>
              <a:rPr lang="id-ID" dirty="0"/>
              <a:t>Walaupun berada dalam rumpun ilmu forensik, namun secara prinsip memiliki sejumlah karakteristik yang sangat berbeda dengan bidang ilmu forensik lainnya – sehingga sumber ilmu dari individu maupun pusat studi sangatlah sedikit;</a:t>
            </a:r>
            <a:endParaRPr lang="en-US" sz="1400" dirty="0"/>
          </a:p>
          <a:p>
            <a:pPr marL="179388" lvl="1" indent="-179388" algn="just"/>
            <a:r>
              <a:rPr lang="id-ID" dirty="0"/>
              <a:t>Perkembangan teknologi yang sedemikian cepat, yang ditandai dengan diperkenalkannya  produkHproduk  baru  dimana  secara  langsung  berdampak pada berkembangnya ilmu forensik komputer tesebut secara pesat, yang membutuhkan kompetensi pengetahuan dan keterampilan sejalan dengannya;</a:t>
            </a:r>
            <a:endParaRPr lang="en-US" sz="1400" dirty="0"/>
          </a:p>
          <a:p>
            <a:pPr marL="179388" lvl="1" indent="-179388" algn="just"/>
            <a:r>
              <a:rPr lang="id-ID" dirty="0"/>
              <a:t>Semakin pintar dan trampilnya para pelaku kejahatan teknologi informasi dan komunikasi yang ditandai dengan makin beragamnya dan kompleksnya jenisH jenis serangan serta kejahatan teknologi yang berkembang;</a:t>
            </a:r>
            <a:endParaRPr lang="en-US" sz="1400" dirty="0"/>
          </a:p>
          <a:p>
            <a:pPr marL="179388" lvl="1" indent="-179388" algn="just"/>
            <a:r>
              <a:rPr lang="id-ID" dirty="0"/>
              <a:t>Cukup mahalnya harga peralatan canggih dan termutakhir untuk membantu  proses forensik komputer beserta laboratorium dan SDM pendukungnya;</a:t>
            </a:r>
            <a:endParaRPr lang="en-US" sz="1400" dirty="0"/>
          </a:p>
          <a:p>
            <a:pPr marL="179388" lvl="1" indent="-179388" algn="just"/>
            <a:r>
              <a:rPr lang="id-ID" dirty="0"/>
              <a:t>Secara empiris, masih banyak bersifat studi kasus (happening arts) dibandingkan dengan metodologi pengetahuan yang telah dibakukan dimana masih sedikit pelatihan dan sertifikasi yang tersedia dan ditawarkan di masyarakat</a:t>
            </a:r>
            <a:r>
              <a:rPr lang="id-ID" dirty="0" smtClean="0"/>
              <a:t>;</a:t>
            </a:r>
            <a:endParaRPr lang="en-ID" dirty="0" smtClean="0"/>
          </a:p>
          <a:p>
            <a:pPr marL="179388" lvl="1" indent="-179388" algn="just"/>
            <a:r>
              <a:rPr lang="id-ID" dirty="0"/>
              <a:t>Sangat terbatasnya SDM pendukung yang memiliki kompetensi dan keahlian khusus di bidang forensik komputer; dan</a:t>
            </a:r>
            <a:endParaRPr lang="en-US" dirty="0"/>
          </a:p>
          <a:p>
            <a:pPr marL="179388" lvl="1" indent="-179388" algn="just"/>
            <a:r>
              <a:rPr lang="id-ID" dirty="0"/>
              <a:t>Pada kenyataannya, pekerjaan forensik komputer masih lebih banyak unsur seninya dibandingkan pengetahuannya (more “Art” than “Science”).</a:t>
            </a:r>
            <a:endParaRPr lang="en-US" dirty="0"/>
          </a:p>
          <a:p>
            <a:pPr lvl="1"/>
            <a:endParaRPr lang="en-US" sz="1400" dirty="0"/>
          </a:p>
          <a:p>
            <a:pPr marL="0" indent="0">
              <a:buNone/>
            </a:pPr>
            <a:endParaRPr lang="en-US" dirty="0"/>
          </a:p>
        </p:txBody>
      </p:sp>
    </p:spTree>
    <p:extLst>
      <p:ext uri="{BB962C8B-B14F-4D97-AF65-F5344CB8AC3E}">
        <p14:creationId xmlns:p14="http://schemas.microsoft.com/office/powerpoint/2010/main" val="1142979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Kejahatan Komputer</a:t>
            </a:r>
            <a:r>
              <a:rPr lang="en-US" b="1" dirty="0"/>
              <a:t/>
            </a:r>
            <a:br>
              <a:rPr lang="en-US" b="1" dirty="0"/>
            </a:br>
            <a:endParaRPr lang="en-US" dirty="0"/>
          </a:p>
        </p:txBody>
      </p:sp>
      <p:sp>
        <p:nvSpPr>
          <p:cNvPr id="3" name="Content Placeholder 2"/>
          <p:cNvSpPr>
            <a:spLocks noGrp="1"/>
          </p:cNvSpPr>
          <p:nvPr>
            <p:ph idx="1"/>
          </p:nvPr>
        </p:nvSpPr>
        <p:spPr>
          <a:xfrm>
            <a:off x="685801" y="2142067"/>
            <a:ext cx="10131425" cy="4149876"/>
          </a:xfrm>
        </p:spPr>
        <p:txBody>
          <a:bodyPr>
            <a:normAutofit/>
          </a:bodyPr>
          <a:lstStyle/>
          <a:p>
            <a:pPr algn="just"/>
            <a:r>
              <a:rPr lang="id-ID" dirty="0" smtClean="0"/>
              <a:t>Secara </a:t>
            </a:r>
            <a:r>
              <a:rPr lang="id-ID" dirty="0"/>
              <a:t>prinsip, kejahatan di dunia komputer dibagi menjadi tiga, yaitu: </a:t>
            </a:r>
            <a:endParaRPr lang="en-ID" dirty="0" smtClean="0"/>
          </a:p>
          <a:p>
            <a:pPr marL="457200" lvl="1" indent="0" algn="just">
              <a:buNone/>
            </a:pPr>
            <a:r>
              <a:rPr lang="id-ID" dirty="0" smtClean="0"/>
              <a:t>(</a:t>
            </a:r>
            <a:r>
              <a:rPr lang="id-ID" dirty="0"/>
              <a:t>i) aktivitas dimana komputer atau piranti digital dipergunakan sebagai alat bantu untuk melakukan tindakan kriminal; </a:t>
            </a:r>
            <a:endParaRPr lang="en-ID" dirty="0" smtClean="0"/>
          </a:p>
          <a:p>
            <a:pPr marL="457200" lvl="1" indent="0" algn="just">
              <a:buNone/>
            </a:pPr>
            <a:r>
              <a:rPr lang="id-ID" dirty="0" smtClean="0"/>
              <a:t>(</a:t>
            </a:r>
            <a:r>
              <a:rPr lang="id-ID" dirty="0"/>
              <a:t>ii) aktivitas dimana komputer atau piranti digital dijadikan target dari kejahatan itu sendiri; dan </a:t>
            </a:r>
            <a:endParaRPr lang="en-ID" dirty="0" smtClean="0"/>
          </a:p>
          <a:p>
            <a:pPr marL="457200" lvl="1" indent="0" algn="just">
              <a:buNone/>
            </a:pPr>
            <a:r>
              <a:rPr lang="id-ID" dirty="0" smtClean="0"/>
              <a:t>(</a:t>
            </a:r>
            <a:r>
              <a:rPr lang="id-ID" dirty="0"/>
              <a:t>iii) aktivitas dimana pada saat yang bersamaan komputer atau piranti digital dijadikan alat untuk melakukan kejahatan terhadap target yang merupakan komputer atau piranti digital juga</a:t>
            </a:r>
            <a:r>
              <a:rPr lang="id-ID" dirty="0" smtClean="0"/>
              <a:t>.</a:t>
            </a:r>
            <a:endParaRPr lang="en-US" dirty="0"/>
          </a:p>
          <a:p>
            <a:pPr algn="just"/>
            <a:r>
              <a:rPr lang="id-ID" dirty="0"/>
              <a:t>Agar tidak salah pengertian, perlu diperhatikan bahwa istilah “komputer” yang dipergunakan dalam konteks forensik komputer mengandung makna yang luas, yaitu piranti digital yang dapat dipergunakan untuk mengolah data dan melakukan perhitungan secara elektronik, yang merupakan suatu sistem yang terdiri dari piranti keras (hardware), piranti lunak (software), piranti data/informasi (infoware), dan piranti sumber daya manusia (brainware).</a:t>
            </a:r>
            <a:endParaRPr lang="en-US" dirty="0"/>
          </a:p>
          <a:p>
            <a:endParaRPr lang="en-US" dirty="0"/>
          </a:p>
        </p:txBody>
      </p:sp>
    </p:spTree>
    <p:extLst>
      <p:ext uri="{BB962C8B-B14F-4D97-AF65-F5344CB8AC3E}">
        <p14:creationId xmlns:p14="http://schemas.microsoft.com/office/powerpoint/2010/main" val="4246640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Kejahatan Komputer</a:t>
            </a:r>
            <a:endParaRPr lang="en-US" dirty="0"/>
          </a:p>
        </p:txBody>
      </p:sp>
      <p:sp>
        <p:nvSpPr>
          <p:cNvPr id="3" name="Content Placeholder 2"/>
          <p:cNvSpPr>
            <a:spLocks noGrp="1"/>
          </p:cNvSpPr>
          <p:nvPr>
            <p:ph idx="1"/>
          </p:nvPr>
        </p:nvSpPr>
        <p:spPr>
          <a:xfrm>
            <a:off x="685801" y="2142067"/>
            <a:ext cx="10131425" cy="4509104"/>
          </a:xfrm>
        </p:spPr>
        <p:txBody>
          <a:bodyPr>
            <a:normAutofit fontScale="92500" lnSpcReduction="20000"/>
          </a:bodyPr>
          <a:lstStyle/>
          <a:p>
            <a:pPr marL="0" indent="0" algn="just">
              <a:buNone/>
            </a:pPr>
            <a:r>
              <a:rPr lang="id-ID" dirty="0"/>
              <a:t>Contoh kejahatan yang dimaksud dan erat kaitannya dengan kegiatan forensi komputer misalnya:</a:t>
            </a:r>
            <a:endParaRPr lang="en-US" dirty="0"/>
          </a:p>
          <a:p>
            <a:pPr marL="0" indent="0" algn="just">
              <a:buNone/>
            </a:pPr>
            <a:r>
              <a:rPr lang="id-ID" dirty="0"/>
              <a:t> </a:t>
            </a:r>
            <a:endParaRPr lang="en-US" dirty="0"/>
          </a:p>
          <a:p>
            <a:pPr marL="179388" lvl="1" indent="-179388" algn="just"/>
            <a:r>
              <a:rPr lang="id-ID" dirty="0"/>
              <a:t>Pencurian kata kunci atau “password” untuk mendapatkan hak akses;</a:t>
            </a:r>
            <a:endParaRPr lang="en-US" sz="1400" dirty="0"/>
          </a:p>
          <a:p>
            <a:pPr marL="179388" lvl="1" indent="-179388" algn="just"/>
            <a:r>
              <a:rPr lang="id-ID" dirty="0"/>
              <a:t>Pengambilan  data  elektronik  secara  diamHdiam  tanpa  sepengetahuan  sang empunya;</a:t>
            </a:r>
            <a:endParaRPr lang="en-US" sz="1400" dirty="0"/>
          </a:p>
          <a:p>
            <a:pPr marL="179388" lvl="1" indent="-179388" algn="just"/>
            <a:r>
              <a:rPr lang="id-ID" dirty="0"/>
              <a:t>Pemblokiran hak akses ke sumber daya teknologi tertentu sehingga yang berhak tidak dapat menggunakannya;</a:t>
            </a:r>
            <a:endParaRPr lang="en-US" sz="1400" dirty="0"/>
          </a:p>
          <a:p>
            <a:pPr marL="179388" lvl="1" indent="-179388" algn="just"/>
            <a:r>
              <a:rPr lang="id-ID" dirty="0"/>
              <a:t>Pengubahan data atau informasi penting sehingga menimbulkan dampak terjadinya misHkomunikasi dan/atau disHkomunikasi;</a:t>
            </a:r>
            <a:endParaRPr lang="en-US" sz="1400" dirty="0"/>
          </a:p>
          <a:p>
            <a:pPr marL="179388" lvl="1" indent="-179388" algn="just"/>
            <a:r>
              <a:rPr lang="id-ID" dirty="0"/>
              <a:t>Penyadapan jalur komunikasi digital yang berisi percakapan antara dua atau beberapa pihak terkait;</a:t>
            </a:r>
            <a:endParaRPr lang="en-US" sz="1400" dirty="0"/>
          </a:p>
          <a:p>
            <a:pPr marL="179388" lvl="1" indent="-179388" algn="just"/>
            <a:r>
              <a:rPr lang="id-ID" dirty="0"/>
              <a:t>Penipuan dengan berbagai motivasi dan modus agar si korban memberikan aset berharganya ke pihak tertentu;</a:t>
            </a:r>
            <a:endParaRPr lang="en-US" sz="1400" dirty="0"/>
          </a:p>
          <a:p>
            <a:pPr marL="179388" lvl="1" indent="-179388" algn="just"/>
            <a:r>
              <a:rPr lang="id-ID" dirty="0"/>
              <a:t>Peredaran fotoHfoto atau konten multimedia berbau pornografi dan pornoaksi ke target individu di bawah umur;</a:t>
            </a:r>
            <a:endParaRPr lang="en-US" sz="1400" dirty="0"/>
          </a:p>
          <a:p>
            <a:pPr marL="179388" lvl="1" indent="-179388" algn="just"/>
            <a:r>
              <a:rPr lang="id-ID" dirty="0"/>
              <a:t>Penyelenggaraan transaksi pornografi anak maupun halHhal terlarang lainnya seperti perjudian, pemerasan, penyalahgunaan wewenang, pengancaman, dan lain sebagainya;</a:t>
            </a:r>
            <a:endParaRPr lang="en-US" sz="1400" dirty="0"/>
          </a:p>
          <a:p>
            <a:pPr marL="179388" lvl="1" indent="-179388" algn="just"/>
            <a:r>
              <a:rPr lang="id-ID" dirty="0"/>
              <a:t>Penyelundupan fileHfile berisi virus ke dalam sistem korban dengan beraneka macam tujuan;</a:t>
            </a:r>
            <a:endParaRPr lang="en-US" sz="1400" dirty="0"/>
          </a:p>
          <a:p>
            <a:pPr marL="179388" lvl="1" indent="-179388"/>
            <a:r>
              <a:rPr lang="id-ID" dirty="0"/>
              <a:t>Penyebaran fitnah atau berita bohong yang merugikan seseorang, sekelompok individu, atau entitas organisasi; dan lain sebagainya.</a:t>
            </a:r>
            <a:endParaRPr lang="en-US" sz="1400" dirty="0"/>
          </a:p>
          <a:p>
            <a:endParaRPr lang="en-US" dirty="0"/>
          </a:p>
        </p:txBody>
      </p:sp>
    </p:spTree>
    <p:extLst>
      <p:ext uri="{BB962C8B-B14F-4D97-AF65-F5344CB8AC3E}">
        <p14:creationId xmlns:p14="http://schemas.microsoft.com/office/powerpoint/2010/main" val="147227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Obyek Forensik</a:t>
            </a:r>
            <a:r>
              <a:rPr lang="en-US" b="1" dirty="0"/>
              <a:t/>
            </a:r>
            <a:br>
              <a:rPr lang="en-US" b="1" dirty="0"/>
            </a:br>
            <a:endParaRPr lang="en-US" dirty="0"/>
          </a:p>
        </p:txBody>
      </p:sp>
      <p:sp>
        <p:nvSpPr>
          <p:cNvPr id="3" name="Content Placeholder 2"/>
          <p:cNvSpPr>
            <a:spLocks noGrp="1"/>
          </p:cNvSpPr>
          <p:nvPr>
            <p:ph idx="1"/>
          </p:nvPr>
        </p:nvSpPr>
        <p:spPr/>
        <p:txBody>
          <a:bodyPr>
            <a:normAutofit fontScale="92500"/>
          </a:bodyPr>
          <a:lstStyle/>
          <a:p>
            <a:pPr marL="179388" lvl="1" indent="-179388" algn="just"/>
            <a:r>
              <a:rPr lang="id-ID" dirty="0"/>
              <a:t>Log file atau catatan aktivitas penggunaan komputer yang tersimpan secara rapi dan detail di dalam sistem;</a:t>
            </a:r>
            <a:endParaRPr lang="en-US" sz="1400" dirty="0"/>
          </a:p>
          <a:p>
            <a:pPr marL="179388" lvl="1" indent="-179388" algn="just"/>
            <a:r>
              <a:rPr lang="id-ID" dirty="0"/>
              <a:t>File yang sekilas telah terhapus secara sistem, namun secara teknikal masih bisa diambil dengan caraHcara tertentu;</a:t>
            </a:r>
            <a:endParaRPr lang="en-US" sz="1400" dirty="0"/>
          </a:p>
          <a:p>
            <a:pPr marL="179388" lvl="1" indent="-179388" algn="just"/>
            <a:r>
              <a:rPr lang="id-ID" dirty="0"/>
              <a:t>Catatan digital yang dimiliki oleh piranti pengawas trafik seperti IPS (Intrusion Prevention System) dan IDS (Intrusion Detection System);</a:t>
            </a:r>
            <a:endParaRPr lang="en-US" sz="1400" dirty="0"/>
          </a:p>
          <a:p>
            <a:pPr marL="179388" lvl="1" indent="-179388" algn="just"/>
            <a:r>
              <a:rPr lang="id-ID" dirty="0"/>
              <a:t>Hard disk yang berisi data/informasi backup dari sistem utama;</a:t>
            </a:r>
            <a:endParaRPr lang="en-US" sz="1400" dirty="0"/>
          </a:p>
          <a:p>
            <a:pPr marL="179388" lvl="1" indent="-179388" algn="just"/>
            <a:r>
              <a:rPr lang="id-ID" dirty="0"/>
              <a:t>Rekaman email, mailing list, blog, chat, dan mode interaksi dan komunikasi lainnya;</a:t>
            </a:r>
            <a:endParaRPr lang="en-US" sz="1400" dirty="0"/>
          </a:p>
          <a:p>
            <a:pPr marL="179388" lvl="1" indent="-179388" algn="just"/>
            <a:r>
              <a:rPr lang="id-ID" dirty="0"/>
              <a:t>Beraneka ragam jeis berkas file yang dibuat oleh sistem maupun aplikasi untuk membantu melakukan manajemen file (misalnya: .tmp, .dat, .txt, dan lainHlain);</a:t>
            </a:r>
            <a:endParaRPr lang="en-US" sz="1400" dirty="0"/>
          </a:p>
          <a:p>
            <a:pPr marL="179388" lvl="1" indent="-179388" algn="just"/>
            <a:r>
              <a:rPr lang="id-ID" dirty="0"/>
              <a:t>Rekam jejak interaksi dan trafik via internet dari satu tempat ke tempat yang lain (dengan berbasis IP address misalnya);</a:t>
            </a:r>
            <a:endParaRPr lang="en-US" sz="1400" dirty="0"/>
          </a:p>
          <a:p>
            <a:pPr marL="179388" lvl="1" indent="-179388" algn="just"/>
            <a:r>
              <a:rPr lang="id-ID" dirty="0"/>
              <a:t>Absensi akses server atau komputer yang dikelola oleh sistem untuk merekam setiap adanya pengguna yang login ke piranti terkait; dan lain sebagainya.</a:t>
            </a:r>
            <a:endParaRPr lang="en-US" sz="1400" dirty="0"/>
          </a:p>
          <a:p>
            <a:endParaRPr lang="en-US" dirty="0"/>
          </a:p>
        </p:txBody>
      </p:sp>
    </p:spTree>
    <p:extLst>
      <p:ext uri="{BB962C8B-B14F-4D97-AF65-F5344CB8AC3E}">
        <p14:creationId xmlns:p14="http://schemas.microsoft.com/office/powerpoint/2010/main" val="1040027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Obyek Forensik</a:t>
            </a:r>
            <a:endParaRPr lang="en-US" dirty="0"/>
          </a:p>
        </p:txBody>
      </p:sp>
      <p:sp>
        <p:nvSpPr>
          <p:cNvPr id="3" name="Content Placeholder 2"/>
          <p:cNvSpPr>
            <a:spLocks noGrp="1"/>
          </p:cNvSpPr>
          <p:nvPr>
            <p:ph idx="1"/>
          </p:nvPr>
        </p:nvSpPr>
        <p:spPr>
          <a:xfrm>
            <a:off x="685801" y="2142067"/>
            <a:ext cx="10131425" cy="4247847"/>
          </a:xfrm>
        </p:spPr>
        <p:txBody>
          <a:bodyPr>
            <a:normAutofit/>
          </a:bodyPr>
          <a:lstStyle/>
          <a:p>
            <a:pPr marL="0" indent="0">
              <a:buNone/>
            </a:pPr>
            <a:r>
              <a:rPr lang="en-ID" dirty="0"/>
              <a:t>H</a:t>
            </a:r>
            <a:r>
              <a:rPr lang="id-ID" dirty="0" smtClean="0"/>
              <a:t>asil </a:t>
            </a:r>
            <a:r>
              <a:rPr lang="id-ID" dirty="0"/>
              <a:t>forensik dapat berupa petunjuk semacam</a:t>
            </a:r>
            <a:r>
              <a:rPr lang="id-ID" dirty="0" smtClean="0"/>
              <a:t>:</a:t>
            </a:r>
            <a:endParaRPr lang="en-US" dirty="0"/>
          </a:p>
          <a:p>
            <a:pPr marL="179388" lvl="1" indent="-179388" algn="just"/>
            <a:r>
              <a:rPr lang="id-ID" dirty="0"/>
              <a:t>Lokasi fisik seorang individu ketika kejahatan sedang berlangsung (alibi);</a:t>
            </a:r>
            <a:endParaRPr lang="en-US" sz="1400" dirty="0"/>
          </a:p>
          <a:p>
            <a:pPr marL="179388" lvl="1" indent="-179388" algn="just"/>
            <a:r>
              <a:rPr lang="id-ID" dirty="0"/>
              <a:t>Alat atau piranti kejahatan yang dipergunakan;</a:t>
            </a:r>
            <a:endParaRPr lang="en-US" sz="1400" dirty="0"/>
          </a:p>
          <a:p>
            <a:pPr marL="179388" lvl="1" indent="-179388" algn="just"/>
            <a:r>
              <a:rPr lang="id-ID" dirty="0"/>
              <a:t>Sasaran atau target perilaku jahat yang direncanakan;</a:t>
            </a:r>
            <a:endParaRPr lang="en-US" sz="1400" dirty="0"/>
          </a:p>
          <a:p>
            <a:pPr marL="179388" lvl="1" indent="-179388" algn="just"/>
            <a:r>
              <a:rPr lang="id-ID" dirty="0"/>
              <a:t>Pihak mana saja yang secara langsung maupun tidak langsung terlibat dalam tindakan kriminal;</a:t>
            </a:r>
            <a:endParaRPr lang="en-US" sz="1400" dirty="0"/>
          </a:p>
          <a:p>
            <a:pPr marL="179388" lvl="1" indent="-179388" algn="just"/>
            <a:r>
              <a:rPr lang="id-ID" dirty="0"/>
              <a:t>Waktu dan durasi aktivitas kejahatan terjadi;</a:t>
            </a:r>
            <a:endParaRPr lang="en-US" sz="1400" dirty="0"/>
          </a:p>
          <a:p>
            <a:pPr marL="179388" lvl="1" indent="-179388" algn="just"/>
            <a:r>
              <a:rPr lang="id-ID" dirty="0"/>
              <a:t>Motivasi maupun perkiraan kerugian yang ditimbulkan;</a:t>
            </a:r>
            <a:endParaRPr lang="en-US" sz="1400" dirty="0"/>
          </a:p>
          <a:p>
            <a:pPr marL="179388" lvl="1" indent="-179388" algn="just"/>
            <a:r>
              <a:rPr lang="id-ID" dirty="0"/>
              <a:t>HalHhal apa saja yang dilanggar dalam tindakan kejahatan tersebut;</a:t>
            </a:r>
            <a:endParaRPr lang="en-US" sz="1400" dirty="0"/>
          </a:p>
          <a:p>
            <a:pPr marL="179388" lvl="1" indent="-179388" algn="just"/>
            <a:r>
              <a:rPr lang="id-ID" dirty="0"/>
              <a:t>Modus operandi pelaksanaan aktivitas kejahatan; dan lain sebagainya.</a:t>
            </a:r>
            <a:endParaRPr lang="en-US" sz="1400" dirty="0"/>
          </a:p>
          <a:p>
            <a:endParaRPr lang="en-US" dirty="0"/>
          </a:p>
        </p:txBody>
      </p:sp>
    </p:spTree>
    <p:extLst>
      <p:ext uri="{BB962C8B-B14F-4D97-AF65-F5344CB8AC3E}">
        <p14:creationId xmlns:p14="http://schemas.microsoft.com/office/powerpoint/2010/main" val="285989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Tahapan Aktivitas Forensik</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id-ID" dirty="0"/>
              <a:t>Secara metodologis, terdapat paling tidak 14 (empat belas) tahapan yang perlu dilakukan dalam aktivitas forensik, sebagai berikut:</a:t>
            </a:r>
            <a:endParaRPr lang="en-US" dirty="0"/>
          </a:p>
          <a:p>
            <a:pPr marL="0" indent="0">
              <a:buNone/>
            </a:pPr>
            <a:endParaRPr lang="en-US" dirty="0"/>
          </a:p>
          <a:p>
            <a:pPr marL="342900" lvl="0" indent="-342900" algn="just">
              <a:buFont typeface="+mj-lt"/>
              <a:buAutoNum type="arabicPeriod"/>
            </a:pPr>
            <a:r>
              <a:rPr lang="id-ID" dirty="0"/>
              <a:t>Pernyataan Terjadinya Kejahatan Komputer – merupakan tahap dimana secara formal pihak yang berkepentingan melaporkan telah terjadinya suatu aktivitas kejahatan berbasis komputer</a:t>
            </a:r>
            <a:r>
              <a:rPr lang="id-ID" dirty="0" smtClean="0"/>
              <a:t>;</a:t>
            </a:r>
            <a:endParaRPr lang="en-ID" dirty="0" smtClean="0"/>
          </a:p>
          <a:p>
            <a:pPr marL="342900" lvl="0" indent="-342900">
              <a:buFont typeface="+mj-lt"/>
              <a:buAutoNum type="arabicPeriod"/>
            </a:pPr>
            <a:r>
              <a:rPr lang="id-ID" dirty="0"/>
              <a:t>Pengumpulan Petunjuk atau Bukti Awal – merupakan tahap dimana ahli forensik mengumpulkan semua petunjuk atau bukti awal yang dapat dipergunakan sebagai bahan kajian forensik, baik yang bersifat tangible maupun intangible;</a:t>
            </a:r>
            <a:endParaRPr lang="en-US" dirty="0"/>
          </a:p>
          <a:p>
            <a:pPr marL="342900" lvl="0" indent="-342900">
              <a:buFont typeface="+mj-lt"/>
              <a:buAutoNum type="arabicPeriod"/>
            </a:pPr>
            <a:r>
              <a:rPr lang="id-ID" dirty="0"/>
              <a:t>Penerbitan Surat Pengadilan – merupakan tahap dimana sesuai dengan peraturan     dan     perundangHundangan     yang     berlaku,     pihak     pengadilan memberikan ijin resmi kepada penyelidik maupun penyidik untuk melakukan aktiivitas terkait dengan pengolahan tempat kejadian perkara, baik yang bersifat fisik maupun maya;</a:t>
            </a:r>
            <a:endParaRPr lang="en-US" dirty="0"/>
          </a:p>
          <a:p>
            <a:pPr marL="342900" lvl="0" indent="-342900">
              <a:buFont typeface="+mj-lt"/>
              <a:buAutoNum type="arabicPeriod"/>
            </a:pPr>
            <a:r>
              <a:rPr lang="id-ID" dirty="0"/>
              <a:t>Pelaksanaan Prosedur Tanggapan Dini – merupakan tahap dimana ahli forensik melakukan serangkaian prosedur pengamanan tempat kejadian perkara, baik fisik maupun maya, agar steril dan tidak tercemar/terkontaminasi, sehingga dapat dianggap sah dalam pencarian barangHbarang bukti;</a:t>
            </a:r>
            <a:endParaRPr lang="en-US" dirty="0"/>
          </a:p>
          <a:p>
            <a:pPr marL="342900" lvl="0" indent="-342900" algn="just">
              <a:buFont typeface="+mj-lt"/>
              <a:buAutoNum type="arabicPeriod"/>
            </a:pP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3494100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Tahapan Aktivitas Forensik</a:t>
            </a:r>
            <a:endParaRPr lang="en-US" dirty="0"/>
          </a:p>
        </p:txBody>
      </p:sp>
      <p:sp>
        <p:nvSpPr>
          <p:cNvPr id="3" name="Content Placeholder 2"/>
          <p:cNvSpPr>
            <a:spLocks noGrp="1"/>
          </p:cNvSpPr>
          <p:nvPr>
            <p:ph idx="1"/>
          </p:nvPr>
        </p:nvSpPr>
        <p:spPr/>
        <p:txBody>
          <a:bodyPr>
            <a:normAutofit fontScale="92500" lnSpcReduction="20000"/>
          </a:bodyPr>
          <a:lstStyle/>
          <a:p>
            <a:pPr marL="342900" lvl="0" indent="-342900" algn="just">
              <a:buFont typeface="+mj-lt"/>
              <a:buAutoNum type="arabicPeriod" startAt="5"/>
            </a:pPr>
            <a:r>
              <a:rPr lang="id-ID" dirty="0"/>
              <a:t>Pembekuan Barang Bukti pada Lokasi Kejahatan – merupakan tahap dimana seluruh barang bukti yang ada diambil, disita, dan/atau dibekukan melalui teknik formal tertentu;</a:t>
            </a:r>
            <a:endParaRPr lang="en-US" dirty="0"/>
          </a:p>
          <a:p>
            <a:pPr marL="342900" lvl="0" indent="-342900" algn="just">
              <a:buFont typeface="+mj-lt"/>
              <a:buAutoNum type="arabicPeriod" startAt="5"/>
            </a:pPr>
            <a:r>
              <a:rPr lang="id-ID" dirty="0"/>
              <a:t>Pemindahan Bukti ke Laboratorium Forensik – merupakan tahap dimana dilakukan transfer barang bukti dari tempat kejadian perkara ke laboratorium tempat dilakukannya analisa forensik;</a:t>
            </a:r>
            <a:endParaRPr lang="en-US" dirty="0"/>
          </a:p>
          <a:p>
            <a:pPr marL="342900" lvl="0" indent="-342900" algn="just">
              <a:buFont typeface="+mj-lt"/>
              <a:buAutoNum type="arabicPeriod" startAt="5"/>
            </a:pPr>
            <a:r>
              <a:rPr lang="id-ID" dirty="0"/>
              <a:t>Pembuatan Salinan “2 Bit Stream” terhadap Barang Bukti – merupakan tahap dimana dilakukan proses duplikasi barang bukti ke dalam bentuk salinan yang identik;</a:t>
            </a:r>
            <a:endParaRPr lang="en-US" dirty="0"/>
          </a:p>
          <a:p>
            <a:pPr marL="342900" lvl="0" indent="-342900" algn="just">
              <a:buFont typeface="+mj-lt"/>
              <a:buAutoNum type="arabicPeriod" startAt="5"/>
            </a:pPr>
            <a:r>
              <a:rPr lang="id-ID" dirty="0"/>
              <a:t>Pengembangan “MD5 Checksum” Barang Bukti – merupakan tahap untuk memastikan tidak adanya kontaminasi atau perubahan kondisi terhadap barang bukti yang ada;</a:t>
            </a:r>
            <a:endParaRPr lang="en-US" dirty="0"/>
          </a:p>
          <a:p>
            <a:pPr marL="342900" lvl="0" indent="-342900" algn="just">
              <a:buFont typeface="+mj-lt"/>
              <a:buAutoNum type="arabicPeriod" startAt="5"/>
            </a:pPr>
            <a:r>
              <a:rPr lang="id-ID" dirty="0"/>
              <a:t>Penyiapan Rantai Posesi Barang Bukti – merupakan tahap menentukan pengalihan tanggung jawab dan kepemilikan barang bukti asli maupun duplikasi dari satu wilayah otoritas ke yang lainnya;</a:t>
            </a:r>
            <a:endParaRPr lang="en-US" dirty="0"/>
          </a:p>
          <a:p>
            <a:pPr marL="342900" lvl="0" indent="-342900" algn="just">
              <a:buFont typeface="+mj-lt"/>
              <a:buAutoNum type="arabicPeriod" startAt="5"/>
            </a:pPr>
            <a:r>
              <a:rPr lang="id-ID" dirty="0"/>
              <a:t>Penyimpanan Barang Bukti Asli di Tempat Aman – merupakan tahap penyimpanan barang bukti asli (original) di tempat yang aman dan sesuai dengan persyratan teknis tertentu untuk menjaga keasliannya;</a:t>
            </a:r>
            <a:endParaRPr lang="en-US" dirty="0"/>
          </a:p>
          <a:p>
            <a:pPr marL="342900" indent="-342900">
              <a:buFont typeface="+mj-lt"/>
              <a:buAutoNum type="arabicPeriod" startAt="5"/>
            </a:pPr>
            <a:endParaRPr lang="en-US" dirty="0"/>
          </a:p>
        </p:txBody>
      </p:sp>
    </p:spTree>
    <p:extLst>
      <p:ext uri="{BB962C8B-B14F-4D97-AF65-F5344CB8AC3E}">
        <p14:creationId xmlns:p14="http://schemas.microsoft.com/office/powerpoint/2010/main" val="4229746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Tahapan Aktivitas Forensik</a:t>
            </a:r>
            <a:endParaRPr lang="en-US" dirty="0"/>
          </a:p>
        </p:txBody>
      </p:sp>
      <p:sp>
        <p:nvSpPr>
          <p:cNvPr id="3" name="Content Placeholder 2"/>
          <p:cNvSpPr>
            <a:spLocks noGrp="1"/>
          </p:cNvSpPr>
          <p:nvPr>
            <p:ph idx="1"/>
          </p:nvPr>
        </p:nvSpPr>
        <p:spPr/>
        <p:txBody>
          <a:bodyPr/>
          <a:lstStyle/>
          <a:p>
            <a:pPr marL="342900" lvl="0" indent="-342900">
              <a:buFont typeface="+mj-lt"/>
              <a:buAutoNum type="arabicPeriod" startAt="11"/>
            </a:pPr>
            <a:r>
              <a:rPr lang="id-ID" dirty="0"/>
              <a:t>Analisa Barang Bukti Salinan – merupakan tahap dimana ahli forensik melakuka   analisa   secara   detail   terhadap   salinan   barangHbrang   bukti  yang dikumpulkan untuk mendapatkan kesimpulan terkait dengan seluk beluk terjadinya kejahatan;</a:t>
            </a:r>
            <a:endParaRPr lang="en-US" dirty="0"/>
          </a:p>
          <a:p>
            <a:pPr marL="342900" lvl="0" indent="-342900">
              <a:buFont typeface="+mj-lt"/>
              <a:buAutoNum type="arabicPeriod" startAt="11"/>
            </a:pPr>
            <a:r>
              <a:rPr lang="id-ID" dirty="0"/>
              <a:t>Pembuatan Laporan Forensik – merupakan tahap dimana ahli forensik menyimpulkan secara detail halHhal yang terjadi seputar aktivititas kejahatan yang dianalisa berdasarkan fakta forensik yang ada</a:t>
            </a:r>
            <a:r>
              <a:rPr lang="id-ID" dirty="0" smtClean="0"/>
              <a:t>;</a:t>
            </a:r>
            <a:endParaRPr lang="en-ID" dirty="0" smtClean="0"/>
          </a:p>
          <a:p>
            <a:pPr marL="342900" lvl="0" indent="-342900">
              <a:buFont typeface="+mj-lt"/>
              <a:buAutoNum type="arabicPeriod" startAt="11"/>
            </a:pPr>
            <a:r>
              <a:rPr lang="id-ID" dirty="0"/>
              <a:t>Penyerahan Hasil Laporan Analisa – merupakan tahap dimana secara resmi dokumen rahasia hasil forensik komputer diserahkan kepada pihak yang berwajib; dan</a:t>
            </a:r>
            <a:endParaRPr lang="en-US" dirty="0"/>
          </a:p>
          <a:p>
            <a:pPr marL="342900" lvl="0" indent="-342900">
              <a:buFont typeface="+mj-lt"/>
              <a:buAutoNum type="arabicPeriod" startAt="11"/>
            </a:pPr>
            <a:r>
              <a:rPr lang="id-ID" dirty="0"/>
              <a:t>Penyertaan dalam Proses Pengadilan – merupakan tahap dimana ahli forensik menjadi saksi di pengadilan terkait dengan kejahatan yang terjadi.</a:t>
            </a:r>
            <a:endParaRPr lang="en-US" dirty="0"/>
          </a:p>
          <a:p>
            <a:pPr lvl="0"/>
            <a:endParaRPr lang="en-US" dirty="0"/>
          </a:p>
          <a:p>
            <a:endParaRPr lang="en-US" dirty="0"/>
          </a:p>
        </p:txBody>
      </p:sp>
    </p:spTree>
    <p:extLst>
      <p:ext uri="{BB962C8B-B14F-4D97-AF65-F5344CB8AC3E}">
        <p14:creationId xmlns:p14="http://schemas.microsoft.com/office/powerpoint/2010/main" val="2024941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Kebutuhan Sumber Daya</a:t>
            </a:r>
            <a:r>
              <a:rPr lang="en-US" b="1" dirty="0"/>
              <a:t/>
            </a:r>
            <a:br>
              <a:rPr lang="en-US" b="1" dirty="0"/>
            </a:br>
            <a:endParaRPr lang="en-US" dirty="0"/>
          </a:p>
        </p:txBody>
      </p:sp>
      <p:sp>
        <p:nvSpPr>
          <p:cNvPr id="3" name="Content Placeholder 2"/>
          <p:cNvSpPr>
            <a:spLocks noGrp="1"/>
          </p:cNvSpPr>
          <p:nvPr>
            <p:ph idx="1"/>
          </p:nvPr>
        </p:nvSpPr>
        <p:spPr>
          <a:xfrm>
            <a:off x="685801" y="2142067"/>
            <a:ext cx="10131425" cy="4471004"/>
          </a:xfrm>
        </p:spPr>
        <p:txBody>
          <a:bodyPr>
            <a:normAutofit fontScale="92500" lnSpcReduction="20000"/>
          </a:bodyPr>
          <a:lstStyle/>
          <a:p>
            <a:pPr marL="0" indent="0" algn="just">
              <a:buNone/>
            </a:pPr>
            <a:r>
              <a:rPr lang="id-ID" dirty="0"/>
              <a:t>Piranti lunak atau software biasanya dipergunakan   oleh   praktisi   untuk   membantu   mereka   dalam   melakukan   halHhal sebagai berikut</a:t>
            </a:r>
            <a:r>
              <a:rPr lang="id-ID" dirty="0" smtClean="0"/>
              <a:t>:</a:t>
            </a:r>
            <a:endParaRPr lang="en-US" dirty="0"/>
          </a:p>
          <a:p>
            <a:pPr marL="179388" lvl="1" indent="-179388" algn="just"/>
            <a:r>
              <a:rPr lang="id-ID" dirty="0"/>
              <a:t>Mencari dan mengembalikan file yang telah terhapus sebelumnya;</a:t>
            </a:r>
            <a:endParaRPr lang="en-US" sz="1400" dirty="0"/>
          </a:p>
          <a:p>
            <a:pPr marL="179388" lvl="1" indent="-179388" algn="just"/>
            <a:r>
              <a:rPr lang="id-ID" dirty="0"/>
              <a:t>Membantu merekonstruksi pecahanHpecahan file yang ada (corrupted file);</a:t>
            </a:r>
            <a:endParaRPr lang="en-US" sz="1400" dirty="0"/>
          </a:p>
          <a:p>
            <a:pPr marL="179388" lvl="1" indent="-179388" algn="just"/>
            <a:r>
              <a:rPr lang="id-ID" dirty="0"/>
              <a:t>Mengidentifikasi anomali program melalui analisa serangkaian data beserta struktur algoritma yang terdapat pada sebuah file atau sistem basis data;</a:t>
            </a:r>
            <a:endParaRPr lang="en-US" sz="1400" dirty="0"/>
          </a:p>
          <a:p>
            <a:pPr marL="179388" lvl="1" indent="-179388" algn="just"/>
            <a:r>
              <a:rPr lang="id-ID" dirty="0"/>
              <a:t>Menemukan   jejakHjejak   yang   tertinggal   dalam   sebuah   peristiwa   kriminal tertentu yang telah dilakukan sebelumnya;</a:t>
            </a:r>
            <a:endParaRPr lang="en-US" sz="1400" dirty="0"/>
          </a:p>
          <a:p>
            <a:pPr marL="179388" lvl="1" indent="-179388" algn="just"/>
            <a:r>
              <a:rPr lang="id-ID" dirty="0"/>
              <a:t>Mendapatkan   data   berbasis   polaHpola   tertentu   sesuai   dengan   permintaan penegak hukum dalam proses penyelidikan maupun penyidikan peristiwa kejahatan internet;</a:t>
            </a:r>
            <a:endParaRPr lang="en-US" sz="1400" dirty="0"/>
          </a:p>
          <a:p>
            <a:pPr marL="179388" lvl="1" indent="-179388" algn="just"/>
            <a:r>
              <a:rPr lang="id-ID" dirty="0"/>
              <a:t>Memfilter   dan   memilahHmilah   antara   data   yang   berguna/relevan   untuk kebutuhan forensik dengan yang tidak, agar mekanisme analisa dapat dilakukan secara fokus dan detail;</a:t>
            </a:r>
            <a:endParaRPr lang="en-US" sz="1400" dirty="0"/>
          </a:p>
          <a:p>
            <a:pPr marL="179388" lvl="1" indent="-179388" algn="just"/>
            <a:r>
              <a:rPr lang="id-ID" dirty="0"/>
              <a:t>Menganalisa kejanggalanHkejanggalan yang terdapat pada suatu program atau subHprogram tertentu;</a:t>
            </a:r>
            <a:endParaRPr lang="en-US" sz="1400" dirty="0"/>
          </a:p>
          <a:p>
            <a:pPr marL="179388" lvl="1" indent="-179388" algn="just"/>
            <a:r>
              <a:rPr lang="id-ID" dirty="0"/>
              <a:t>Mempercepat proses pencarian penggalan instruksi atau data tertentu yang dibutuhkan oleh seorang ahli forensik terhadap sebuah media repositori bermemori besar;</a:t>
            </a:r>
            <a:endParaRPr lang="en-US" sz="1400" dirty="0"/>
          </a:p>
          <a:p>
            <a:pPr marL="179388" lvl="1" indent="-179388" algn="just"/>
            <a:r>
              <a:rPr lang="id-ID" dirty="0"/>
              <a:t>Menguji dan mengambil kesimpulan terhadap sejumlah kondisi tertentu terkait dengan aktivias dan konsep forensik; dan lain sebagainya.</a:t>
            </a:r>
            <a:endParaRPr lang="en-US" sz="1400" dirty="0"/>
          </a:p>
          <a:p>
            <a:endParaRPr lang="en-US" dirty="0"/>
          </a:p>
        </p:txBody>
      </p:sp>
    </p:spTree>
    <p:extLst>
      <p:ext uri="{BB962C8B-B14F-4D97-AF65-F5344CB8AC3E}">
        <p14:creationId xmlns:p14="http://schemas.microsoft.com/office/powerpoint/2010/main" val="2990660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Kebutuhan Sumber Daya</a:t>
            </a:r>
            <a:r>
              <a:rPr lang="en-US" b="1" dirty="0"/>
              <a:t/>
            </a:r>
            <a:br>
              <a:rPr lang="en-US" b="1" dirty="0"/>
            </a:br>
            <a:endParaRPr lang="en-US" dirty="0"/>
          </a:p>
        </p:txBody>
      </p:sp>
      <p:sp>
        <p:nvSpPr>
          <p:cNvPr id="3" name="Content Placeholder 2"/>
          <p:cNvSpPr>
            <a:spLocks noGrp="1"/>
          </p:cNvSpPr>
          <p:nvPr>
            <p:ph idx="1"/>
          </p:nvPr>
        </p:nvSpPr>
        <p:spPr>
          <a:xfrm>
            <a:off x="685801" y="2142067"/>
            <a:ext cx="10131425" cy="4432904"/>
          </a:xfrm>
        </p:spPr>
        <p:txBody>
          <a:bodyPr>
            <a:normAutofit/>
          </a:bodyPr>
          <a:lstStyle/>
          <a:p>
            <a:pPr marL="0" indent="0" algn="just">
              <a:buNone/>
            </a:pPr>
            <a:r>
              <a:rPr lang="id-ID" dirty="0"/>
              <a:t>Piranti keras ini biasanya dibutuhkan untuk melakukan halHhal sebagai berikut</a:t>
            </a:r>
            <a:r>
              <a:rPr lang="id-ID" dirty="0" smtClean="0"/>
              <a:t>:</a:t>
            </a:r>
            <a:endParaRPr lang="en-US" dirty="0"/>
          </a:p>
          <a:p>
            <a:pPr marL="179388" lvl="1" indent="-179388" algn="just"/>
            <a:r>
              <a:rPr lang="id-ID" dirty="0"/>
              <a:t>Membuat replikasi atau copy atau cloning dari sistem basis data (atau media basis data) yang akan diteliti dengan cara yang sangat cepat dan menghasilkan kualitas yang identik dengan aslinya;</a:t>
            </a:r>
            <a:endParaRPr lang="en-US" sz="1400" dirty="0"/>
          </a:p>
          <a:p>
            <a:pPr marL="179388" lvl="1" indent="-179388" algn="just"/>
            <a:r>
              <a:rPr lang="id-ID" dirty="0"/>
              <a:t>Mengambil  atau  memindahkan  atau  mengekstrak  data  dari  tempatHtempat atau media penyimpan yang khusus seperti: telepon genggam, server besar (superkomputer), PDA (Personal Digital Assistance), komputer tablet, dan lainH lain;</a:t>
            </a:r>
            <a:endParaRPr lang="en-US" sz="1400" dirty="0"/>
          </a:p>
          <a:p>
            <a:pPr marL="179388" lvl="1" indent="-179388" algn="just"/>
            <a:r>
              <a:rPr lang="id-ID" dirty="0"/>
              <a:t>Menggenerasi nilai numerik secara urut maupun random secara ultra cepat untuk membongkar kata kunci (password) atau hal sejenis lainnya, sebagai bagian dari proses deskripsi (tilik sandi);</a:t>
            </a:r>
            <a:endParaRPr lang="en-US" sz="1400" dirty="0"/>
          </a:p>
          <a:p>
            <a:pPr marL="179388" lvl="1" indent="-179388" algn="just"/>
            <a:r>
              <a:rPr lang="id-ID" dirty="0"/>
              <a:t>Membongkar berbagai proteksi secara piranti keras atau lunak yang menjadi proteksi dari sebagian besar perangkat teknologi informasi dan komunikasi;</a:t>
            </a:r>
            <a:endParaRPr lang="en-US" sz="1400" dirty="0"/>
          </a:p>
          <a:p>
            <a:pPr marL="179388" lvl="1" indent="-179388" algn="just"/>
            <a:r>
              <a:rPr lang="id-ID" dirty="0"/>
              <a:t>Menghapus dan memformat hard disk secara cepat dan efektif dengan melakukan demagnetisasi agar data benarHbenar terhapus sebagai bagian dari penyiapan media replikasi; dan lain sebagainya.</a:t>
            </a:r>
            <a:endParaRPr lang="en-US" sz="1400" dirty="0"/>
          </a:p>
          <a:p>
            <a:pPr marL="179388" indent="-179388" algn="just"/>
            <a:endParaRPr lang="en-US" dirty="0"/>
          </a:p>
        </p:txBody>
      </p:sp>
    </p:spTree>
    <p:extLst>
      <p:ext uri="{BB962C8B-B14F-4D97-AF65-F5344CB8AC3E}">
        <p14:creationId xmlns:p14="http://schemas.microsoft.com/office/powerpoint/2010/main" val="84243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Latar Belakang</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pPr marL="179388" lvl="1" indent="-179388" algn="just"/>
            <a:r>
              <a:rPr lang="id-ID" dirty="0"/>
              <a:t>Seorang  Direktur  perusahaan  </a:t>
            </a:r>
            <a:r>
              <a:rPr lang="id-ID" dirty="0" smtClean="0"/>
              <a:t>multi</a:t>
            </a:r>
            <a:r>
              <a:rPr lang="en-ID" dirty="0" smtClean="0"/>
              <a:t>-</a:t>
            </a:r>
            <a:r>
              <a:rPr lang="id-ID" dirty="0" smtClean="0"/>
              <a:t>nasional  </a:t>
            </a:r>
            <a:r>
              <a:rPr lang="id-ID" dirty="0"/>
              <a:t>dituduh  melakukan  pelecehan seksual    terhadap    sekretarisnya    melalui    </a:t>
            </a:r>
            <a:r>
              <a:rPr lang="id-ID" dirty="0" smtClean="0"/>
              <a:t>kata</a:t>
            </a:r>
            <a:r>
              <a:rPr lang="en-ID" dirty="0" smtClean="0"/>
              <a:t>-</a:t>
            </a:r>
            <a:r>
              <a:rPr lang="id-ID" dirty="0" smtClean="0"/>
              <a:t>kata    </a:t>
            </a:r>
            <a:r>
              <a:rPr lang="id-ID" dirty="0"/>
              <a:t>yang    disampaikannya melalui   </a:t>
            </a:r>
            <a:r>
              <a:rPr lang="id-ID" dirty="0" smtClean="0"/>
              <a:t>e</a:t>
            </a:r>
            <a:r>
              <a:rPr lang="en-ID" dirty="0" smtClean="0"/>
              <a:t>-</a:t>
            </a:r>
            <a:r>
              <a:rPr lang="id-ID" dirty="0" smtClean="0"/>
              <a:t>mail</a:t>
            </a:r>
            <a:r>
              <a:rPr lang="id-ID" dirty="0"/>
              <a:t>.   Jika   memang   terbukti   demikian,   maka   terdapat   ancaman pidana dan perdata yang membayanginya.</a:t>
            </a:r>
            <a:endParaRPr lang="en-US" sz="1400" dirty="0"/>
          </a:p>
          <a:p>
            <a:pPr marL="179388" lvl="1" indent="-179388" algn="just"/>
            <a:r>
              <a:rPr lang="id-ID" dirty="0"/>
              <a:t>Sebuah kementrian di pemerintahan menuntut satu Lembaga Swadaya Masyarakat yang ditengarai melakukan penetrasi ke dalam sistem komputernya  tanpa  ijin.  Berdasarkan  undangHundang  yang  berlaku,  terhadap LSM yang bersangkutan dapat dikenakan sanksi hukum yang sangat berat jika terbukti melakukan aktivits yang dituduhkan.</a:t>
            </a:r>
            <a:endParaRPr lang="en-US" sz="1400" dirty="0"/>
          </a:p>
          <a:p>
            <a:pPr marL="179388" lvl="1" indent="-179388" algn="just"/>
            <a:r>
              <a:rPr lang="id-ID" dirty="0"/>
              <a:t>Sekelompok artis pemain band terkemuka merasa berang karena pada suatu masa situsnya diporakporandakan oleh </a:t>
            </a:r>
            <a:r>
              <a:rPr lang="id-ID" dirty="0" smtClean="0"/>
              <a:t>peretas </a:t>
            </a:r>
            <a:r>
              <a:rPr lang="id-ID" dirty="0"/>
              <a:t>(baca: hacker) sehingga terganggu citranya. Disinyalir pihak yang melakukan kegiatan negatif tersebut adalah pesaing atau kompetitornya.</a:t>
            </a:r>
            <a:endParaRPr lang="en-US" sz="1400" dirty="0"/>
          </a:p>
          <a:p>
            <a:pPr marL="179388" lvl="1" indent="-179388" algn="just"/>
            <a:r>
              <a:rPr lang="id-ID" dirty="0"/>
              <a:t>Sejumlah   situs   </a:t>
            </a:r>
            <a:r>
              <a:rPr lang="id-ID" dirty="0" smtClean="0"/>
              <a:t>e</a:t>
            </a:r>
            <a:r>
              <a:rPr lang="en-ID" dirty="0" smtClean="0"/>
              <a:t>-</a:t>
            </a:r>
            <a:r>
              <a:rPr lang="id-ID" dirty="0" smtClean="0"/>
              <a:t>commerce   </a:t>
            </a:r>
            <a:r>
              <a:rPr lang="id-ID" dirty="0"/>
              <a:t>mendadak   tidak   dapat   melakukan   transaksi pembayaran karena adanya pihak yang melakukan gangguan dengan cara mengirimkan virus tertentu sehingga pemilik perdagangan di internet tersebut rugi milyaran rupiah karena tidak terjadinya transaksi selama kurang lebih seminggu. Yang bersangkutan siap untuk menyelidiki dan menuntut mereka yang sengaja melakukan kegiatan ini.</a:t>
            </a:r>
            <a:endParaRPr lang="en-US" sz="1400" dirty="0"/>
          </a:p>
          <a:p>
            <a:endParaRPr lang="en-US" dirty="0"/>
          </a:p>
        </p:txBody>
      </p:sp>
    </p:spTree>
    <p:extLst>
      <p:ext uri="{BB962C8B-B14F-4D97-AF65-F5344CB8AC3E}">
        <p14:creationId xmlns:p14="http://schemas.microsoft.com/office/powerpoint/2010/main" val="163721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Kebutuhan Sumber Daya</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ID" dirty="0"/>
              <a:t>D</a:t>
            </a:r>
            <a:r>
              <a:rPr lang="id-ID" dirty="0" smtClean="0"/>
              <a:t>ilihat </a:t>
            </a:r>
            <a:r>
              <a:rPr lang="id-ID" dirty="0"/>
              <a:t>dari kompetensi dan keahliannya, seorang ahli forensik komputer yang baik dan lengkap harus memiliki tiga domain atau basis pengetahuan maupun keterampilannya, yaitu dari segi akademis, vokasi, dan profesi. </a:t>
            </a:r>
            <a:endParaRPr lang="en-ID" dirty="0" smtClean="0"/>
          </a:p>
          <a:p>
            <a:pPr algn="just"/>
            <a:r>
              <a:rPr lang="id-ID" dirty="0" smtClean="0"/>
              <a:t>Dari </a:t>
            </a:r>
            <a:r>
              <a:rPr lang="id-ID" dirty="0"/>
              <a:t>sisi akademis, paling tidak yang bersangkutan memiliki latar belakang pengetahuan kognitif mengenai cara kerja komputer dalam lingkungan jejaring teknologi informasi dan komputasi, terutama berkaitan dengan </a:t>
            </a:r>
            <a:r>
              <a:rPr lang="id-ID" dirty="0" smtClean="0"/>
              <a:t>hal</a:t>
            </a:r>
            <a:r>
              <a:rPr lang="en-ID" dirty="0" smtClean="0"/>
              <a:t>-</a:t>
            </a:r>
            <a:r>
              <a:rPr lang="id-ID" dirty="0" smtClean="0"/>
              <a:t>hal </a:t>
            </a:r>
            <a:r>
              <a:rPr lang="id-ID" dirty="0"/>
              <a:t>yang bersifat fundamental dalam pengembangan sistem berbasis digital. </a:t>
            </a:r>
            <a:endParaRPr lang="en-ID" dirty="0" smtClean="0"/>
          </a:p>
          <a:p>
            <a:pPr algn="just"/>
            <a:r>
              <a:rPr lang="id-ID" dirty="0" smtClean="0"/>
              <a:t>Sementara </a:t>
            </a:r>
            <a:r>
              <a:rPr lang="id-ID" dirty="0"/>
              <a:t>dari sisi vokasi, dibutuhkan kemampuan “untuk melakukan” atau kerap disebut sebagai </a:t>
            </a:r>
            <a:r>
              <a:rPr lang="id-ID" dirty="0" smtClean="0"/>
              <a:t>psiko</a:t>
            </a:r>
            <a:r>
              <a:rPr lang="en-ID" dirty="0" smtClean="0"/>
              <a:t>-</a:t>
            </a:r>
            <a:r>
              <a:rPr lang="id-ID" dirty="0" smtClean="0"/>
              <a:t>motorik</a:t>
            </a:r>
            <a:r>
              <a:rPr lang="id-ID" dirty="0"/>
              <a:t>,   karena   dalam   prakteknya   seorang   ahli   forensik   akan   melakukan kajian, analisa, dan penelitian secara mandiri dengan menggunakan seperangkat peralatan teknis yang spesifik. </a:t>
            </a:r>
            <a:endParaRPr lang="en-ID" dirty="0" smtClean="0"/>
          </a:p>
          <a:p>
            <a:pPr algn="just"/>
            <a:r>
              <a:rPr lang="id-ID" dirty="0" smtClean="0"/>
              <a:t>Dan </a:t>
            </a:r>
            <a:r>
              <a:rPr lang="id-ID" dirty="0"/>
              <a:t>yang terakhir dari perspektif profesi, seorang ahli yang baik akan berpegang pada kode etik (afektif) seorang ahli forensik. Disamping itu dibutuhkan pula pengalaman yang cukup untuk dapat berkreasi dan berinovasi dalam setiap tantangan kasus forensik. </a:t>
            </a:r>
            <a:endParaRPr lang="en-US" dirty="0"/>
          </a:p>
        </p:txBody>
      </p:sp>
    </p:spTree>
    <p:extLst>
      <p:ext uri="{BB962C8B-B14F-4D97-AF65-F5344CB8AC3E}">
        <p14:creationId xmlns:p14="http://schemas.microsoft.com/office/powerpoint/2010/main" val="37970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Latar Belakang</a:t>
            </a:r>
            <a:endParaRPr lang="en-US" dirty="0"/>
          </a:p>
        </p:txBody>
      </p:sp>
      <p:sp>
        <p:nvSpPr>
          <p:cNvPr id="3" name="Content Placeholder 2"/>
          <p:cNvSpPr>
            <a:spLocks noGrp="1"/>
          </p:cNvSpPr>
          <p:nvPr>
            <p:ph idx="1"/>
          </p:nvPr>
        </p:nvSpPr>
        <p:spPr/>
        <p:txBody>
          <a:bodyPr/>
          <a:lstStyle/>
          <a:p>
            <a:pPr marL="0" indent="0" algn="just">
              <a:buNone/>
            </a:pPr>
            <a:r>
              <a:rPr lang="id-ID" dirty="0"/>
              <a:t>Mereka yang merasa dirugikan seperti yang dicontohkan pada keempat kasus di atas, paling tidak harus melakukan 3 (tiga) hal utama</a:t>
            </a:r>
            <a:r>
              <a:rPr lang="id-ID" dirty="0" smtClean="0"/>
              <a:t>:</a:t>
            </a:r>
            <a:endParaRPr lang="en-US" dirty="0"/>
          </a:p>
          <a:p>
            <a:pPr lvl="0" algn="just"/>
            <a:r>
              <a:rPr lang="id-ID" dirty="0"/>
              <a:t>Mencari  </a:t>
            </a:r>
            <a:r>
              <a:rPr lang="id-ID" dirty="0" smtClean="0"/>
              <a:t>bukti</a:t>
            </a:r>
            <a:r>
              <a:rPr lang="en-ID" dirty="0" smtClean="0"/>
              <a:t>-</a:t>
            </a:r>
            <a:r>
              <a:rPr lang="id-ID" dirty="0" smtClean="0"/>
              <a:t>bukti  </a:t>
            </a:r>
            <a:r>
              <a:rPr lang="id-ID" dirty="0"/>
              <a:t>yang  cukup  agar  dapat  ditangani  oleh  pihak  berwenang untuk memulai proses penyelidikan dan penyidikan, misalnya polisi di unit cyber crime;</a:t>
            </a:r>
            <a:endParaRPr lang="en-US" dirty="0"/>
          </a:p>
          <a:p>
            <a:pPr lvl="0" algn="just"/>
            <a:r>
              <a:rPr lang="id-ID" dirty="0"/>
              <a:t>Memastikan bahwa </a:t>
            </a:r>
            <a:r>
              <a:rPr lang="id-ID" dirty="0" smtClean="0"/>
              <a:t>bukti</a:t>
            </a:r>
            <a:r>
              <a:rPr lang="en-ID" dirty="0" smtClean="0"/>
              <a:t>-</a:t>
            </a:r>
            <a:r>
              <a:rPr lang="id-ID" dirty="0" smtClean="0"/>
              <a:t>bukti </a:t>
            </a:r>
            <a:r>
              <a:rPr lang="id-ID" dirty="0"/>
              <a:t>tersebut </a:t>
            </a:r>
            <a:r>
              <a:rPr lang="id-ID" dirty="0" smtClean="0"/>
              <a:t>benar</a:t>
            </a:r>
            <a:r>
              <a:rPr lang="en-ID" dirty="0" smtClean="0"/>
              <a:t>-</a:t>
            </a:r>
            <a:r>
              <a:rPr lang="id-ID" dirty="0" smtClean="0"/>
              <a:t>benar </a:t>
            </a:r>
            <a:r>
              <a:rPr lang="id-ID" dirty="0"/>
              <a:t>berkualitas untuk dapat dijadikan alat bukti di pengadilan yang sah sesuai dengan hukum dan perundangHundangan yang berlaku; dan</a:t>
            </a:r>
            <a:endParaRPr lang="en-US" dirty="0"/>
          </a:p>
          <a:p>
            <a:pPr lvl="0" algn="just"/>
            <a:r>
              <a:rPr lang="id-ID" dirty="0"/>
              <a:t>Mempresentasikan dan/atau memperlihatkan keabsahan alat bukti terkait dengan terjadinya kasus di atas di muka hakim, pengacara, dan tim pembela tersangka.</a:t>
            </a:r>
            <a:endParaRPr lang="en-US" dirty="0"/>
          </a:p>
          <a:p>
            <a:endParaRPr lang="en-US" dirty="0"/>
          </a:p>
        </p:txBody>
      </p:sp>
    </p:spTree>
    <p:extLst>
      <p:ext uri="{BB962C8B-B14F-4D97-AF65-F5344CB8AC3E}">
        <p14:creationId xmlns:p14="http://schemas.microsoft.com/office/powerpoint/2010/main" val="1498246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Latar Belakang</a:t>
            </a:r>
            <a:endParaRPr lang="en-US" dirty="0"/>
          </a:p>
        </p:txBody>
      </p:sp>
      <p:sp>
        <p:nvSpPr>
          <p:cNvPr id="3" name="Content Placeholder 2"/>
          <p:cNvSpPr>
            <a:spLocks noGrp="1"/>
          </p:cNvSpPr>
          <p:nvPr>
            <p:ph idx="1"/>
          </p:nvPr>
        </p:nvSpPr>
        <p:spPr/>
        <p:txBody>
          <a:bodyPr/>
          <a:lstStyle/>
          <a:p>
            <a:pPr algn="just"/>
            <a:r>
              <a:rPr lang="id-ID" dirty="0"/>
              <a:t>Oleh karena itulah maka dalam ilmu kriminal dikenal istilah forensik, untuk membantu  pengungkapan  suatu  kejahatan  melalui  pengungkapan  buktiHbukti  yang sah  menurut  undangHundang  dan  peraturan  yang  berlaku.  Sesuai  dengan  kemajuan jaman, berbagai tindakan kejahatan dan kriminal moderen dewasa ini melibatkan secara langsung maupun tidak langsung teknologi informasi dan </a:t>
            </a:r>
            <a:r>
              <a:rPr lang="id-ID" dirty="0" smtClean="0"/>
              <a:t>komunikasi</a:t>
            </a:r>
            <a:r>
              <a:rPr lang="en-ID" dirty="0" smtClean="0"/>
              <a:t>.</a:t>
            </a:r>
          </a:p>
          <a:p>
            <a:pPr algn="just"/>
            <a:r>
              <a:rPr lang="en-ID" dirty="0" smtClean="0"/>
              <a:t>B</a:t>
            </a:r>
            <a:r>
              <a:rPr lang="id-ID" dirty="0" smtClean="0"/>
              <a:t>elakangan </a:t>
            </a:r>
            <a:r>
              <a:rPr lang="id-ID" dirty="0"/>
              <a:t>ini dikenal adanya ilmu “computer forensics” atau forensik komputer, yang kerap dibutuhkan dan digunakan para penegak hukum dalam usahanya </a:t>
            </a:r>
            <a:r>
              <a:rPr lang="id-ID" dirty="0" smtClean="0"/>
              <a:t>untuk</a:t>
            </a:r>
            <a:r>
              <a:rPr lang="en-US" dirty="0"/>
              <a:t> </a:t>
            </a:r>
            <a:r>
              <a:rPr lang="id-ID" dirty="0" smtClean="0"/>
              <a:t>mengungkapkan   </a:t>
            </a:r>
            <a:r>
              <a:rPr lang="id-ID" dirty="0"/>
              <a:t>peristiwa   kejahatan   melalui   pengungkapan   buktiHbukti   berbasis entitas atau piranti digital dan elektronik.</a:t>
            </a:r>
            <a:endParaRPr lang="en-US" dirty="0"/>
          </a:p>
          <a:p>
            <a:pPr marL="0" indent="0" algn="just">
              <a:buNone/>
            </a:pPr>
            <a:endParaRPr lang="en-US" dirty="0"/>
          </a:p>
        </p:txBody>
      </p:sp>
    </p:spTree>
    <p:extLst>
      <p:ext uri="{BB962C8B-B14F-4D97-AF65-F5344CB8AC3E}">
        <p14:creationId xmlns:p14="http://schemas.microsoft.com/office/powerpoint/2010/main" val="2345857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Definisi Forensik Komputer</a:t>
            </a:r>
            <a:r>
              <a:rPr lang="en-US" b="1" dirty="0"/>
              <a:t/>
            </a:r>
            <a:br>
              <a:rPr lang="en-US" b="1" dirty="0"/>
            </a:br>
            <a:endParaRPr lang="en-US" dirty="0"/>
          </a:p>
        </p:txBody>
      </p:sp>
      <p:sp>
        <p:nvSpPr>
          <p:cNvPr id="3" name="Content Placeholder 2"/>
          <p:cNvSpPr>
            <a:spLocks noGrp="1"/>
          </p:cNvSpPr>
          <p:nvPr>
            <p:ph idx="1"/>
          </p:nvPr>
        </p:nvSpPr>
        <p:spPr>
          <a:xfrm>
            <a:off x="685801" y="2142066"/>
            <a:ext cx="10131425" cy="4362147"/>
          </a:xfrm>
        </p:spPr>
        <p:txBody>
          <a:bodyPr>
            <a:normAutofit fontScale="92500" lnSpcReduction="20000"/>
          </a:bodyPr>
          <a:lstStyle/>
          <a:p>
            <a:pPr marL="0" indent="0" algn="just">
              <a:buNone/>
            </a:pPr>
            <a:r>
              <a:rPr lang="id-ID" dirty="0"/>
              <a:t>Menurut Dr. HB Wolfre, definisi dari forensik komputer adalah sebagai berikut:</a:t>
            </a:r>
            <a:endParaRPr lang="en-US" dirty="0"/>
          </a:p>
          <a:p>
            <a:pPr algn="just"/>
            <a:endParaRPr lang="en-US" dirty="0"/>
          </a:p>
          <a:p>
            <a:pPr marL="0" indent="0" algn="just">
              <a:buNone/>
            </a:pPr>
            <a:r>
              <a:rPr lang="id-ID" i="1" dirty="0"/>
              <a:t>“A methodological series of techniques and procedures for gathering evidence, from computing equipment and various storage devices and digital media, that can be presented in a court of law in a coherent and meaningful format.”</a:t>
            </a:r>
            <a:endParaRPr lang="en-US" sz="1600" dirty="0"/>
          </a:p>
          <a:p>
            <a:pPr algn="just"/>
            <a:endParaRPr lang="en-US" dirty="0"/>
          </a:p>
          <a:p>
            <a:pPr marL="0" indent="0" algn="just">
              <a:buNone/>
            </a:pPr>
            <a:r>
              <a:rPr lang="id-ID" dirty="0"/>
              <a:t>Sementara senada dengannya, beberapa definisi dikembangkan pula oleh berbagai lembaga dunia seperti:</a:t>
            </a:r>
            <a:endParaRPr lang="en-US" dirty="0"/>
          </a:p>
          <a:p>
            <a:pPr marL="0" indent="0" algn="just">
              <a:buNone/>
            </a:pPr>
            <a:endParaRPr lang="en-US" dirty="0"/>
          </a:p>
          <a:p>
            <a:pPr marL="179388" lvl="1" indent="-179388" algn="just"/>
            <a:r>
              <a:rPr lang="id-ID" i="1" dirty="0"/>
              <a:t>The preservation, identification, extraction, interpretation, and documentation of computer evidence, to include the rules of evidence, legal processes, integrity of evidence, factual reporting of the information found, and providing expert opinion in a court of law or other legal and/or administrative proceeding as to what was found; </a:t>
            </a:r>
            <a:r>
              <a:rPr lang="id-ID" dirty="0"/>
              <a:t>atau</a:t>
            </a:r>
            <a:endParaRPr lang="en-US" sz="1400" dirty="0"/>
          </a:p>
          <a:p>
            <a:pPr marL="179388" lvl="1" indent="-179388" algn="just"/>
            <a:r>
              <a:rPr lang="id-ID" i="1" dirty="0"/>
              <a:t>The science of capturing, processing, and investigating data from computers using a methodology whereby any evidence discovered is acceptable in a Court of Law</a:t>
            </a:r>
            <a:r>
              <a:rPr lang="id-ID" i="1" dirty="0" smtClean="0"/>
              <a:t>.</a:t>
            </a:r>
            <a:endParaRPr lang="en-US" sz="1400" dirty="0"/>
          </a:p>
          <a:p>
            <a:pPr marL="0" lvl="1" indent="0" algn="just">
              <a:buNone/>
            </a:pPr>
            <a:r>
              <a:rPr lang="en-ID" dirty="0"/>
              <a:t>I</a:t>
            </a:r>
            <a:r>
              <a:rPr lang="id-ID" dirty="0" smtClean="0"/>
              <a:t>ntinya </a:t>
            </a:r>
            <a:r>
              <a:rPr lang="id-ID" dirty="0"/>
              <a:t>forensik komputer adalah “suatu rangkaian metodologi yang terdiri  dari  teknik  dan  prosedur  untuk  mengumpulkan  buktiHbukti  berbasis  entitas maupun piranti digital agar dapat dipergunakan secara sah sebagai alat bukti di pengadilan.”</a:t>
            </a:r>
            <a:endParaRPr lang="en-US" dirty="0"/>
          </a:p>
          <a:p>
            <a:pPr marL="0" indent="0">
              <a:buNone/>
            </a:pPr>
            <a:endParaRPr lang="en-US" dirty="0"/>
          </a:p>
        </p:txBody>
      </p:sp>
    </p:spTree>
    <p:extLst>
      <p:ext uri="{BB962C8B-B14F-4D97-AF65-F5344CB8AC3E}">
        <p14:creationId xmlns:p14="http://schemas.microsoft.com/office/powerpoint/2010/main" val="2580018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Tujuan dan Fokus Forensik Komputer</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pPr lvl="0" algn="just"/>
            <a:r>
              <a:rPr lang="id-ID" dirty="0"/>
              <a:t>Untuk membantu memulihkan, menganalisa, dan mempresentasikan materi/entitas berbasis digital atau elektronik sedemikian rupa sehingga dapat dipergunakan sebagai alat buti yang sah di pengadilan; dan</a:t>
            </a:r>
            <a:endParaRPr lang="en-US" dirty="0"/>
          </a:p>
          <a:p>
            <a:pPr lvl="0" algn="just"/>
            <a:r>
              <a:rPr lang="id-ID" dirty="0"/>
              <a:t>Untuk mendukung proses identifikasi alat bukti dalam waktu yang relatif cepat, agar dapat diperhitungkan perkiraan potensi dampak yang ditimbulkan akibat perilaku jahat yang dilakukan oleh kriminal terhadap korbannya, sekaligus mengungkapkan alasan dan motivitasi tindakan tersebut sambil mencari   pihakHpihak   terkait   yang   terlibat   secara   langsung   maupun   tidak langsung dengan perbuatan tidak menyenangkan dimaksud.</a:t>
            </a:r>
            <a:endParaRPr lang="en-US" dirty="0"/>
          </a:p>
          <a:p>
            <a:endParaRPr lang="en-US" dirty="0"/>
          </a:p>
        </p:txBody>
      </p:sp>
    </p:spTree>
    <p:extLst>
      <p:ext uri="{BB962C8B-B14F-4D97-AF65-F5344CB8AC3E}">
        <p14:creationId xmlns:p14="http://schemas.microsoft.com/office/powerpoint/2010/main" val="409845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Tujuan dan Fokus Forensik Komputer</a:t>
            </a:r>
            <a:endParaRPr lang="en-US" dirty="0"/>
          </a:p>
        </p:txBody>
      </p:sp>
      <p:sp>
        <p:nvSpPr>
          <p:cNvPr id="3" name="Content Placeholder 2"/>
          <p:cNvSpPr>
            <a:spLocks noGrp="1"/>
          </p:cNvSpPr>
          <p:nvPr>
            <p:ph idx="1"/>
          </p:nvPr>
        </p:nvSpPr>
        <p:spPr/>
        <p:txBody>
          <a:bodyPr/>
          <a:lstStyle/>
          <a:p>
            <a:pPr marL="0" indent="0" algn="just">
              <a:buNone/>
            </a:pPr>
            <a:r>
              <a:rPr lang="id-ID" dirty="0"/>
              <a:t>Adapun aktivitas forensik komputer biasanya dilakukan dalam dua konteks utama. </a:t>
            </a:r>
            <a:endParaRPr lang="en-ID" dirty="0" smtClean="0"/>
          </a:p>
          <a:p>
            <a:pPr algn="just"/>
            <a:r>
              <a:rPr lang="id-ID" dirty="0" smtClean="0"/>
              <a:t>Pertama </a:t>
            </a:r>
            <a:r>
              <a:rPr lang="id-ID" dirty="0"/>
              <a:t>adalah konteks terkait dengan pengumpulan dan penyimpanan data berisi seluruh rekaman detail mengenai aktivitas rutin yang dilaksanakan oleh organisasi atau perusahaan tertentu yang melibatkan teknologi informasi dan komunikasi. </a:t>
            </a:r>
            <a:endParaRPr lang="en-ID" dirty="0"/>
          </a:p>
          <a:p>
            <a:pPr algn="just"/>
            <a:r>
              <a:rPr lang="en-ID" dirty="0"/>
              <a:t>K</a:t>
            </a:r>
            <a:r>
              <a:rPr lang="id-ID" dirty="0" smtClean="0"/>
              <a:t>edua </a:t>
            </a:r>
            <a:r>
              <a:rPr lang="id-ID" dirty="0"/>
              <a:t>adalah pengumpulan data yang ditujukan khusus dalam konteks adanya suatu tindakan kejahatan berbasis teknologi.</a:t>
            </a:r>
            <a:endParaRPr lang="en-US" dirty="0"/>
          </a:p>
          <a:p>
            <a:endParaRPr lang="en-US" dirty="0"/>
          </a:p>
        </p:txBody>
      </p:sp>
    </p:spTree>
    <p:extLst>
      <p:ext uri="{BB962C8B-B14F-4D97-AF65-F5344CB8AC3E}">
        <p14:creationId xmlns:p14="http://schemas.microsoft.com/office/powerpoint/2010/main" val="735120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Tujuan dan Fokus Forensik Komputer</a:t>
            </a:r>
            <a:endParaRPr lang="en-US" dirty="0"/>
          </a:p>
        </p:txBody>
      </p:sp>
      <p:sp>
        <p:nvSpPr>
          <p:cNvPr id="3" name="Content Placeholder 2"/>
          <p:cNvSpPr>
            <a:spLocks noGrp="1"/>
          </p:cNvSpPr>
          <p:nvPr>
            <p:ph idx="1"/>
          </p:nvPr>
        </p:nvSpPr>
        <p:spPr>
          <a:xfrm>
            <a:off x="685801" y="2142067"/>
            <a:ext cx="10131425" cy="3986590"/>
          </a:xfrm>
        </p:spPr>
        <p:txBody>
          <a:bodyPr/>
          <a:lstStyle/>
          <a:p>
            <a:pPr marL="0" indent="0" algn="just">
              <a:buNone/>
            </a:pPr>
            <a:r>
              <a:rPr lang="id-ID" dirty="0"/>
              <a:t>Sementara itu fokus data yang dikumpulkan dapat dikategorikan menjadi 3 (tiga) domain utama, yaitu: </a:t>
            </a:r>
            <a:endParaRPr lang="en-ID" dirty="0" smtClean="0"/>
          </a:p>
          <a:p>
            <a:pPr marL="400050" indent="-400050" algn="just">
              <a:buAutoNum type="romanLcParenBoth"/>
            </a:pPr>
            <a:r>
              <a:rPr lang="id-ID" dirty="0" smtClean="0"/>
              <a:t>Active </a:t>
            </a:r>
            <a:r>
              <a:rPr lang="id-ID" dirty="0"/>
              <a:t>Data – yaitu informasi terbuka yang dapat dilihat oleh siapa saja, terutama data, program, maupun file yang dikendalikan oleh sistem operasi; </a:t>
            </a:r>
            <a:endParaRPr lang="en-ID" dirty="0" smtClean="0"/>
          </a:p>
          <a:p>
            <a:pPr marL="400050" indent="-400050" algn="just">
              <a:buAutoNum type="romanLcParenBoth"/>
            </a:pPr>
            <a:r>
              <a:rPr lang="id-ID" dirty="0" smtClean="0"/>
              <a:t>Archival </a:t>
            </a:r>
            <a:r>
              <a:rPr lang="id-ID" dirty="0"/>
              <a:t>Data – yaitu informasi yang telah menjadi arsip sehingga telah  disimpan sebagai backup dalam berbagai bentuk alat penyimpan seperti hardisk eksternal,  CD  ROM,  backup  tape,  DVD,  dan  lainHlain;  dan  </a:t>
            </a:r>
            <a:endParaRPr lang="en-ID" dirty="0" smtClean="0"/>
          </a:p>
          <a:p>
            <a:pPr marL="400050" indent="-400050" algn="just">
              <a:buAutoNum type="romanLcParenBoth"/>
            </a:pPr>
            <a:r>
              <a:rPr lang="id-ID" dirty="0" smtClean="0"/>
              <a:t>Latent  </a:t>
            </a:r>
            <a:r>
              <a:rPr lang="id-ID" dirty="0"/>
              <a:t>Data  –  yaitu informasi yang membutuhkan alat khusus untuk mendapatkannya karena sifatnya yang khusus, misalnya: telah dihapus, ditimpa data lain, rusak (corrupted file), dan lain sebagainya.</a:t>
            </a:r>
            <a:endParaRPr lang="en-US" dirty="0"/>
          </a:p>
          <a:p>
            <a:endParaRPr lang="en-US" dirty="0"/>
          </a:p>
        </p:txBody>
      </p:sp>
    </p:spTree>
    <p:extLst>
      <p:ext uri="{BB962C8B-B14F-4D97-AF65-F5344CB8AC3E}">
        <p14:creationId xmlns:p14="http://schemas.microsoft.com/office/powerpoint/2010/main" val="3539411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Manfaat dan Tantangan Forensik Komputer</a:t>
            </a:r>
            <a:r>
              <a:rPr lang="en-US" b="1" dirty="0"/>
              <a:t/>
            </a:r>
            <a:br>
              <a:rPr lang="en-US" b="1" dirty="0"/>
            </a:br>
            <a:endParaRPr lang="en-US" dirty="0"/>
          </a:p>
        </p:txBody>
      </p:sp>
      <p:sp>
        <p:nvSpPr>
          <p:cNvPr id="3" name="Content Placeholder 2"/>
          <p:cNvSpPr>
            <a:spLocks noGrp="1"/>
          </p:cNvSpPr>
          <p:nvPr>
            <p:ph idx="1"/>
          </p:nvPr>
        </p:nvSpPr>
        <p:spPr/>
        <p:txBody>
          <a:bodyPr/>
          <a:lstStyle/>
          <a:p>
            <a:pPr marL="0" indent="0">
              <a:buNone/>
            </a:pPr>
            <a:r>
              <a:rPr lang="en-ID" dirty="0" err="1" smtClean="0"/>
              <a:t>Manfaat</a:t>
            </a:r>
            <a:r>
              <a:rPr lang="en-ID" dirty="0" smtClean="0"/>
              <a:t> :</a:t>
            </a:r>
          </a:p>
          <a:p>
            <a:pPr marL="179388" lvl="1" indent="-179388" algn="just"/>
            <a:r>
              <a:rPr lang="id-ID" dirty="0"/>
              <a:t>Organisasi atau perusahaan dapat selalu siap dan tanggap seandainya ada tuntutan hukum yang melanda dirinya, terutama dalam mempersiapkan buktiH bukti pendukung yang dibutuhkan;</a:t>
            </a:r>
            <a:endParaRPr lang="en-US" sz="1400" dirty="0"/>
          </a:p>
          <a:p>
            <a:pPr marL="179388" lvl="1" indent="-179388" algn="just"/>
            <a:r>
              <a:rPr lang="id-ID" dirty="0"/>
              <a:t>Seandainya terjadi peristiwa kejahatan yang membutuhkan investigasi lebih lanjut, dampak gangguan terhadap operasional organisasi atau perusahaan dapat diminimalisir;</a:t>
            </a:r>
            <a:endParaRPr lang="en-US" sz="1400" dirty="0"/>
          </a:p>
          <a:p>
            <a:pPr marL="179388" lvl="1" indent="-179388" algn="just"/>
            <a:r>
              <a:rPr lang="id-ID" dirty="0"/>
              <a:t>Para kriminal atau pelaku kejahatan akan berpikir dua kali sebelum menjalankan aksi kejahatannya terhadap organisasi atau perusahaan tertentu yang memiliki kapabilitas forensik komputer; dan</a:t>
            </a:r>
            <a:endParaRPr lang="en-US" sz="1400" dirty="0"/>
          </a:p>
          <a:p>
            <a:pPr marL="179388" lvl="1" indent="-179388" algn="just"/>
            <a:r>
              <a:rPr lang="id-ID" dirty="0"/>
              <a:t>Membantu organisasi atau perusahaan dalam melakukan mitigasi resiko teknologi informasi yang dimilikinya.</a:t>
            </a:r>
            <a:endParaRPr lang="en-US" sz="1400" dirty="0"/>
          </a:p>
          <a:p>
            <a:pPr marL="0" indent="0">
              <a:buNone/>
            </a:pPr>
            <a:endParaRPr lang="en-ID" dirty="0" smtClean="0"/>
          </a:p>
          <a:p>
            <a:endParaRPr lang="en-US" dirty="0"/>
          </a:p>
        </p:txBody>
      </p:sp>
    </p:spTree>
    <p:extLst>
      <p:ext uri="{BB962C8B-B14F-4D97-AF65-F5344CB8AC3E}">
        <p14:creationId xmlns:p14="http://schemas.microsoft.com/office/powerpoint/2010/main" val="2552929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docProps/app.xml><?xml version="1.0" encoding="utf-8"?>
<Properties xmlns="http://schemas.openxmlformats.org/officeDocument/2006/extended-properties" xmlns:vt="http://schemas.openxmlformats.org/officeDocument/2006/docPropsVTypes">
  <Template>TM03457452[[fn=Celestial]]</Template>
  <TotalTime>68</TotalTime>
  <Words>2444</Words>
  <Application>Microsoft Office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Celestial</vt:lpstr>
      <vt:lpstr>Teknik Forensik Komputer</vt:lpstr>
      <vt:lpstr>Latar Belakang </vt:lpstr>
      <vt:lpstr>Latar Belakang</vt:lpstr>
      <vt:lpstr>Latar Belakang</vt:lpstr>
      <vt:lpstr>Definisi Forensik Komputer </vt:lpstr>
      <vt:lpstr>Tujuan dan Fokus Forensik Komputer </vt:lpstr>
      <vt:lpstr>Tujuan dan Fokus Forensik Komputer</vt:lpstr>
      <vt:lpstr>Tujuan dan Fokus Forensik Komputer</vt:lpstr>
      <vt:lpstr>Manfaat dan Tantangan Forensik Komputer </vt:lpstr>
      <vt:lpstr>PowerPoint Presentation</vt:lpstr>
      <vt:lpstr>Kejahatan Komputer </vt:lpstr>
      <vt:lpstr>Kejahatan Komputer</vt:lpstr>
      <vt:lpstr>Obyek Forensik </vt:lpstr>
      <vt:lpstr>Obyek Forensik</vt:lpstr>
      <vt:lpstr>Tahapan Aktivitas Forensik </vt:lpstr>
      <vt:lpstr>Tahapan Aktivitas Forensik</vt:lpstr>
      <vt:lpstr>Tahapan Aktivitas Forensik</vt:lpstr>
      <vt:lpstr>Kebutuhan Sumber Daya </vt:lpstr>
      <vt:lpstr>Kebutuhan Sumber Daya </vt:lpstr>
      <vt:lpstr>Kebutuhan Sumber Daya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Forensik Komputer</dc:title>
  <dc:creator>mel pangrib</dc:creator>
  <cp:lastModifiedBy>mel pangrib</cp:lastModifiedBy>
  <cp:revision>7</cp:revision>
  <dcterms:created xsi:type="dcterms:W3CDTF">2019-07-04T05:54:12Z</dcterms:created>
  <dcterms:modified xsi:type="dcterms:W3CDTF">2019-07-04T07:02:24Z</dcterms:modified>
</cp:coreProperties>
</file>