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347" r:id="rId2"/>
    <p:sldId id="349" r:id="rId3"/>
    <p:sldId id="325" r:id="rId4"/>
    <p:sldId id="326" r:id="rId5"/>
    <p:sldId id="327" r:id="rId6"/>
    <p:sldId id="328" r:id="rId7"/>
    <p:sldId id="329" r:id="rId8"/>
    <p:sldId id="338" r:id="rId9"/>
    <p:sldId id="330" r:id="rId10"/>
    <p:sldId id="331" r:id="rId11"/>
    <p:sldId id="332" r:id="rId12"/>
    <p:sldId id="333" r:id="rId13"/>
    <p:sldId id="334" r:id="rId14"/>
    <p:sldId id="335" r:id="rId15"/>
    <p:sldId id="336" r:id="rId16"/>
    <p:sldId id="337" r:id="rId17"/>
    <p:sldId id="339" r:id="rId18"/>
    <p:sldId id="340" r:id="rId19"/>
    <p:sldId id="341" r:id="rId20"/>
    <p:sldId id="342" r:id="rId21"/>
    <p:sldId id="343" r:id="rId22"/>
    <p:sldId id="271" r:id="rId23"/>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76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57" autoAdjust="0"/>
    <p:restoredTop sz="94894" autoAdjust="0"/>
  </p:normalViewPr>
  <p:slideViewPr>
    <p:cSldViewPr>
      <p:cViewPr>
        <p:scale>
          <a:sx n="60" d="100"/>
          <a:sy n="60" d="100"/>
        </p:scale>
        <p:origin x="-1728" y="-4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3548EA2E-0CDD-4941-A5B3-CDFC07E4A4D9}" type="datetimeFigureOut">
              <a:rPr lang="id-ID" smtClean="0"/>
              <a:pPr/>
              <a:t>30/06/2018</a:t>
            </a:fld>
            <a:endParaRPr lang="id-ID"/>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35864128-B2A0-4EFD-84CB-EB4097297128}" type="slidenum">
              <a:rPr lang="id-ID" smtClean="0"/>
              <a:pPr/>
              <a:t>‹#›</a:t>
            </a:fld>
            <a:endParaRPr lang="id-ID"/>
          </a:p>
        </p:txBody>
      </p:sp>
    </p:spTree>
    <p:extLst>
      <p:ext uri="{BB962C8B-B14F-4D97-AF65-F5344CB8AC3E}">
        <p14:creationId xmlns:p14="http://schemas.microsoft.com/office/powerpoint/2010/main" val="6991129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98945B6-FA15-4165-BEA3-CE7667D3A357}" type="datetimeFigureOut">
              <a:rPr lang="en-US" smtClean="0"/>
              <a:pPr/>
              <a:t>6/30/2018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0E0F1C-1DB8-4A30-B465-3C2A1DD966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8945B6-FA15-4165-BEA3-CE7667D3A357}" type="datetimeFigureOut">
              <a:rPr lang="en-US" smtClean="0"/>
              <a:pPr/>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945B6-FA15-4165-BEA3-CE7667D3A357}" type="datetimeFigureOut">
              <a:rPr lang="en-US" smtClean="0"/>
              <a:pPr/>
              <a:t>6/30/2018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8945B6-FA15-4165-BEA3-CE7667D3A357}" type="datetimeFigureOut">
              <a:rPr lang="en-US" smtClean="0"/>
              <a:pPr/>
              <a:t>6/30/2018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8945B6-FA15-4165-BEA3-CE7667D3A357}" type="datetimeFigureOut">
              <a:rPr lang="en-US" smtClean="0"/>
              <a:pPr/>
              <a:t>6/30/2018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945B6-FA15-4165-BEA3-CE7667D3A357}" type="datetimeFigureOut">
              <a:rPr lang="en-US" smtClean="0"/>
              <a:pPr/>
              <a:t>6/30/2018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945B6-FA15-4165-BEA3-CE7667D3A357}" type="datetimeFigureOut">
              <a:rPr lang="en-US" smtClean="0"/>
              <a:pPr/>
              <a:t>6/30/2018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8945B6-FA15-4165-BEA3-CE7667D3A357}" type="datetimeFigureOut">
              <a:rPr lang="en-US" smtClean="0"/>
              <a:pPr/>
              <a:t>6/30/2018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0E0F1C-1DB8-4A30-B465-3C2A1DD966E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8945B6-FA15-4165-BEA3-CE7667D3A357}" type="datetimeFigureOut">
              <a:rPr lang="en-US" smtClean="0"/>
              <a:pPr/>
              <a:t>6/30/2018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0E0F1C-1DB8-4A30-B465-3C2A1DD966E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www.joconl.com/images/archivesid/24430/200.jpg"/>
          <p:cNvPicPr>
            <a:picLocks noChangeAspect="1" noChangeArrowheads="1"/>
          </p:cNvPicPr>
          <p:nvPr/>
        </p:nvPicPr>
        <p:blipFill>
          <a:blip r:embed="rId2" cstate="print"/>
          <a:srcRect/>
          <a:stretch>
            <a:fillRect/>
          </a:stretch>
        </p:blipFill>
        <p:spPr bwMode="auto">
          <a:xfrm>
            <a:off x="0" y="0"/>
            <a:ext cx="9143999" cy="6979923"/>
          </a:xfrm>
          <a:prstGeom prst="rect">
            <a:avLst/>
          </a:prstGeom>
          <a:noFill/>
        </p:spPr>
      </p:pic>
      <p:sp>
        <p:nvSpPr>
          <p:cNvPr id="5" name="Rectangle 4"/>
          <p:cNvSpPr/>
          <p:nvPr/>
        </p:nvSpPr>
        <p:spPr>
          <a:xfrm>
            <a:off x="0" y="304800"/>
            <a:ext cx="9143998" cy="1200329"/>
          </a:xfrm>
          <a:prstGeom prst="rect">
            <a:avLst/>
          </a:prstGeom>
          <a:noFill/>
        </p:spPr>
        <p:txBody>
          <a:bodyPr wrap="square" lIns="91440" tIns="45720" rIns="91440" bIns="45720">
            <a:spAutoFit/>
          </a:bodyPr>
          <a:lstStyle/>
          <a:p>
            <a:pPr algn="ctr"/>
            <a:r>
              <a:rPr lang="id-ID" sz="72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a typeface="+mj-ea"/>
                <a:cs typeface="+mj-cs"/>
              </a:rPr>
              <a:t>Project crashing</a:t>
            </a:r>
            <a:endParaRPr lang="id-ID" sz="7200" b="1" cap="none" spc="0" dirty="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ndParaRPr>
          </a:p>
        </p:txBody>
      </p:sp>
      <p:sp>
        <p:nvSpPr>
          <p:cNvPr id="6" name="Rectangle 3"/>
          <p:cNvSpPr txBox="1">
            <a:spLocks noChangeArrowheads="1"/>
          </p:cNvSpPr>
          <p:nvPr/>
        </p:nvSpPr>
        <p:spPr>
          <a:xfrm>
            <a:off x="685800" y="2209800"/>
            <a:ext cx="8056563" cy="1524000"/>
          </a:xfrm>
          <a:prstGeom prst="rect">
            <a:avLst/>
          </a:prstGeom>
        </p:spPr>
        <p:txBody>
          <a:bodyPr>
            <a:noAutofit/>
          </a:bodyPr>
          <a:lstStyle/>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lang="id-ID" sz="3600" b="1" dirty="0" smtClean="0">
                <a:solidFill>
                  <a:schemeClr val="tx1">
                    <a:lumMod val="95000"/>
                    <a:lumOff val="5000"/>
                  </a:schemeClr>
                </a:solidFill>
                <a:latin typeface="Arial Rounded MT Bold" pitchFamily="34" charset="0"/>
              </a:rPr>
              <a:t>Project Management</a:t>
            </a:r>
            <a:endParaRPr kumimoji="0" lang="id-ID" sz="3600" b="1" i="0" u="none" strike="noStrike" kern="1200" cap="none" spc="0" normalizeH="0" baseline="0" noProof="0" dirty="0" smtClean="0">
              <a:ln>
                <a:noFill/>
              </a:ln>
              <a:solidFill>
                <a:schemeClr val="tx1">
                  <a:lumMod val="95000"/>
                  <a:lumOff val="5000"/>
                </a:schemeClr>
              </a:solidFill>
              <a:effectLst/>
              <a:uLnTx/>
              <a:uFillTx/>
              <a:latin typeface="Arial Rounded MT Bold" pitchFamily="34" charset="0"/>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3600" b="1" i="0" u="none" strike="noStrike" kern="1200" cap="none" spc="0" normalizeH="0" baseline="0" noProof="0" dirty="0" smtClean="0">
                <a:ln>
                  <a:noFill/>
                </a:ln>
                <a:solidFill>
                  <a:srgbClr val="00B050"/>
                </a:solidFill>
                <a:effectLst/>
                <a:uLnTx/>
                <a:uFillTx/>
                <a:latin typeface="+mn-lt"/>
                <a:ea typeface="+mn-ea"/>
                <a:cs typeface="+mn-cs"/>
              </a:rPr>
              <a:t>Magister Management</a:t>
            </a: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3600" b="1" i="0" u="none" strike="noStrike" kern="1200" cap="none" spc="0" normalizeH="0" baseline="0" noProof="0" dirty="0" smtClean="0">
                <a:ln>
                  <a:noFill/>
                </a:ln>
                <a:solidFill>
                  <a:srgbClr val="FF0000"/>
                </a:solidFill>
                <a:effectLst/>
                <a:uLnTx/>
                <a:uFillTx/>
                <a:latin typeface="+mn-lt"/>
                <a:ea typeface="+mn-ea"/>
                <a:cs typeface="+mn-cs"/>
              </a:rPr>
              <a:t>Universitas Komputer Indonesia</a:t>
            </a:r>
            <a:endParaRPr kumimoji="0" lang="en-US" sz="3600" b="1" i="0" u="none" strike="noStrike" kern="1200" cap="none" spc="0" normalizeH="0" baseline="0" noProof="0" dirty="0" smtClean="0">
              <a:ln>
                <a:noFill/>
              </a:ln>
              <a:solidFill>
                <a:srgbClr val="FF0000"/>
              </a:solidFill>
              <a:effectLst/>
              <a:uLnTx/>
              <a:uFillTx/>
              <a:latin typeface="+mn-lt"/>
              <a:ea typeface="+mn-ea"/>
              <a:cs typeface="+mn-cs"/>
            </a:endParaRPr>
          </a:p>
        </p:txBody>
      </p:sp>
      <p:sp>
        <p:nvSpPr>
          <p:cNvPr id="7" name="Rectangle 6"/>
          <p:cNvSpPr/>
          <p:nvPr/>
        </p:nvSpPr>
        <p:spPr>
          <a:xfrm>
            <a:off x="381000" y="5903893"/>
            <a:ext cx="8534400" cy="738664"/>
          </a:xfrm>
          <a:prstGeom prst="rect">
            <a:avLst/>
          </a:prstGeom>
        </p:spPr>
        <p:txBody>
          <a:bodyPr wrap="square">
            <a:spAutoFit/>
          </a:bodyPr>
          <a:lstStyle/>
          <a:p>
            <a:pPr lvl="0" algn="ctr">
              <a:spcBef>
                <a:spcPct val="0"/>
              </a:spcBef>
              <a:defRPr/>
            </a:pPr>
            <a:r>
              <a:rPr lang="id-ID" sz="1400" cap="all" dirty="0" smtClean="0">
                <a:solidFill>
                  <a:srgbClr val="00B0F0"/>
                </a:solidFill>
                <a:effectLst>
                  <a:reflection blurRad="12700" stA="48000" endA="300" endPos="55000" dir="5400000" sy="-90000" algn="bl" rotWithShape="0"/>
                </a:effectLst>
              </a:rPr>
              <a:t>Source:</a:t>
            </a:r>
          </a:p>
          <a:p>
            <a:pPr lvl="0" algn="ctr">
              <a:spcBef>
                <a:spcPct val="0"/>
              </a:spcBef>
              <a:defRPr/>
            </a:pPr>
            <a:r>
              <a:rPr lang="id-ID" sz="1400" cap="all" dirty="0" smtClean="0">
                <a:solidFill>
                  <a:srgbClr val="00B0F0"/>
                </a:solidFill>
                <a:effectLst>
                  <a:reflection blurRad="12700" stA="48000" endA="300" endPos="55000" dir="5400000" sy="-90000" algn="bl" rotWithShape="0"/>
                </a:effectLst>
              </a:rPr>
              <a:t>Larson, e.w., Gray C.F., Project management – the managerial process, 011, 5tH ed.;</a:t>
            </a:r>
          </a:p>
          <a:p>
            <a:pPr lvl="0" algn="ctr">
              <a:spcBef>
                <a:spcPct val="0"/>
              </a:spcBef>
              <a:defRPr/>
            </a:pPr>
            <a:r>
              <a:rPr lang="id-ID" sz="1400" cap="all" dirty="0" smtClean="0">
                <a:solidFill>
                  <a:srgbClr val="00B0F0"/>
                </a:solidFill>
                <a:effectLst>
                  <a:reflection blurRad="12700" stA="48000" endA="300" endPos="55000" dir="5400000" sy="-90000" algn="bl" rotWithShape="0"/>
                </a:effectLst>
              </a:rPr>
              <a:t>Pinto, j.k.project management – achieving competitive advantage, 2010, 2ND. ED.</a:t>
            </a:r>
            <a:endParaRPr lang="id-ID" sz="1400" dirty="0">
              <a:solidFill>
                <a:srgbClr val="00B0F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Cost of Crashing Each Activity </a:t>
            </a:r>
            <a:endParaRPr lang="id-ID" dirty="0"/>
          </a:p>
        </p:txBody>
      </p:sp>
      <p:graphicFrame>
        <p:nvGraphicFramePr>
          <p:cNvPr id="3" name="Table 2"/>
          <p:cNvGraphicFramePr>
            <a:graphicFrameLocks noGrp="1"/>
          </p:cNvGraphicFramePr>
          <p:nvPr/>
        </p:nvGraphicFramePr>
        <p:xfrm>
          <a:off x="1981200" y="1981200"/>
          <a:ext cx="4724400" cy="3977640"/>
        </p:xfrm>
        <a:graphic>
          <a:graphicData uri="http://schemas.openxmlformats.org/drawingml/2006/table">
            <a:tbl>
              <a:tblPr firstRow="1" bandRow="1">
                <a:tableStyleId>{5C22544A-7EE6-4342-B048-85BDC9FD1C3A}</a:tableStyleId>
              </a:tblPr>
              <a:tblGrid>
                <a:gridCol w="1217629"/>
                <a:gridCol w="3506771"/>
              </a:tblGrid>
              <a:tr h="441960">
                <a:tc>
                  <a:txBody>
                    <a:bodyPr/>
                    <a:lstStyle/>
                    <a:p>
                      <a:pPr algn="ctr"/>
                      <a:r>
                        <a:rPr lang="id-ID" dirty="0" smtClean="0"/>
                        <a:t>Activity</a:t>
                      </a:r>
                      <a:endParaRPr lang="id-ID" dirty="0"/>
                    </a:p>
                  </a:txBody>
                  <a:tcPr/>
                </a:tc>
                <a:tc>
                  <a:txBody>
                    <a:bodyPr/>
                    <a:lstStyle/>
                    <a:p>
                      <a:r>
                        <a:rPr lang="id-ID" dirty="0" smtClean="0"/>
                        <a:t>Crashing Cost (per day)</a:t>
                      </a:r>
                      <a:endParaRPr lang="id-ID" dirty="0"/>
                    </a:p>
                  </a:txBody>
                  <a:tcPr/>
                </a:tc>
              </a:tr>
              <a:tr h="441960">
                <a:tc>
                  <a:txBody>
                    <a:bodyPr/>
                    <a:lstStyle/>
                    <a:p>
                      <a:pPr algn="ctr"/>
                      <a:r>
                        <a:rPr lang="id-ID" dirty="0" smtClean="0"/>
                        <a:t>A</a:t>
                      </a:r>
                      <a:endParaRPr lang="id-ID" dirty="0"/>
                    </a:p>
                  </a:txBody>
                  <a:tcPr/>
                </a:tc>
                <a:tc>
                  <a:txBody>
                    <a:bodyPr/>
                    <a:lstStyle/>
                    <a:p>
                      <a:pPr algn="ctr"/>
                      <a:r>
                        <a:rPr lang="id-ID" dirty="0" smtClean="0"/>
                        <a:t>$ 250</a:t>
                      </a:r>
                      <a:endParaRPr lang="id-ID" dirty="0"/>
                    </a:p>
                  </a:txBody>
                  <a:tcPr/>
                </a:tc>
              </a:tr>
              <a:tr h="441960">
                <a:tc>
                  <a:txBody>
                    <a:bodyPr/>
                    <a:lstStyle/>
                    <a:p>
                      <a:pPr algn="ctr"/>
                      <a:r>
                        <a:rPr lang="id-ID" dirty="0" smtClean="0"/>
                        <a:t>B</a:t>
                      </a:r>
                      <a:endParaRPr lang="id-ID" dirty="0"/>
                    </a:p>
                  </a:txBody>
                  <a:tcPr/>
                </a:tc>
                <a:tc>
                  <a:txBody>
                    <a:bodyPr/>
                    <a:lstStyle/>
                    <a:p>
                      <a:pPr algn="ctr"/>
                      <a:r>
                        <a:rPr lang="id-ID" dirty="0" smtClean="0"/>
                        <a:t>300</a:t>
                      </a:r>
                      <a:endParaRPr lang="id-ID" dirty="0"/>
                    </a:p>
                  </a:txBody>
                  <a:tcPr/>
                </a:tc>
              </a:tr>
              <a:tr h="441960">
                <a:tc>
                  <a:txBody>
                    <a:bodyPr/>
                    <a:lstStyle/>
                    <a:p>
                      <a:pPr algn="ctr"/>
                      <a:r>
                        <a:rPr lang="id-ID" dirty="0" smtClean="0"/>
                        <a:t>C</a:t>
                      </a:r>
                      <a:endParaRPr lang="id-ID" dirty="0"/>
                    </a:p>
                  </a:txBody>
                  <a:tcPr/>
                </a:tc>
                <a:tc>
                  <a:txBody>
                    <a:bodyPr/>
                    <a:lstStyle/>
                    <a:p>
                      <a:pPr algn="ctr"/>
                      <a:r>
                        <a:rPr lang="id-ID" dirty="0" smtClean="0"/>
                        <a:t>1,500</a:t>
                      </a:r>
                      <a:endParaRPr lang="id-ID" dirty="0"/>
                    </a:p>
                  </a:txBody>
                  <a:tcPr/>
                </a:tc>
              </a:tr>
              <a:tr h="441960">
                <a:tc>
                  <a:txBody>
                    <a:bodyPr/>
                    <a:lstStyle/>
                    <a:p>
                      <a:pPr algn="ctr"/>
                      <a:r>
                        <a:rPr lang="id-ID" dirty="0" smtClean="0"/>
                        <a:t>D</a:t>
                      </a:r>
                      <a:endParaRPr lang="id-ID" dirty="0"/>
                    </a:p>
                  </a:txBody>
                  <a:tcPr/>
                </a:tc>
                <a:tc>
                  <a:txBody>
                    <a:bodyPr/>
                    <a:lstStyle/>
                    <a:p>
                      <a:pPr algn="ctr"/>
                      <a:r>
                        <a:rPr lang="id-ID" dirty="0" smtClean="0"/>
                        <a:t>0</a:t>
                      </a:r>
                      <a:endParaRPr lang="id-ID" dirty="0"/>
                    </a:p>
                  </a:txBody>
                  <a:tcPr/>
                </a:tc>
              </a:tr>
              <a:tr h="441960">
                <a:tc>
                  <a:txBody>
                    <a:bodyPr/>
                    <a:lstStyle/>
                    <a:p>
                      <a:pPr algn="ctr"/>
                      <a:r>
                        <a:rPr lang="id-ID" dirty="0" smtClean="0"/>
                        <a:t>E</a:t>
                      </a:r>
                      <a:endParaRPr lang="id-ID" dirty="0"/>
                    </a:p>
                  </a:txBody>
                  <a:tcPr/>
                </a:tc>
                <a:tc>
                  <a:txBody>
                    <a:bodyPr/>
                    <a:lstStyle/>
                    <a:p>
                      <a:pPr algn="ctr"/>
                      <a:r>
                        <a:rPr lang="id-ID" dirty="0" smtClean="0"/>
                        <a:t>1,750</a:t>
                      </a:r>
                      <a:endParaRPr lang="id-ID" dirty="0"/>
                    </a:p>
                  </a:txBody>
                  <a:tcPr/>
                </a:tc>
              </a:tr>
              <a:tr h="441960">
                <a:tc>
                  <a:txBody>
                    <a:bodyPr/>
                    <a:lstStyle/>
                    <a:p>
                      <a:pPr algn="ctr"/>
                      <a:r>
                        <a:rPr lang="id-ID" dirty="0" smtClean="0"/>
                        <a:t>F</a:t>
                      </a:r>
                      <a:endParaRPr lang="id-ID" dirty="0"/>
                    </a:p>
                  </a:txBody>
                  <a:tcPr/>
                </a:tc>
                <a:tc>
                  <a:txBody>
                    <a:bodyPr/>
                    <a:lstStyle/>
                    <a:p>
                      <a:pPr algn="ctr"/>
                      <a:r>
                        <a:rPr lang="id-ID" dirty="0" smtClean="0"/>
                        <a:t>900</a:t>
                      </a:r>
                      <a:endParaRPr lang="id-ID" dirty="0"/>
                    </a:p>
                  </a:txBody>
                  <a:tcPr/>
                </a:tc>
              </a:tr>
              <a:tr h="441960">
                <a:tc>
                  <a:txBody>
                    <a:bodyPr/>
                    <a:lstStyle/>
                    <a:p>
                      <a:pPr algn="ctr"/>
                      <a:r>
                        <a:rPr lang="id-ID" dirty="0" smtClean="0"/>
                        <a:t>G</a:t>
                      </a:r>
                      <a:endParaRPr lang="id-ID" dirty="0"/>
                    </a:p>
                  </a:txBody>
                  <a:tcPr/>
                </a:tc>
                <a:tc>
                  <a:txBody>
                    <a:bodyPr/>
                    <a:lstStyle/>
                    <a:p>
                      <a:pPr algn="ctr"/>
                      <a:r>
                        <a:rPr lang="id-ID" dirty="0" smtClean="0"/>
                        <a:t>300</a:t>
                      </a:r>
                      <a:endParaRPr lang="id-ID" dirty="0"/>
                    </a:p>
                  </a:txBody>
                  <a:tcPr/>
                </a:tc>
              </a:tr>
              <a:tr h="441960">
                <a:tc>
                  <a:txBody>
                    <a:bodyPr/>
                    <a:lstStyle/>
                    <a:p>
                      <a:pPr algn="ctr"/>
                      <a:r>
                        <a:rPr lang="id-ID" dirty="0" smtClean="0"/>
                        <a:t>H</a:t>
                      </a:r>
                      <a:endParaRPr lang="id-ID" dirty="0"/>
                    </a:p>
                  </a:txBody>
                  <a:tcPr/>
                </a:tc>
                <a:tc>
                  <a:txBody>
                    <a:bodyPr/>
                    <a:lstStyle/>
                    <a:p>
                      <a:pPr algn="ctr"/>
                      <a:r>
                        <a:rPr lang="id-ID" dirty="0" smtClean="0"/>
                        <a:t>2,000</a:t>
                      </a:r>
                      <a:endParaRPr lang="id-ID"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Normal Activity Network</a:t>
            </a:r>
            <a:endParaRPr lang="id-ID" dirty="0"/>
          </a:p>
        </p:txBody>
      </p:sp>
      <p:sp>
        <p:nvSpPr>
          <p:cNvPr id="3" name="Rectangle 2"/>
          <p:cNvSpPr/>
          <p:nvPr/>
        </p:nvSpPr>
        <p:spPr>
          <a:xfrm>
            <a:off x="8382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1066800" y="3657600"/>
            <a:ext cx="39145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chemeClr val="bg1"/>
                </a:solidFill>
                <a:effectLst>
                  <a:outerShdw blurRad="50800" dist="39000" dir="5460000" algn="tl">
                    <a:srgbClr val="000000">
                      <a:alpha val="38000"/>
                    </a:srgbClr>
                  </a:outerShdw>
                </a:effectLst>
              </a:rPr>
              <a:t>A</a:t>
            </a:r>
          </a:p>
          <a:p>
            <a:pPr algn="ctr"/>
            <a:r>
              <a:rPr lang="id-ID" sz="2400" b="1" cap="none" spc="0" dirty="0" smtClean="0">
                <a:ln w="11430"/>
                <a:solidFill>
                  <a:schemeClr val="bg1"/>
                </a:solidFill>
                <a:effectLst>
                  <a:outerShdw blurRad="50800" dist="39000" dir="5460000" algn="tl">
                    <a:srgbClr val="000000">
                      <a:alpha val="38000"/>
                    </a:srgbClr>
                  </a:outerShdw>
                </a:effectLst>
              </a:rPr>
              <a:t>5</a:t>
            </a:r>
            <a:endParaRPr lang="en-US" sz="2400" b="1" cap="none" spc="0" dirty="0">
              <a:ln w="11430"/>
              <a:solidFill>
                <a:schemeClr val="bg1"/>
              </a:solidFill>
              <a:effectLst>
                <a:outerShdw blurRad="50800" dist="39000" dir="5460000" algn="tl">
                  <a:srgbClr val="000000">
                    <a:alpha val="38000"/>
                  </a:srgbClr>
                </a:outerShdw>
              </a:effectLst>
            </a:endParaRPr>
          </a:p>
        </p:txBody>
      </p:sp>
      <p:sp>
        <p:nvSpPr>
          <p:cNvPr id="5" name="Rectangle 4"/>
          <p:cNvSpPr/>
          <p:nvPr/>
        </p:nvSpPr>
        <p:spPr>
          <a:xfrm>
            <a:off x="2362200" y="3581400"/>
            <a:ext cx="9144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38862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9" name="Straight Arrow Connector 8"/>
          <p:cNvCxnSpPr/>
          <p:nvPr/>
        </p:nvCxnSpPr>
        <p:spPr>
          <a:xfrm>
            <a:off x="3276600" y="41148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752600" y="41910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123617" y="3657600"/>
            <a:ext cx="370615"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92D050"/>
                </a:solidFill>
                <a:effectLst>
                  <a:outerShdw blurRad="50800" dist="39000" dir="5460000" algn="tl">
                    <a:srgbClr val="000000">
                      <a:alpha val="38000"/>
                    </a:srgbClr>
                  </a:outerShdw>
                </a:effectLst>
              </a:rPr>
              <a:t>E</a:t>
            </a:r>
          </a:p>
          <a:p>
            <a:pPr algn="ctr"/>
            <a:r>
              <a:rPr lang="id-ID" sz="2400" b="1" cap="none" spc="0" dirty="0" smtClean="0">
                <a:ln w="11430"/>
                <a:solidFill>
                  <a:srgbClr val="92D050"/>
                </a:solidFill>
                <a:effectLst>
                  <a:outerShdw blurRad="50800" dist="39000" dir="5460000" algn="tl">
                    <a:srgbClr val="000000">
                      <a:alpha val="38000"/>
                    </a:srgbClr>
                  </a:outerShdw>
                </a:effectLst>
              </a:rPr>
              <a:t>9</a:t>
            </a:r>
            <a:endParaRPr lang="en-US" sz="2400" b="1" cap="none" spc="0" dirty="0">
              <a:ln w="11430"/>
              <a:solidFill>
                <a:srgbClr val="92D050"/>
              </a:solidFill>
              <a:effectLst>
                <a:outerShdw blurRad="50800" dist="39000" dir="5460000" algn="tl">
                  <a:srgbClr val="000000">
                    <a:alpha val="38000"/>
                  </a:srgbClr>
                </a:outerShdw>
              </a:effectLst>
            </a:endParaRPr>
          </a:p>
        </p:txBody>
      </p:sp>
      <p:sp>
        <p:nvSpPr>
          <p:cNvPr id="13" name="Rectangle 12"/>
          <p:cNvSpPr/>
          <p:nvPr/>
        </p:nvSpPr>
        <p:spPr>
          <a:xfrm>
            <a:off x="2362200" y="2286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Rectangle 13"/>
          <p:cNvSpPr/>
          <p:nvPr/>
        </p:nvSpPr>
        <p:spPr>
          <a:xfrm>
            <a:off x="2362200" y="5029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Rectangle 14"/>
          <p:cNvSpPr/>
          <p:nvPr/>
        </p:nvSpPr>
        <p:spPr>
          <a:xfrm>
            <a:off x="4876800" y="2286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Rectangle 15"/>
          <p:cNvSpPr/>
          <p:nvPr/>
        </p:nvSpPr>
        <p:spPr>
          <a:xfrm>
            <a:off x="4953000" y="5029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ectangle 16"/>
          <p:cNvSpPr/>
          <p:nvPr/>
        </p:nvSpPr>
        <p:spPr>
          <a:xfrm>
            <a:off x="67818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Rectangle 17"/>
          <p:cNvSpPr/>
          <p:nvPr/>
        </p:nvSpPr>
        <p:spPr>
          <a:xfrm>
            <a:off x="2667000" y="3581400"/>
            <a:ext cx="388248"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FFC000"/>
                </a:solidFill>
                <a:effectLst>
                  <a:outerShdw blurRad="50800" dist="39000" dir="5460000" algn="tl">
                    <a:srgbClr val="000000">
                      <a:alpha val="38000"/>
                    </a:srgbClr>
                  </a:outerShdw>
                </a:effectLst>
              </a:rPr>
              <a:t>C</a:t>
            </a:r>
          </a:p>
          <a:p>
            <a:pPr algn="ctr"/>
            <a:r>
              <a:rPr lang="id-ID" sz="2400" b="1" cap="none" spc="0" dirty="0" smtClean="0">
                <a:ln w="11430"/>
                <a:solidFill>
                  <a:srgbClr val="FFC000"/>
                </a:solidFill>
                <a:effectLst>
                  <a:outerShdw blurRad="50800" dist="39000" dir="5460000" algn="tl">
                    <a:srgbClr val="000000">
                      <a:alpha val="38000"/>
                    </a:srgbClr>
                  </a:outerShdw>
                </a:effectLst>
              </a:rPr>
              <a:t>3</a:t>
            </a:r>
            <a:endParaRPr lang="en-US" sz="2400" b="1" cap="none" spc="0" dirty="0">
              <a:ln w="11430"/>
              <a:solidFill>
                <a:srgbClr val="FFC000"/>
              </a:solidFill>
              <a:effectLst>
                <a:outerShdw blurRad="50800" dist="39000" dir="5460000" algn="tl">
                  <a:srgbClr val="000000">
                    <a:alpha val="38000"/>
                  </a:srgbClr>
                </a:outerShdw>
              </a:effectLst>
            </a:endParaRPr>
          </a:p>
        </p:txBody>
      </p:sp>
      <p:sp>
        <p:nvSpPr>
          <p:cNvPr id="19" name="Rectangle 18"/>
          <p:cNvSpPr/>
          <p:nvPr/>
        </p:nvSpPr>
        <p:spPr>
          <a:xfrm>
            <a:off x="2667000" y="2286000"/>
            <a:ext cx="388248"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C00000"/>
                </a:solidFill>
                <a:effectLst>
                  <a:outerShdw blurRad="50800" dist="39000" dir="5460000" algn="tl">
                    <a:srgbClr val="000000">
                      <a:alpha val="38000"/>
                    </a:srgbClr>
                  </a:outerShdw>
                </a:effectLst>
              </a:rPr>
              <a:t>B</a:t>
            </a:r>
          </a:p>
          <a:p>
            <a:pPr algn="ctr"/>
            <a:r>
              <a:rPr lang="id-ID" sz="2400" b="1" cap="none" spc="0" dirty="0" smtClean="0">
                <a:ln w="11430"/>
                <a:solidFill>
                  <a:srgbClr val="C00000"/>
                </a:solidFill>
                <a:effectLst>
                  <a:outerShdw blurRad="50800" dist="39000" dir="5460000" algn="tl">
                    <a:srgbClr val="000000">
                      <a:alpha val="38000"/>
                    </a:srgbClr>
                  </a:outerShdw>
                </a:effectLst>
              </a:rPr>
              <a:t>7</a:t>
            </a:r>
            <a:endParaRPr lang="en-US" sz="2400" b="1" cap="none" spc="0" dirty="0">
              <a:ln w="11430"/>
              <a:solidFill>
                <a:srgbClr val="C00000"/>
              </a:solidFill>
              <a:effectLst>
                <a:outerShdw blurRad="50800" dist="39000" dir="5460000" algn="tl">
                  <a:srgbClr val="000000">
                    <a:alpha val="38000"/>
                  </a:srgbClr>
                </a:outerShdw>
              </a:effectLst>
            </a:endParaRPr>
          </a:p>
        </p:txBody>
      </p:sp>
      <p:sp>
        <p:nvSpPr>
          <p:cNvPr id="20" name="Rectangle 19"/>
          <p:cNvSpPr/>
          <p:nvPr/>
        </p:nvSpPr>
        <p:spPr>
          <a:xfrm>
            <a:off x="2570763" y="5105400"/>
            <a:ext cx="42832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00B0F0"/>
                </a:solidFill>
                <a:effectLst>
                  <a:outerShdw blurRad="50800" dist="39000" dir="5460000" algn="tl">
                    <a:srgbClr val="000000">
                      <a:alpha val="38000"/>
                    </a:srgbClr>
                  </a:outerShdw>
                </a:effectLst>
              </a:rPr>
              <a:t>D</a:t>
            </a:r>
          </a:p>
          <a:p>
            <a:pPr algn="ctr"/>
            <a:r>
              <a:rPr lang="id-ID" sz="2400" b="1" cap="none" spc="0" dirty="0" smtClean="0">
                <a:ln w="11430"/>
                <a:solidFill>
                  <a:srgbClr val="00B0F0"/>
                </a:solidFill>
                <a:effectLst>
                  <a:outerShdw blurRad="50800" dist="39000" dir="5460000" algn="tl">
                    <a:srgbClr val="000000">
                      <a:alpha val="38000"/>
                    </a:srgbClr>
                  </a:outerShdw>
                </a:effectLst>
              </a:rPr>
              <a:t>5</a:t>
            </a:r>
            <a:endParaRPr lang="en-US" sz="2400" b="1" cap="none" spc="0" dirty="0">
              <a:ln w="11430"/>
              <a:solidFill>
                <a:srgbClr val="00B0F0"/>
              </a:solidFill>
              <a:effectLst>
                <a:outerShdw blurRad="50800" dist="39000" dir="5460000" algn="tl">
                  <a:srgbClr val="000000">
                    <a:alpha val="38000"/>
                  </a:srgbClr>
                </a:outerShdw>
              </a:effectLst>
            </a:endParaRPr>
          </a:p>
        </p:txBody>
      </p:sp>
      <p:sp>
        <p:nvSpPr>
          <p:cNvPr id="21" name="Rectangle 20"/>
          <p:cNvSpPr/>
          <p:nvPr/>
        </p:nvSpPr>
        <p:spPr>
          <a:xfrm>
            <a:off x="5169578" y="5029200"/>
            <a:ext cx="412292"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chemeClr val="accent5">
                    <a:lumMod val="60000"/>
                    <a:lumOff val="40000"/>
                  </a:schemeClr>
                </a:solidFill>
                <a:effectLst>
                  <a:outerShdw blurRad="50800" dist="39000" dir="5460000" algn="tl">
                    <a:srgbClr val="000000">
                      <a:alpha val="38000"/>
                    </a:srgbClr>
                  </a:outerShdw>
                </a:effectLst>
              </a:rPr>
              <a:t>G</a:t>
            </a:r>
          </a:p>
          <a:p>
            <a:pPr algn="ctr"/>
            <a:r>
              <a:rPr lang="id-ID" sz="2400" b="1" dirty="0" smtClean="0">
                <a:ln w="11430"/>
                <a:solidFill>
                  <a:schemeClr val="accent5">
                    <a:lumMod val="60000"/>
                    <a:lumOff val="40000"/>
                  </a:schemeClr>
                </a:solidFill>
                <a:effectLst>
                  <a:outerShdw blurRad="50800" dist="39000" dir="5460000" algn="tl">
                    <a:srgbClr val="000000">
                      <a:alpha val="38000"/>
                    </a:srgbClr>
                  </a:outerShdw>
                </a:effectLst>
              </a:rPr>
              <a:t>6</a:t>
            </a:r>
            <a:endParaRPr lang="en-US" sz="2400" b="1" cap="none" spc="0" dirty="0">
              <a:ln w="11430"/>
              <a:solidFill>
                <a:schemeClr val="accent5">
                  <a:lumMod val="60000"/>
                  <a:lumOff val="40000"/>
                </a:schemeClr>
              </a:solidFill>
              <a:effectLst>
                <a:outerShdw blurRad="50800" dist="39000" dir="5460000" algn="tl">
                  <a:srgbClr val="000000">
                    <a:alpha val="38000"/>
                  </a:srgbClr>
                </a:outerShdw>
              </a:effectLst>
            </a:endParaRPr>
          </a:p>
        </p:txBody>
      </p:sp>
      <p:sp>
        <p:nvSpPr>
          <p:cNvPr id="22" name="Rectangle 21"/>
          <p:cNvSpPr/>
          <p:nvPr/>
        </p:nvSpPr>
        <p:spPr>
          <a:xfrm>
            <a:off x="7010400" y="3657600"/>
            <a:ext cx="439544"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FF0000"/>
                </a:solidFill>
                <a:effectLst>
                  <a:outerShdw blurRad="50800" dist="39000" dir="5460000" algn="tl">
                    <a:srgbClr val="000000">
                      <a:alpha val="38000"/>
                    </a:srgbClr>
                  </a:outerShdw>
                </a:effectLst>
              </a:rPr>
              <a:t>H</a:t>
            </a:r>
          </a:p>
          <a:p>
            <a:pPr algn="ctr"/>
            <a:r>
              <a:rPr lang="id-ID" sz="2400" b="1" cap="none" spc="0" dirty="0" smtClean="0">
                <a:ln w="11430"/>
                <a:solidFill>
                  <a:srgbClr val="FF0000"/>
                </a:solidFill>
                <a:effectLst>
                  <a:outerShdw blurRad="50800" dist="39000" dir="5460000" algn="tl">
                    <a:srgbClr val="000000">
                      <a:alpha val="38000"/>
                    </a:srgbClr>
                  </a:outerShdw>
                </a:effectLst>
              </a:rPr>
              <a:t>8</a:t>
            </a:r>
            <a:endParaRPr lang="en-US" sz="2400" b="1" cap="none" spc="0" dirty="0">
              <a:ln w="11430"/>
              <a:solidFill>
                <a:srgbClr val="FF0000"/>
              </a:solidFill>
              <a:effectLst>
                <a:outerShdw blurRad="50800" dist="39000" dir="5460000" algn="tl">
                  <a:srgbClr val="000000">
                    <a:alpha val="38000"/>
                  </a:srgbClr>
                </a:outerShdw>
              </a:effectLst>
            </a:endParaRPr>
          </a:p>
        </p:txBody>
      </p:sp>
      <p:sp>
        <p:nvSpPr>
          <p:cNvPr id="23" name="Rectangle 22"/>
          <p:cNvSpPr/>
          <p:nvPr/>
        </p:nvSpPr>
        <p:spPr>
          <a:xfrm>
            <a:off x="5120629" y="2209800"/>
            <a:ext cx="357791"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002060"/>
                </a:solidFill>
                <a:effectLst>
                  <a:outerShdw blurRad="50800" dist="39000" dir="5460000" algn="tl">
                    <a:srgbClr val="000000">
                      <a:alpha val="38000"/>
                    </a:srgbClr>
                  </a:outerShdw>
                </a:effectLst>
              </a:rPr>
              <a:t>F</a:t>
            </a:r>
          </a:p>
          <a:p>
            <a:pPr algn="ctr"/>
            <a:r>
              <a:rPr lang="id-ID" sz="2400" b="1" cap="none" spc="0" dirty="0" smtClean="0">
                <a:ln w="11430"/>
                <a:solidFill>
                  <a:srgbClr val="002060"/>
                </a:solidFill>
                <a:effectLst>
                  <a:outerShdw blurRad="50800" dist="39000" dir="5460000" algn="tl">
                    <a:srgbClr val="000000">
                      <a:alpha val="38000"/>
                    </a:srgbClr>
                  </a:outerShdw>
                </a:effectLst>
              </a:rPr>
              <a:t>4</a:t>
            </a:r>
            <a:endParaRPr lang="en-US" sz="2400" b="1" cap="none" spc="0" dirty="0">
              <a:ln w="11430"/>
              <a:solidFill>
                <a:srgbClr val="002060"/>
              </a:solidFill>
              <a:effectLst>
                <a:outerShdw blurRad="50800" dist="39000" dir="5460000" algn="tl">
                  <a:srgbClr val="000000">
                    <a:alpha val="38000"/>
                  </a:srgbClr>
                </a:outerShdw>
              </a:effectLst>
            </a:endParaRPr>
          </a:p>
        </p:txBody>
      </p:sp>
      <p:cxnSp>
        <p:nvCxnSpPr>
          <p:cNvPr id="24" name="Straight Arrow Connector 23"/>
          <p:cNvCxnSpPr/>
          <p:nvPr/>
        </p:nvCxnSpPr>
        <p:spPr>
          <a:xfrm rot="5400000" flipH="1" flipV="1">
            <a:off x="1600200" y="28956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14" idx="1"/>
          </p:cNvCxnSpPr>
          <p:nvPr/>
        </p:nvCxnSpPr>
        <p:spPr>
          <a:xfrm rot="16200000" flipH="1">
            <a:off x="1600200" y="47244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3" idx="3"/>
            <a:endCxn id="15" idx="1"/>
          </p:cNvCxnSpPr>
          <p:nvPr/>
        </p:nvCxnSpPr>
        <p:spPr>
          <a:xfrm>
            <a:off x="3276600" y="2743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16" idx="1"/>
          </p:cNvCxnSpPr>
          <p:nvPr/>
        </p:nvCxnSpPr>
        <p:spPr>
          <a:xfrm>
            <a:off x="3276600" y="5486400"/>
            <a:ext cx="1676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7" idx="3"/>
            <a:endCxn id="17" idx="1"/>
          </p:cNvCxnSpPr>
          <p:nvPr/>
        </p:nvCxnSpPr>
        <p:spPr>
          <a:xfrm>
            <a:off x="4800600" y="4114800"/>
            <a:ext cx="1981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4" idx="3"/>
            <a:endCxn id="7" idx="1"/>
          </p:cNvCxnSpPr>
          <p:nvPr/>
        </p:nvCxnSpPr>
        <p:spPr>
          <a:xfrm flipV="1">
            <a:off x="3276600" y="4114800"/>
            <a:ext cx="6096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17" idx="1"/>
          </p:cNvCxnSpPr>
          <p:nvPr/>
        </p:nvCxnSpPr>
        <p:spPr>
          <a:xfrm rot="16200000" flipH="1">
            <a:off x="5562600" y="2895600"/>
            <a:ext cx="1447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7" idx="1"/>
          </p:cNvCxnSpPr>
          <p:nvPr/>
        </p:nvCxnSpPr>
        <p:spPr>
          <a:xfrm rot="5400000" flipH="1" flipV="1">
            <a:off x="5638800" y="4343400"/>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838200"/>
          </a:xfrm>
        </p:spPr>
        <p:txBody>
          <a:bodyPr/>
          <a:lstStyle/>
          <a:p>
            <a:pPr algn="ctr"/>
            <a:r>
              <a:rPr lang="id-ID" dirty="0" smtClean="0"/>
              <a:t>Fully Crashed Activity Network</a:t>
            </a:r>
            <a:endParaRPr lang="id-ID" dirty="0"/>
          </a:p>
        </p:txBody>
      </p:sp>
      <p:sp>
        <p:nvSpPr>
          <p:cNvPr id="4" name="Rectangle 3"/>
          <p:cNvSpPr/>
          <p:nvPr/>
        </p:nvSpPr>
        <p:spPr>
          <a:xfrm>
            <a:off x="8382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1066800" y="3657600"/>
            <a:ext cx="39145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chemeClr val="bg1"/>
                </a:solidFill>
                <a:effectLst>
                  <a:outerShdw blurRad="50800" dist="39000" dir="5460000" algn="tl">
                    <a:srgbClr val="000000">
                      <a:alpha val="38000"/>
                    </a:srgbClr>
                  </a:outerShdw>
                </a:effectLst>
              </a:rPr>
              <a:t>A</a:t>
            </a:r>
          </a:p>
          <a:p>
            <a:pPr algn="ctr"/>
            <a:r>
              <a:rPr lang="en-US" sz="2400" b="1" cap="none" spc="0" dirty="0" smtClean="0">
                <a:ln w="11430"/>
                <a:solidFill>
                  <a:schemeClr val="bg1"/>
                </a:solidFill>
                <a:effectLst>
                  <a:outerShdw blurRad="50800" dist="39000" dir="5460000" algn="tl">
                    <a:srgbClr val="000000">
                      <a:alpha val="38000"/>
                    </a:srgbClr>
                  </a:outerShdw>
                </a:effectLst>
              </a:rPr>
              <a:t>3</a:t>
            </a:r>
            <a:endParaRPr lang="en-US" sz="2400" b="1" cap="none" spc="0" dirty="0">
              <a:ln w="11430"/>
              <a:solidFill>
                <a:schemeClr val="bg1"/>
              </a:solidFill>
              <a:effectLst>
                <a:outerShdw blurRad="50800" dist="39000" dir="5460000" algn="tl">
                  <a:srgbClr val="000000">
                    <a:alpha val="38000"/>
                  </a:srgbClr>
                </a:outerShdw>
              </a:effectLst>
            </a:endParaRPr>
          </a:p>
        </p:txBody>
      </p:sp>
      <p:sp>
        <p:nvSpPr>
          <p:cNvPr id="6" name="Rectangle 5"/>
          <p:cNvSpPr/>
          <p:nvPr/>
        </p:nvSpPr>
        <p:spPr>
          <a:xfrm>
            <a:off x="2362200" y="3581400"/>
            <a:ext cx="9144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38862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8" name="Straight Arrow Connector 7"/>
          <p:cNvCxnSpPr/>
          <p:nvPr/>
        </p:nvCxnSpPr>
        <p:spPr>
          <a:xfrm>
            <a:off x="3276600" y="41148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52600" y="41910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123617" y="3657600"/>
            <a:ext cx="370615"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92D050"/>
                </a:solidFill>
                <a:effectLst>
                  <a:outerShdw blurRad="50800" dist="39000" dir="5460000" algn="tl">
                    <a:srgbClr val="000000">
                      <a:alpha val="38000"/>
                    </a:srgbClr>
                  </a:outerShdw>
                </a:effectLst>
              </a:rPr>
              <a:t>E</a:t>
            </a:r>
          </a:p>
          <a:p>
            <a:pPr algn="ctr"/>
            <a:r>
              <a:rPr lang="en-US" sz="2400" b="1" cap="none" spc="0" dirty="0" smtClean="0">
                <a:ln w="11430"/>
                <a:solidFill>
                  <a:srgbClr val="92D050"/>
                </a:solidFill>
                <a:effectLst>
                  <a:outerShdw blurRad="50800" dist="39000" dir="5460000" algn="tl">
                    <a:srgbClr val="000000">
                      <a:alpha val="38000"/>
                    </a:srgbClr>
                  </a:outerShdw>
                </a:effectLst>
              </a:rPr>
              <a:t>6</a:t>
            </a:r>
            <a:endParaRPr lang="en-US" sz="2400" b="1" cap="none" spc="0" dirty="0">
              <a:ln w="11430"/>
              <a:solidFill>
                <a:srgbClr val="92D050"/>
              </a:solidFill>
              <a:effectLst>
                <a:outerShdw blurRad="50800" dist="39000" dir="5460000" algn="tl">
                  <a:srgbClr val="000000">
                    <a:alpha val="38000"/>
                  </a:srgbClr>
                </a:outerShdw>
              </a:effectLst>
            </a:endParaRPr>
          </a:p>
        </p:txBody>
      </p:sp>
      <p:sp>
        <p:nvSpPr>
          <p:cNvPr id="11" name="Rectangle 10"/>
          <p:cNvSpPr/>
          <p:nvPr/>
        </p:nvSpPr>
        <p:spPr>
          <a:xfrm>
            <a:off x="2362200" y="2286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Rectangle 11"/>
          <p:cNvSpPr/>
          <p:nvPr/>
        </p:nvSpPr>
        <p:spPr>
          <a:xfrm>
            <a:off x="2362200" y="5029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ectangle 12"/>
          <p:cNvSpPr/>
          <p:nvPr/>
        </p:nvSpPr>
        <p:spPr>
          <a:xfrm>
            <a:off x="4876800" y="2286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Rectangle 13"/>
          <p:cNvSpPr/>
          <p:nvPr/>
        </p:nvSpPr>
        <p:spPr>
          <a:xfrm>
            <a:off x="4953000" y="5029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Rectangle 14"/>
          <p:cNvSpPr/>
          <p:nvPr/>
        </p:nvSpPr>
        <p:spPr>
          <a:xfrm>
            <a:off x="67818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Rectangle 15"/>
          <p:cNvSpPr/>
          <p:nvPr/>
        </p:nvSpPr>
        <p:spPr>
          <a:xfrm>
            <a:off x="2667000" y="3581400"/>
            <a:ext cx="388248"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FFC000"/>
                </a:solidFill>
                <a:effectLst>
                  <a:outerShdw blurRad="50800" dist="39000" dir="5460000" algn="tl">
                    <a:srgbClr val="000000">
                      <a:alpha val="38000"/>
                    </a:srgbClr>
                  </a:outerShdw>
                </a:effectLst>
              </a:rPr>
              <a:t>C</a:t>
            </a:r>
          </a:p>
          <a:p>
            <a:pPr algn="ctr"/>
            <a:r>
              <a:rPr lang="en-US" sz="2400" b="1" cap="none" spc="0" dirty="0" smtClean="0">
                <a:ln w="11430"/>
                <a:solidFill>
                  <a:srgbClr val="FFC000"/>
                </a:solidFill>
                <a:effectLst>
                  <a:outerShdw blurRad="50800" dist="39000" dir="5460000" algn="tl">
                    <a:srgbClr val="000000">
                      <a:alpha val="38000"/>
                    </a:srgbClr>
                  </a:outerShdw>
                </a:effectLst>
              </a:rPr>
              <a:t>2</a:t>
            </a:r>
            <a:endParaRPr lang="en-US" sz="2400" b="1" cap="none" spc="0" dirty="0">
              <a:ln w="11430"/>
              <a:solidFill>
                <a:srgbClr val="FFC000"/>
              </a:solidFill>
              <a:effectLst>
                <a:outerShdw blurRad="50800" dist="39000" dir="5460000" algn="tl">
                  <a:srgbClr val="000000">
                    <a:alpha val="38000"/>
                  </a:srgbClr>
                </a:outerShdw>
              </a:effectLst>
            </a:endParaRPr>
          </a:p>
        </p:txBody>
      </p:sp>
      <p:sp>
        <p:nvSpPr>
          <p:cNvPr id="17" name="Rectangle 16"/>
          <p:cNvSpPr/>
          <p:nvPr/>
        </p:nvSpPr>
        <p:spPr>
          <a:xfrm>
            <a:off x="2667000" y="2286000"/>
            <a:ext cx="388248"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C00000"/>
                </a:solidFill>
                <a:effectLst>
                  <a:outerShdw blurRad="50800" dist="39000" dir="5460000" algn="tl">
                    <a:srgbClr val="000000">
                      <a:alpha val="38000"/>
                    </a:srgbClr>
                  </a:outerShdw>
                </a:effectLst>
              </a:rPr>
              <a:t>B</a:t>
            </a:r>
          </a:p>
          <a:p>
            <a:pPr algn="ctr"/>
            <a:r>
              <a:rPr lang="en-US" sz="2400" b="1" cap="none" spc="0" dirty="0" smtClean="0">
                <a:ln w="11430"/>
                <a:solidFill>
                  <a:srgbClr val="C00000"/>
                </a:solidFill>
                <a:effectLst>
                  <a:outerShdw blurRad="50800" dist="39000" dir="5460000" algn="tl">
                    <a:srgbClr val="000000">
                      <a:alpha val="38000"/>
                    </a:srgbClr>
                  </a:outerShdw>
                </a:effectLst>
              </a:rPr>
              <a:t>6</a:t>
            </a:r>
            <a:endParaRPr lang="en-US" sz="2400" b="1" cap="none" spc="0" dirty="0">
              <a:ln w="11430"/>
              <a:solidFill>
                <a:srgbClr val="C00000"/>
              </a:solidFill>
              <a:effectLst>
                <a:outerShdw blurRad="50800" dist="39000" dir="5460000" algn="tl">
                  <a:srgbClr val="000000">
                    <a:alpha val="38000"/>
                  </a:srgbClr>
                </a:outerShdw>
              </a:effectLst>
            </a:endParaRPr>
          </a:p>
        </p:txBody>
      </p:sp>
      <p:sp>
        <p:nvSpPr>
          <p:cNvPr id="18" name="Rectangle 17"/>
          <p:cNvSpPr/>
          <p:nvPr/>
        </p:nvSpPr>
        <p:spPr>
          <a:xfrm>
            <a:off x="2570763" y="5105400"/>
            <a:ext cx="42832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00B0F0"/>
                </a:solidFill>
                <a:effectLst>
                  <a:outerShdw blurRad="50800" dist="39000" dir="5460000" algn="tl">
                    <a:srgbClr val="000000">
                      <a:alpha val="38000"/>
                    </a:srgbClr>
                  </a:outerShdw>
                </a:effectLst>
              </a:rPr>
              <a:t>D</a:t>
            </a:r>
          </a:p>
          <a:p>
            <a:pPr algn="ctr"/>
            <a:r>
              <a:rPr lang="id-ID" sz="2400" b="1" cap="none" spc="0" dirty="0" smtClean="0">
                <a:ln w="11430"/>
                <a:solidFill>
                  <a:srgbClr val="00B0F0"/>
                </a:solidFill>
                <a:effectLst>
                  <a:outerShdw blurRad="50800" dist="39000" dir="5460000" algn="tl">
                    <a:srgbClr val="000000">
                      <a:alpha val="38000"/>
                    </a:srgbClr>
                  </a:outerShdw>
                </a:effectLst>
              </a:rPr>
              <a:t>5</a:t>
            </a:r>
            <a:endParaRPr lang="en-US" sz="2400" b="1" cap="none" spc="0" dirty="0">
              <a:ln w="11430"/>
              <a:solidFill>
                <a:srgbClr val="00B0F0"/>
              </a:solidFill>
              <a:effectLst>
                <a:outerShdw blurRad="50800" dist="39000" dir="5460000" algn="tl">
                  <a:srgbClr val="000000">
                    <a:alpha val="38000"/>
                  </a:srgbClr>
                </a:outerShdw>
              </a:effectLst>
            </a:endParaRPr>
          </a:p>
        </p:txBody>
      </p:sp>
      <p:sp>
        <p:nvSpPr>
          <p:cNvPr id="19" name="Rectangle 18"/>
          <p:cNvSpPr/>
          <p:nvPr/>
        </p:nvSpPr>
        <p:spPr>
          <a:xfrm>
            <a:off x="5169578" y="5029200"/>
            <a:ext cx="412292"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chemeClr val="accent5">
                    <a:lumMod val="60000"/>
                    <a:lumOff val="40000"/>
                  </a:schemeClr>
                </a:solidFill>
                <a:effectLst>
                  <a:outerShdw blurRad="50800" dist="39000" dir="5460000" algn="tl">
                    <a:srgbClr val="000000">
                      <a:alpha val="38000"/>
                    </a:srgbClr>
                  </a:outerShdw>
                </a:effectLst>
              </a:rPr>
              <a:t>G</a:t>
            </a:r>
          </a:p>
          <a:p>
            <a:pPr algn="ctr"/>
            <a:r>
              <a:rPr lang="en-US" sz="2400" b="1" cap="none" spc="0" dirty="0" smtClean="0">
                <a:ln w="11430"/>
                <a:solidFill>
                  <a:schemeClr val="accent5">
                    <a:lumMod val="60000"/>
                    <a:lumOff val="40000"/>
                  </a:schemeClr>
                </a:solidFill>
                <a:effectLst>
                  <a:outerShdw blurRad="50800" dist="39000" dir="5460000" algn="tl">
                    <a:srgbClr val="000000">
                      <a:alpha val="38000"/>
                    </a:srgbClr>
                  </a:outerShdw>
                </a:effectLst>
              </a:rPr>
              <a:t>4</a:t>
            </a:r>
            <a:endParaRPr lang="en-US" sz="2400" b="1" cap="none" spc="0" dirty="0">
              <a:ln w="11430"/>
              <a:solidFill>
                <a:schemeClr val="accent5">
                  <a:lumMod val="60000"/>
                  <a:lumOff val="40000"/>
                </a:schemeClr>
              </a:solidFill>
              <a:effectLst>
                <a:outerShdw blurRad="50800" dist="39000" dir="5460000" algn="tl">
                  <a:srgbClr val="000000">
                    <a:alpha val="38000"/>
                  </a:srgbClr>
                </a:outerShdw>
              </a:effectLst>
            </a:endParaRPr>
          </a:p>
        </p:txBody>
      </p:sp>
      <p:sp>
        <p:nvSpPr>
          <p:cNvPr id="20" name="Rectangle 19"/>
          <p:cNvSpPr/>
          <p:nvPr/>
        </p:nvSpPr>
        <p:spPr>
          <a:xfrm>
            <a:off x="7010400" y="3657600"/>
            <a:ext cx="439544"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FF0000"/>
                </a:solidFill>
                <a:effectLst>
                  <a:outerShdw blurRad="50800" dist="39000" dir="5460000" algn="tl">
                    <a:srgbClr val="000000">
                      <a:alpha val="38000"/>
                    </a:srgbClr>
                  </a:outerShdw>
                </a:effectLst>
              </a:rPr>
              <a:t>H</a:t>
            </a:r>
          </a:p>
          <a:p>
            <a:pPr algn="ctr"/>
            <a:r>
              <a:rPr lang="en-US" sz="2400" b="1" dirty="0">
                <a:ln w="11430"/>
                <a:solidFill>
                  <a:srgbClr val="FF0000"/>
                </a:solidFill>
                <a:effectLst>
                  <a:outerShdw blurRad="50800" dist="39000" dir="5460000" algn="tl">
                    <a:srgbClr val="000000">
                      <a:alpha val="38000"/>
                    </a:srgbClr>
                  </a:outerShdw>
                </a:effectLst>
              </a:rPr>
              <a:t>5</a:t>
            </a:r>
            <a:endParaRPr lang="en-US" sz="2400" b="1" cap="none" spc="0" dirty="0">
              <a:ln w="11430"/>
              <a:solidFill>
                <a:srgbClr val="FF0000"/>
              </a:solidFill>
              <a:effectLst>
                <a:outerShdw blurRad="50800" dist="39000" dir="5460000" algn="tl">
                  <a:srgbClr val="000000">
                    <a:alpha val="38000"/>
                  </a:srgbClr>
                </a:outerShdw>
              </a:effectLst>
            </a:endParaRPr>
          </a:p>
        </p:txBody>
      </p:sp>
      <p:sp>
        <p:nvSpPr>
          <p:cNvPr id="21" name="Rectangle 20"/>
          <p:cNvSpPr/>
          <p:nvPr/>
        </p:nvSpPr>
        <p:spPr>
          <a:xfrm>
            <a:off x="5120629" y="2209800"/>
            <a:ext cx="357791"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002060"/>
                </a:solidFill>
                <a:effectLst>
                  <a:outerShdw blurRad="50800" dist="39000" dir="5460000" algn="tl">
                    <a:srgbClr val="000000">
                      <a:alpha val="38000"/>
                    </a:srgbClr>
                  </a:outerShdw>
                </a:effectLst>
              </a:rPr>
              <a:t>F</a:t>
            </a:r>
          </a:p>
          <a:p>
            <a:pPr algn="ctr"/>
            <a:r>
              <a:rPr lang="en-US" sz="2400" b="1" cap="none" spc="0" dirty="0" smtClean="0">
                <a:ln w="11430"/>
                <a:solidFill>
                  <a:srgbClr val="002060"/>
                </a:solidFill>
                <a:effectLst>
                  <a:outerShdw blurRad="50800" dist="39000" dir="5460000" algn="tl">
                    <a:srgbClr val="000000">
                      <a:alpha val="38000"/>
                    </a:srgbClr>
                  </a:outerShdw>
                </a:effectLst>
              </a:rPr>
              <a:t>3</a:t>
            </a:r>
            <a:endParaRPr lang="en-US" sz="2400" b="1" cap="none" spc="0" dirty="0">
              <a:ln w="11430"/>
              <a:solidFill>
                <a:srgbClr val="002060"/>
              </a:solidFill>
              <a:effectLst>
                <a:outerShdw blurRad="50800" dist="39000" dir="5460000" algn="tl">
                  <a:srgbClr val="000000">
                    <a:alpha val="38000"/>
                  </a:srgbClr>
                </a:outerShdw>
              </a:effectLst>
            </a:endParaRPr>
          </a:p>
        </p:txBody>
      </p:sp>
      <p:cxnSp>
        <p:nvCxnSpPr>
          <p:cNvPr id="22" name="Straight Arrow Connector 21"/>
          <p:cNvCxnSpPr/>
          <p:nvPr/>
        </p:nvCxnSpPr>
        <p:spPr>
          <a:xfrm rot="5400000" flipH="1" flipV="1">
            <a:off x="1600200" y="28956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12" idx="1"/>
          </p:cNvCxnSpPr>
          <p:nvPr/>
        </p:nvCxnSpPr>
        <p:spPr>
          <a:xfrm rot="16200000" flipH="1">
            <a:off x="1600200" y="47244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1" idx="3"/>
            <a:endCxn id="13" idx="1"/>
          </p:cNvCxnSpPr>
          <p:nvPr/>
        </p:nvCxnSpPr>
        <p:spPr>
          <a:xfrm>
            <a:off x="3276600" y="2743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14" idx="1"/>
          </p:cNvCxnSpPr>
          <p:nvPr/>
        </p:nvCxnSpPr>
        <p:spPr>
          <a:xfrm>
            <a:off x="3276600" y="5486400"/>
            <a:ext cx="1676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7" idx="3"/>
            <a:endCxn id="15" idx="1"/>
          </p:cNvCxnSpPr>
          <p:nvPr/>
        </p:nvCxnSpPr>
        <p:spPr>
          <a:xfrm>
            <a:off x="4800600" y="4114800"/>
            <a:ext cx="1981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2" idx="3"/>
            <a:endCxn id="7" idx="1"/>
          </p:cNvCxnSpPr>
          <p:nvPr/>
        </p:nvCxnSpPr>
        <p:spPr>
          <a:xfrm flipV="1">
            <a:off x="3276600" y="4114800"/>
            <a:ext cx="6096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15" idx="1"/>
          </p:cNvCxnSpPr>
          <p:nvPr/>
        </p:nvCxnSpPr>
        <p:spPr>
          <a:xfrm rot="16200000" flipH="1">
            <a:off x="5562600" y="2895600"/>
            <a:ext cx="1447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15" idx="1"/>
          </p:cNvCxnSpPr>
          <p:nvPr/>
        </p:nvCxnSpPr>
        <p:spPr>
          <a:xfrm rot="5400000" flipH="1" flipV="1">
            <a:off x="5638800" y="4343400"/>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a:bodyPr>
          <a:lstStyle/>
          <a:p>
            <a:pPr algn="ctr"/>
            <a:r>
              <a:rPr lang="id-ID" sz="3600" dirty="0" smtClean="0"/>
              <a:t>EXERCISE -1</a:t>
            </a:r>
            <a:endParaRPr lang="id-ID" sz="3600" dirty="0"/>
          </a:p>
        </p:txBody>
      </p:sp>
      <p:sp>
        <p:nvSpPr>
          <p:cNvPr id="3" name="Content Placeholder 2"/>
          <p:cNvSpPr>
            <a:spLocks noGrp="1"/>
          </p:cNvSpPr>
          <p:nvPr>
            <p:ph idx="1"/>
          </p:nvPr>
        </p:nvSpPr>
        <p:spPr>
          <a:xfrm>
            <a:off x="457200" y="1066800"/>
            <a:ext cx="8229600" cy="1295400"/>
          </a:xfrm>
        </p:spPr>
        <p:txBody>
          <a:bodyPr>
            <a:normAutofit lnSpcReduction="10000"/>
          </a:bodyPr>
          <a:lstStyle/>
          <a:p>
            <a:r>
              <a:rPr lang="id-ID" sz="2000" dirty="0" smtClean="0"/>
              <a:t>You are considering the decission of whether or not to crash your project. After asking your operation manager to conduct an analysis, you have determined the crash activity duration and costs, shown in the table below (assume all activities are on the critical path):</a:t>
            </a:r>
            <a:endParaRPr lang="id-ID" sz="2000" dirty="0"/>
          </a:p>
        </p:txBody>
      </p:sp>
      <p:graphicFrame>
        <p:nvGraphicFramePr>
          <p:cNvPr id="4" name="Table 3"/>
          <p:cNvGraphicFramePr>
            <a:graphicFrameLocks noGrp="1"/>
          </p:cNvGraphicFramePr>
          <p:nvPr/>
        </p:nvGraphicFramePr>
        <p:xfrm>
          <a:off x="914400" y="2286000"/>
          <a:ext cx="7696200" cy="3240405"/>
        </p:xfrm>
        <a:graphic>
          <a:graphicData uri="http://schemas.openxmlformats.org/drawingml/2006/table">
            <a:tbl>
              <a:tblPr firstRow="1" bandRow="1">
                <a:tableStyleId>{5C22544A-7EE6-4342-B048-85BDC9FD1C3A}</a:tableStyleId>
              </a:tblPr>
              <a:tblGrid>
                <a:gridCol w="1539240"/>
                <a:gridCol w="1539240"/>
                <a:gridCol w="1539240"/>
                <a:gridCol w="1539240"/>
                <a:gridCol w="1539240"/>
              </a:tblGrid>
              <a:tr h="371475">
                <a:tc>
                  <a:txBody>
                    <a:bodyPr/>
                    <a:lstStyle/>
                    <a:p>
                      <a:r>
                        <a:rPr lang="id-ID" dirty="0" smtClean="0"/>
                        <a:t>Activity</a:t>
                      </a:r>
                      <a:endParaRPr lang="id-ID" dirty="0"/>
                    </a:p>
                  </a:txBody>
                  <a:tcPr/>
                </a:tc>
                <a:tc gridSpan="2">
                  <a:txBody>
                    <a:bodyPr/>
                    <a:lstStyle/>
                    <a:p>
                      <a:pPr algn="ctr"/>
                      <a:r>
                        <a:rPr lang="id-ID" dirty="0" smtClean="0"/>
                        <a:t>Normal</a:t>
                      </a:r>
                    </a:p>
                    <a:p>
                      <a:r>
                        <a:rPr lang="id-ID" dirty="0" smtClean="0"/>
                        <a:t>Duration              Cost           </a:t>
                      </a:r>
                      <a:endParaRPr lang="id-ID" dirty="0"/>
                    </a:p>
                  </a:txBody>
                  <a:tcPr/>
                </a:tc>
                <a:tc hMerge="1">
                  <a:txBody>
                    <a:bodyPr/>
                    <a:lstStyle/>
                    <a:p>
                      <a:endParaRPr lang="id-ID" dirty="0"/>
                    </a:p>
                  </a:txBody>
                  <a:tcPr/>
                </a:tc>
                <a:tc gridSpan="2">
                  <a:txBody>
                    <a:bodyPr/>
                    <a:lstStyle/>
                    <a:p>
                      <a:r>
                        <a:rPr lang="id-ID" dirty="0" smtClean="0"/>
                        <a:t>Crashed</a:t>
                      </a:r>
                    </a:p>
                    <a:p>
                      <a:r>
                        <a:rPr lang="id-ID" dirty="0" smtClean="0"/>
                        <a:t>Duration                  Cost</a:t>
                      </a:r>
                      <a:endParaRPr lang="id-ID" dirty="0"/>
                    </a:p>
                  </a:txBody>
                  <a:tcPr/>
                </a:tc>
                <a:tc hMerge="1">
                  <a:txBody>
                    <a:bodyPr/>
                    <a:lstStyle/>
                    <a:p>
                      <a:endParaRPr lang="id-ID" dirty="0"/>
                    </a:p>
                  </a:txBody>
                  <a:tcPr/>
                </a:tc>
              </a:tr>
              <a:tr h="371475">
                <a:tc>
                  <a:txBody>
                    <a:bodyPr/>
                    <a:lstStyle/>
                    <a:p>
                      <a:r>
                        <a:rPr lang="id-ID" dirty="0" smtClean="0"/>
                        <a:t>A</a:t>
                      </a:r>
                      <a:endParaRPr lang="id-ID" dirty="0"/>
                    </a:p>
                  </a:txBody>
                  <a:tcPr/>
                </a:tc>
                <a:tc>
                  <a:txBody>
                    <a:bodyPr/>
                    <a:lstStyle/>
                    <a:p>
                      <a:r>
                        <a:rPr lang="id-ID" dirty="0" smtClean="0"/>
                        <a:t>6 days</a:t>
                      </a:r>
                      <a:endParaRPr lang="id-ID" dirty="0"/>
                    </a:p>
                  </a:txBody>
                  <a:tcPr/>
                </a:tc>
                <a:tc>
                  <a:txBody>
                    <a:bodyPr/>
                    <a:lstStyle/>
                    <a:p>
                      <a:r>
                        <a:rPr lang="id-ID" dirty="0" smtClean="0"/>
                        <a:t>$ 1,000</a:t>
                      </a:r>
                      <a:endParaRPr lang="id-ID" dirty="0"/>
                    </a:p>
                  </a:txBody>
                  <a:tcPr/>
                </a:tc>
                <a:tc>
                  <a:txBody>
                    <a:bodyPr/>
                    <a:lstStyle/>
                    <a:p>
                      <a:r>
                        <a:rPr lang="id-ID" dirty="0" smtClean="0"/>
                        <a:t>4 days</a:t>
                      </a:r>
                      <a:endParaRPr lang="id-ID" dirty="0"/>
                    </a:p>
                  </a:txBody>
                  <a:tcPr/>
                </a:tc>
                <a:tc>
                  <a:txBody>
                    <a:bodyPr/>
                    <a:lstStyle/>
                    <a:p>
                      <a:r>
                        <a:rPr lang="id-ID" dirty="0" smtClean="0"/>
                        <a:t>$ 2,000</a:t>
                      </a:r>
                      <a:endParaRPr lang="id-ID" dirty="0"/>
                    </a:p>
                  </a:txBody>
                  <a:tcPr/>
                </a:tc>
              </a:tr>
              <a:tr h="371475">
                <a:tc>
                  <a:txBody>
                    <a:bodyPr/>
                    <a:lstStyle/>
                    <a:p>
                      <a:r>
                        <a:rPr lang="id-ID" dirty="0" smtClean="0"/>
                        <a:t>B</a:t>
                      </a:r>
                      <a:endParaRPr lang="id-ID" dirty="0"/>
                    </a:p>
                  </a:txBody>
                  <a:tcPr/>
                </a:tc>
                <a:tc>
                  <a:txBody>
                    <a:bodyPr/>
                    <a:lstStyle/>
                    <a:p>
                      <a:r>
                        <a:rPr lang="id-ID" dirty="0" smtClean="0"/>
                        <a:t>5 days</a:t>
                      </a:r>
                      <a:endParaRPr lang="id-ID" dirty="0"/>
                    </a:p>
                  </a:txBody>
                  <a:tcPr/>
                </a:tc>
                <a:tc>
                  <a:txBody>
                    <a:bodyPr/>
                    <a:lstStyle/>
                    <a:p>
                      <a:r>
                        <a:rPr lang="id-ID" dirty="0" smtClean="0"/>
                        <a:t>$ 2,500</a:t>
                      </a:r>
                      <a:endParaRPr lang="id-ID" dirty="0"/>
                    </a:p>
                  </a:txBody>
                  <a:tcPr/>
                </a:tc>
                <a:tc>
                  <a:txBody>
                    <a:bodyPr/>
                    <a:lstStyle/>
                    <a:p>
                      <a:r>
                        <a:rPr lang="id-ID" dirty="0" smtClean="0"/>
                        <a:t>5 days</a:t>
                      </a:r>
                      <a:endParaRPr lang="id-ID" dirty="0"/>
                    </a:p>
                  </a:txBody>
                  <a:tcPr/>
                </a:tc>
                <a:tc>
                  <a:txBody>
                    <a:bodyPr/>
                    <a:lstStyle/>
                    <a:p>
                      <a:r>
                        <a:rPr lang="id-ID" dirty="0" smtClean="0"/>
                        <a:t>$ 2,500</a:t>
                      </a:r>
                      <a:endParaRPr lang="id-ID" dirty="0"/>
                    </a:p>
                  </a:txBody>
                  <a:tcPr/>
                </a:tc>
              </a:tr>
              <a:tr h="371475">
                <a:tc>
                  <a:txBody>
                    <a:bodyPr/>
                    <a:lstStyle/>
                    <a:p>
                      <a:r>
                        <a:rPr lang="id-ID" dirty="0" smtClean="0"/>
                        <a:t>C</a:t>
                      </a:r>
                      <a:endParaRPr lang="id-ID" dirty="0"/>
                    </a:p>
                  </a:txBody>
                  <a:tcPr/>
                </a:tc>
                <a:tc>
                  <a:txBody>
                    <a:bodyPr/>
                    <a:lstStyle/>
                    <a:p>
                      <a:r>
                        <a:rPr lang="id-ID" dirty="0" smtClean="0"/>
                        <a:t>3 days</a:t>
                      </a:r>
                      <a:endParaRPr lang="id-ID" dirty="0"/>
                    </a:p>
                  </a:txBody>
                  <a:tcPr/>
                </a:tc>
                <a:tc>
                  <a:txBody>
                    <a:bodyPr/>
                    <a:lstStyle/>
                    <a:p>
                      <a:r>
                        <a:rPr lang="id-ID" dirty="0" smtClean="0"/>
                        <a:t>$    800</a:t>
                      </a:r>
                      <a:endParaRPr lang="id-ID" dirty="0"/>
                    </a:p>
                  </a:txBody>
                  <a:tcPr/>
                </a:tc>
                <a:tc>
                  <a:txBody>
                    <a:bodyPr/>
                    <a:lstStyle/>
                    <a:p>
                      <a:r>
                        <a:rPr lang="id-ID" dirty="0" smtClean="0"/>
                        <a:t>2 days</a:t>
                      </a:r>
                      <a:endParaRPr lang="id-ID" dirty="0"/>
                    </a:p>
                  </a:txBody>
                  <a:tcPr/>
                </a:tc>
                <a:tc>
                  <a:txBody>
                    <a:bodyPr/>
                    <a:lstStyle/>
                    <a:p>
                      <a:r>
                        <a:rPr lang="id-ID" dirty="0" smtClean="0"/>
                        <a:t>$ 1,200</a:t>
                      </a:r>
                      <a:endParaRPr lang="id-ID" dirty="0"/>
                    </a:p>
                  </a:txBody>
                  <a:tcPr/>
                </a:tc>
              </a:tr>
              <a:tr h="371475">
                <a:tc>
                  <a:txBody>
                    <a:bodyPr/>
                    <a:lstStyle/>
                    <a:p>
                      <a:r>
                        <a:rPr lang="id-ID" dirty="0" smtClean="0"/>
                        <a:t>D</a:t>
                      </a:r>
                      <a:endParaRPr lang="id-ID" dirty="0"/>
                    </a:p>
                  </a:txBody>
                  <a:tcPr/>
                </a:tc>
                <a:tc>
                  <a:txBody>
                    <a:bodyPr/>
                    <a:lstStyle/>
                    <a:p>
                      <a:r>
                        <a:rPr lang="id-ID" dirty="0" smtClean="0"/>
                        <a:t>7 days</a:t>
                      </a:r>
                      <a:endParaRPr lang="id-ID" dirty="0"/>
                    </a:p>
                  </a:txBody>
                  <a:tcPr/>
                </a:tc>
                <a:tc>
                  <a:txBody>
                    <a:bodyPr/>
                    <a:lstStyle/>
                    <a:p>
                      <a:r>
                        <a:rPr lang="id-ID" dirty="0" smtClean="0"/>
                        <a:t>$ 3,500</a:t>
                      </a:r>
                      <a:endParaRPr lang="id-ID" dirty="0"/>
                    </a:p>
                  </a:txBody>
                  <a:tcPr/>
                </a:tc>
                <a:tc>
                  <a:txBody>
                    <a:bodyPr/>
                    <a:lstStyle/>
                    <a:p>
                      <a:r>
                        <a:rPr lang="id-ID" dirty="0" smtClean="0"/>
                        <a:t>3 days</a:t>
                      </a:r>
                      <a:endParaRPr lang="id-ID" dirty="0"/>
                    </a:p>
                  </a:txBody>
                  <a:tcPr/>
                </a:tc>
                <a:tc>
                  <a:txBody>
                    <a:bodyPr/>
                    <a:lstStyle/>
                    <a:p>
                      <a:r>
                        <a:rPr lang="id-ID" dirty="0" smtClean="0"/>
                        <a:t>$ 7,000</a:t>
                      </a:r>
                      <a:endParaRPr lang="id-ID" dirty="0"/>
                    </a:p>
                  </a:txBody>
                  <a:tcPr/>
                </a:tc>
              </a:tr>
              <a:tr h="371475">
                <a:tc>
                  <a:txBody>
                    <a:bodyPr/>
                    <a:lstStyle/>
                    <a:p>
                      <a:r>
                        <a:rPr lang="id-ID" dirty="0" smtClean="0"/>
                        <a:t>E</a:t>
                      </a:r>
                      <a:endParaRPr lang="id-ID" dirty="0"/>
                    </a:p>
                  </a:txBody>
                  <a:tcPr/>
                </a:tc>
                <a:tc>
                  <a:txBody>
                    <a:bodyPr/>
                    <a:lstStyle/>
                    <a:p>
                      <a:r>
                        <a:rPr lang="id-ID" dirty="0" smtClean="0"/>
                        <a:t>2 days</a:t>
                      </a:r>
                      <a:endParaRPr lang="id-ID" dirty="0"/>
                    </a:p>
                  </a:txBody>
                  <a:tcPr/>
                </a:tc>
                <a:tc>
                  <a:txBody>
                    <a:bodyPr/>
                    <a:lstStyle/>
                    <a:p>
                      <a:r>
                        <a:rPr lang="id-ID" dirty="0" smtClean="0"/>
                        <a:t>$    500</a:t>
                      </a:r>
                      <a:endParaRPr lang="id-ID" dirty="0"/>
                    </a:p>
                  </a:txBody>
                  <a:tcPr/>
                </a:tc>
                <a:tc>
                  <a:txBody>
                    <a:bodyPr/>
                    <a:lstStyle/>
                    <a:p>
                      <a:r>
                        <a:rPr lang="id-ID" dirty="0" smtClean="0"/>
                        <a:t>1 day</a:t>
                      </a:r>
                      <a:endParaRPr lang="id-ID" dirty="0"/>
                    </a:p>
                  </a:txBody>
                  <a:tcPr/>
                </a:tc>
                <a:tc>
                  <a:txBody>
                    <a:bodyPr/>
                    <a:lstStyle/>
                    <a:p>
                      <a:r>
                        <a:rPr lang="id-ID" dirty="0" smtClean="0"/>
                        <a:t>$ 5,000</a:t>
                      </a:r>
                      <a:endParaRPr lang="id-ID" dirty="0"/>
                    </a:p>
                  </a:txBody>
                  <a:tcPr/>
                </a:tc>
              </a:tr>
              <a:tr h="371475">
                <a:tc>
                  <a:txBody>
                    <a:bodyPr/>
                    <a:lstStyle/>
                    <a:p>
                      <a:r>
                        <a:rPr lang="id-ID" dirty="0" smtClean="0"/>
                        <a:t>F</a:t>
                      </a:r>
                      <a:endParaRPr lang="id-ID" dirty="0"/>
                    </a:p>
                  </a:txBody>
                  <a:tcPr/>
                </a:tc>
                <a:tc>
                  <a:txBody>
                    <a:bodyPr/>
                    <a:lstStyle/>
                    <a:p>
                      <a:r>
                        <a:rPr lang="id-ID" dirty="0" smtClean="0"/>
                        <a:t>5 days</a:t>
                      </a:r>
                      <a:endParaRPr lang="id-ID" dirty="0"/>
                    </a:p>
                  </a:txBody>
                  <a:tcPr/>
                </a:tc>
                <a:tc>
                  <a:txBody>
                    <a:bodyPr/>
                    <a:lstStyle/>
                    <a:p>
                      <a:r>
                        <a:rPr lang="id-ID" dirty="0" smtClean="0"/>
                        <a:t>$ 2,000</a:t>
                      </a:r>
                      <a:endParaRPr lang="id-ID" dirty="0"/>
                    </a:p>
                  </a:txBody>
                  <a:tcPr/>
                </a:tc>
                <a:tc>
                  <a:txBody>
                    <a:bodyPr/>
                    <a:lstStyle/>
                    <a:p>
                      <a:r>
                        <a:rPr lang="id-ID" dirty="0" smtClean="0"/>
                        <a:t>4 days</a:t>
                      </a:r>
                      <a:endParaRPr lang="id-ID" dirty="0"/>
                    </a:p>
                  </a:txBody>
                  <a:tcPr/>
                </a:tc>
                <a:tc>
                  <a:txBody>
                    <a:bodyPr/>
                    <a:lstStyle/>
                    <a:p>
                      <a:r>
                        <a:rPr lang="id-ID" dirty="0" smtClean="0"/>
                        <a:t>$ 3,000</a:t>
                      </a:r>
                      <a:endParaRPr lang="id-ID" dirty="0"/>
                    </a:p>
                  </a:txBody>
                  <a:tcPr/>
                </a:tc>
              </a:tr>
              <a:tr h="371475">
                <a:tc>
                  <a:txBody>
                    <a:bodyPr/>
                    <a:lstStyle/>
                    <a:p>
                      <a:r>
                        <a:rPr lang="id-ID" dirty="0" smtClean="0"/>
                        <a:t>G</a:t>
                      </a:r>
                      <a:endParaRPr lang="id-ID" dirty="0"/>
                    </a:p>
                  </a:txBody>
                  <a:tcPr/>
                </a:tc>
                <a:tc>
                  <a:txBody>
                    <a:bodyPr/>
                    <a:lstStyle/>
                    <a:p>
                      <a:r>
                        <a:rPr lang="id-ID" dirty="0" smtClean="0"/>
                        <a:t>10 days</a:t>
                      </a:r>
                      <a:endParaRPr lang="id-ID" dirty="0"/>
                    </a:p>
                  </a:txBody>
                  <a:tcPr/>
                </a:tc>
                <a:tc>
                  <a:txBody>
                    <a:bodyPr/>
                    <a:lstStyle/>
                    <a:p>
                      <a:r>
                        <a:rPr lang="id-ID" dirty="0" smtClean="0"/>
                        <a:t>$ 5,000</a:t>
                      </a:r>
                      <a:endParaRPr lang="id-ID" dirty="0"/>
                    </a:p>
                  </a:txBody>
                  <a:tcPr/>
                </a:tc>
                <a:tc>
                  <a:txBody>
                    <a:bodyPr/>
                    <a:lstStyle/>
                    <a:p>
                      <a:r>
                        <a:rPr lang="id-ID" dirty="0" smtClean="0"/>
                        <a:t>6 days</a:t>
                      </a:r>
                      <a:endParaRPr lang="id-ID" dirty="0"/>
                    </a:p>
                  </a:txBody>
                  <a:tcPr/>
                </a:tc>
                <a:tc>
                  <a:txBody>
                    <a:bodyPr/>
                    <a:lstStyle/>
                    <a:p>
                      <a:r>
                        <a:rPr lang="id-ID" dirty="0" smtClean="0"/>
                        <a:t>$ 6,300</a:t>
                      </a:r>
                      <a:endParaRPr lang="id-ID" dirty="0"/>
                    </a:p>
                  </a:txBody>
                  <a:tcPr/>
                </a:tc>
              </a:tr>
            </a:tbl>
          </a:graphicData>
        </a:graphic>
      </p:graphicFrame>
      <p:sp>
        <p:nvSpPr>
          <p:cNvPr id="5" name="Content Placeholder 2"/>
          <p:cNvSpPr txBox="1">
            <a:spLocks/>
          </p:cNvSpPr>
          <p:nvPr/>
        </p:nvSpPr>
        <p:spPr>
          <a:xfrm>
            <a:off x="685800" y="5638800"/>
            <a:ext cx="8229600" cy="12192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id-ID" sz="2000" dirty="0" smtClean="0"/>
              <a:t>a</a:t>
            </a:r>
            <a:r>
              <a:rPr kumimoji="0" lang="id-ID" sz="2000" b="0" i="0" u="none" strike="noStrike" kern="1200" cap="none" spc="0" normalizeH="0" baseline="0" noProof="0" dirty="0" smtClean="0">
                <a:ln>
                  <a:noFill/>
                </a:ln>
                <a:solidFill>
                  <a:schemeClr val="tx1"/>
                </a:solidFill>
                <a:effectLst/>
                <a:uLnTx/>
                <a:uFillTx/>
                <a:latin typeface="+mn-lt"/>
                <a:ea typeface="+mn-ea"/>
                <a:cs typeface="+mn-cs"/>
              </a:rPr>
              <a:t>. Calculate the per day cost for crashing each activity</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id-ID" sz="2000" noProof="0" dirty="0" smtClean="0"/>
              <a:t>b. Which are the most attractives candidates for crashing? Why?</a:t>
            </a:r>
            <a:r>
              <a:rPr kumimoji="0" lang="id-ID" sz="2000" b="0" i="0" u="none" strike="noStrike" kern="1200" cap="none" spc="0" normalizeH="0" baseline="0" noProof="0" dirty="0" smtClean="0">
                <a:ln>
                  <a:noFill/>
                </a:ln>
                <a:solidFill>
                  <a:schemeClr val="tx1"/>
                </a:solidFill>
                <a:effectLst/>
                <a:uLnTx/>
                <a:uFillTx/>
                <a:latin typeface="+mn-lt"/>
                <a:ea typeface="+mn-ea"/>
                <a:cs typeface="+mn-cs"/>
              </a:rPr>
              <a:t> </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pPr algn="ctr"/>
            <a:r>
              <a:rPr lang="id-ID" sz="3200" dirty="0" smtClean="0"/>
              <a:t>EXERCISE -2</a:t>
            </a:r>
            <a:endParaRPr lang="en-US" sz="3200" dirty="0"/>
          </a:p>
        </p:txBody>
      </p:sp>
      <p:sp>
        <p:nvSpPr>
          <p:cNvPr id="3" name="Content Placeholder 2"/>
          <p:cNvSpPr>
            <a:spLocks noGrp="1"/>
          </p:cNvSpPr>
          <p:nvPr>
            <p:ph idx="1"/>
          </p:nvPr>
        </p:nvSpPr>
        <p:spPr>
          <a:xfrm>
            <a:off x="457200" y="1143000"/>
            <a:ext cx="8229600" cy="1371600"/>
          </a:xfrm>
        </p:spPr>
        <p:txBody>
          <a:bodyPr>
            <a:normAutofit fontScale="77500" lnSpcReduction="20000"/>
          </a:bodyPr>
          <a:lstStyle/>
          <a:p>
            <a:r>
              <a:rPr lang="en-US" dirty="0" smtClean="0"/>
              <a:t>Given the data and information that follow, compute the total direct cost for each duration. If the indirect costs for each project duration are $90 (15 time units), $70 (14), $50 (13), $40 (12), and $30 (11), compute the total project cost for each duration. What is the optimum cost-time schedule for the project? What is this cost?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29423331"/>
              </p:ext>
            </p:extLst>
          </p:nvPr>
        </p:nvGraphicFramePr>
        <p:xfrm>
          <a:off x="838200" y="2667000"/>
          <a:ext cx="7924800" cy="3977640"/>
        </p:xfrm>
        <a:graphic>
          <a:graphicData uri="http://schemas.openxmlformats.org/drawingml/2006/table">
            <a:tbl>
              <a:tblPr firstRow="1" bandRow="1">
                <a:tableStyleId>{5C22544A-7EE6-4342-B048-85BDC9FD1C3A}</a:tableStyleId>
              </a:tblPr>
              <a:tblGrid>
                <a:gridCol w="792480"/>
                <a:gridCol w="2377440"/>
                <a:gridCol w="1584960"/>
                <a:gridCol w="1584960"/>
                <a:gridCol w="1584960"/>
              </a:tblGrid>
              <a:tr h="152400">
                <a:tc>
                  <a:txBody>
                    <a:bodyPr/>
                    <a:lstStyle/>
                    <a:p>
                      <a:r>
                        <a:rPr lang="en-US" dirty="0" smtClean="0"/>
                        <a:t>Act.</a:t>
                      </a:r>
                      <a:endParaRPr lang="en-US" dirty="0"/>
                    </a:p>
                  </a:txBody>
                  <a:tcPr/>
                </a:tc>
                <a:tc>
                  <a:txBody>
                    <a:bodyPr/>
                    <a:lstStyle/>
                    <a:p>
                      <a:r>
                        <a:rPr lang="en-US" dirty="0" smtClean="0"/>
                        <a:t>Crash cost (slope)</a:t>
                      </a:r>
                      <a:endParaRPr lang="en-US" dirty="0"/>
                    </a:p>
                  </a:txBody>
                  <a:tcPr/>
                </a:tc>
                <a:tc>
                  <a:txBody>
                    <a:bodyPr/>
                    <a:lstStyle/>
                    <a:p>
                      <a:r>
                        <a:rPr lang="en-US" dirty="0" smtClean="0"/>
                        <a:t>Maximum crash time</a:t>
                      </a:r>
                      <a:endParaRPr lang="en-US" dirty="0"/>
                    </a:p>
                  </a:txBody>
                  <a:tcPr/>
                </a:tc>
                <a:tc>
                  <a:txBody>
                    <a:bodyPr/>
                    <a:lstStyle/>
                    <a:p>
                      <a:r>
                        <a:rPr lang="en-US" dirty="0" smtClean="0"/>
                        <a:t>Normal time</a:t>
                      </a:r>
                      <a:endParaRPr lang="en-US" dirty="0"/>
                    </a:p>
                  </a:txBody>
                  <a:tcPr/>
                </a:tc>
                <a:tc>
                  <a:txBody>
                    <a:bodyPr/>
                    <a:lstStyle/>
                    <a:p>
                      <a:r>
                        <a:rPr lang="en-US" dirty="0" smtClean="0"/>
                        <a:t>Normal cost</a:t>
                      </a:r>
                      <a:endParaRPr lang="en-US" dirty="0"/>
                    </a:p>
                  </a:txBody>
                  <a:tcPr/>
                </a:tc>
              </a:tr>
              <a:tr h="370840">
                <a:tc>
                  <a:txBody>
                    <a:bodyPr/>
                    <a:lstStyle/>
                    <a:p>
                      <a:pPr algn="ctr"/>
                      <a:r>
                        <a:rPr lang="en-US" dirty="0" smtClean="0"/>
                        <a:t>A</a:t>
                      </a:r>
                      <a:endParaRPr lang="en-US" dirty="0"/>
                    </a:p>
                  </a:txBody>
                  <a:tcPr/>
                </a:tc>
                <a:tc>
                  <a:txBody>
                    <a:bodyPr/>
                    <a:lstStyle/>
                    <a:p>
                      <a:pPr algn="ctr"/>
                      <a:r>
                        <a:rPr lang="en-US" dirty="0" smtClean="0"/>
                        <a:t>20</a:t>
                      </a:r>
                      <a:endParaRPr lang="en-US" dirty="0"/>
                    </a:p>
                  </a:txBody>
                  <a:tcPr/>
                </a:tc>
                <a:tc>
                  <a:txBody>
                    <a:bodyPr/>
                    <a:lstStyle/>
                    <a:p>
                      <a:pPr algn="ctr"/>
                      <a:r>
                        <a:rPr lang="en-US" dirty="0" smtClean="0"/>
                        <a:t>1</a:t>
                      </a:r>
                      <a:endParaRPr lang="en-US" dirty="0"/>
                    </a:p>
                  </a:txBody>
                  <a:tcPr/>
                </a:tc>
                <a:tc>
                  <a:txBody>
                    <a:bodyPr/>
                    <a:lstStyle/>
                    <a:p>
                      <a:pPr algn="ctr"/>
                      <a:r>
                        <a:rPr lang="en-US" dirty="0" smtClean="0"/>
                        <a:t>5</a:t>
                      </a:r>
                      <a:endParaRPr lang="en-US" dirty="0"/>
                    </a:p>
                  </a:txBody>
                  <a:tcPr/>
                </a:tc>
                <a:tc>
                  <a:txBody>
                    <a:bodyPr/>
                    <a:lstStyle/>
                    <a:p>
                      <a:pPr algn="ctr"/>
                      <a:r>
                        <a:rPr lang="en-US" dirty="0" smtClean="0"/>
                        <a:t>50</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60</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C</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4</a:t>
                      </a:r>
                      <a:endParaRPr lang="en-US" dirty="0"/>
                    </a:p>
                  </a:txBody>
                  <a:tcPr/>
                </a:tc>
                <a:tc>
                  <a:txBody>
                    <a:bodyPr/>
                    <a:lstStyle/>
                    <a:p>
                      <a:pPr algn="ctr"/>
                      <a:r>
                        <a:rPr lang="en-US" dirty="0" smtClean="0"/>
                        <a:t>70</a:t>
                      </a:r>
                      <a:endParaRPr lang="en-US" dirty="0"/>
                    </a:p>
                  </a:txBody>
                  <a:tcPr/>
                </a:tc>
              </a:tr>
              <a:tr h="370840">
                <a:tc>
                  <a:txBody>
                    <a:bodyPr/>
                    <a:lstStyle/>
                    <a:p>
                      <a:pPr algn="ctr"/>
                      <a:r>
                        <a:rPr lang="en-US" dirty="0" smtClean="0"/>
                        <a:t>D</a:t>
                      </a:r>
                      <a:endParaRPr lang="en-US" dirty="0"/>
                    </a:p>
                  </a:txBody>
                  <a:tcPr/>
                </a:tc>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50</a:t>
                      </a:r>
                      <a:endParaRPr lang="en-US" dirty="0"/>
                    </a:p>
                  </a:txBody>
                  <a:tcPr/>
                </a:tc>
              </a:tr>
              <a:tr h="370840">
                <a:tc>
                  <a:txBody>
                    <a:bodyPr/>
                    <a:lstStyle/>
                    <a:p>
                      <a:pPr algn="ctr"/>
                      <a:r>
                        <a:rPr lang="en-US" dirty="0" smtClean="0"/>
                        <a:t>E</a:t>
                      </a:r>
                      <a:endParaRPr lang="en-US" dirty="0"/>
                    </a:p>
                  </a:txBody>
                  <a:tcPr/>
                </a:tc>
                <a:tc>
                  <a:txBody>
                    <a:bodyPr/>
                    <a:lstStyle/>
                    <a:p>
                      <a:pPr algn="ctr"/>
                      <a:r>
                        <a:rPr lang="en-US" dirty="0" smtClean="0"/>
                        <a:t>60</a:t>
                      </a:r>
                      <a:endParaRPr lang="en-US" dirty="0"/>
                    </a:p>
                  </a:txBody>
                  <a:tcPr/>
                </a:tc>
                <a:tc>
                  <a:txBody>
                    <a:bodyPr/>
                    <a:lstStyle/>
                    <a:p>
                      <a:pPr algn="ctr"/>
                      <a:r>
                        <a:rPr lang="en-US" dirty="0" smtClean="0"/>
                        <a:t>3</a:t>
                      </a:r>
                      <a:endParaRPr lang="en-US" dirty="0"/>
                    </a:p>
                  </a:txBody>
                  <a:tcPr/>
                </a:tc>
                <a:tc>
                  <a:txBody>
                    <a:bodyPr/>
                    <a:lstStyle/>
                    <a:p>
                      <a:pPr algn="ctr"/>
                      <a:r>
                        <a:rPr lang="en-US" dirty="0" smtClean="0"/>
                        <a:t>5</a:t>
                      </a:r>
                      <a:endParaRPr lang="en-US" dirty="0"/>
                    </a:p>
                  </a:txBody>
                  <a:tcPr/>
                </a:tc>
                <a:tc>
                  <a:txBody>
                    <a:bodyPr/>
                    <a:lstStyle/>
                    <a:p>
                      <a:pPr algn="ctr"/>
                      <a:r>
                        <a:rPr lang="en-US" dirty="0" smtClean="0"/>
                        <a:t>100</a:t>
                      </a:r>
                      <a:endParaRPr lang="en-US" dirty="0"/>
                    </a:p>
                  </a:txBody>
                  <a:tcPr/>
                </a:tc>
              </a:tr>
              <a:tr h="370840">
                <a:tc>
                  <a:txBody>
                    <a:bodyPr/>
                    <a:lstStyle/>
                    <a:p>
                      <a:pPr algn="ctr"/>
                      <a:r>
                        <a:rPr lang="en-US" dirty="0" smtClean="0"/>
                        <a:t>F</a:t>
                      </a:r>
                      <a:endParaRPr lang="en-US" dirty="0"/>
                    </a:p>
                  </a:txBody>
                  <a:tcPr/>
                </a:tc>
                <a:tc>
                  <a:txBody>
                    <a:bodyPr/>
                    <a:lstStyle/>
                    <a:p>
                      <a:pPr algn="ctr"/>
                      <a:r>
                        <a:rPr lang="en-US" dirty="0" smtClean="0"/>
                        <a:t>100</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90</a:t>
                      </a:r>
                      <a:endParaRPr lang="en-US" dirty="0"/>
                    </a:p>
                  </a:txBody>
                  <a:tcPr/>
                </a:tc>
              </a:tr>
              <a:tr h="370840">
                <a:tc>
                  <a:txBody>
                    <a:bodyPr/>
                    <a:lstStyle/>
                    <a:p>
                      <a:pPr algn="ctr"/>
                      <a:r>
                        <a:rPr lang="en-US" dirty="0" smtClean="0"/>
                        <a:t>G</a:t>
                      </a:r>
                      <a:endParaRPr lang="en-US" dirty="0"/>
                    </a:p>
                  </a:txBody>
                  <a:tcPr/>
                </a:tc>
                <a:tc>
                  <a:txBody>
                    <a:bodyPr/>
                    <a:lstStyle/>
                    <a:p>
                      <a:pPr algn="ctr"/>
                      <a:r>
                        <a:rPr lang="en-US" dirty="0" smtClean="0"/>
                        <a:t>30</a:t>
                      </a:r>
                      <a:endParaRPr lang="en-US" dirty="0"/>
                    </a:p>
                  </a:txBody>
                  <a:tcPr/>
                </a:tc>
                <a:tc>
                  <a:txBody>
                    <a:bodyPr/>
                    <a:lstStyle/>
                    <a:p>
                      <a:pPr algn="ctr"/>
                      <a:r>
                        <a:rPr lang="en-US" dirty="0" smtClean="0"/>
                        <a:t>1</a:t>
                      </a:r>
                      <a:endParaRPr lang="en-US" dirty="0"/>
                    </a:p>
                  </a:txBody>
                  <a:tcPr/>
                </a:tc>
                <a:tc>
                  <a:txBody>
                    <a:bodyPr/>
                    <a:lstStyle/>
                    <a:p>
                      <a:pPr algn="ctr"/>
                      <a:r>
                        <a:rPr lang="en-US" dirty="0" smtClean="0"/>
                        <a:t>5</a:t>
                      </a:r>
                      <a:endParaRPr lang="en-US" dirty="0"/>
                    </a:p>
                  </a:txBody>
                  <a:tcPr/>
                </a:tc>
                <a:tc>
                  <a:txBody>
                    <a:bodyPr/>
                    <a:lstStyle/>
                    <a:p>
                      <a:pPr algn="ctr"/>
                      <a:r>
                        <a:rPr lang="en-US" dirty="0" smtClean="0"/>
                        <a:t>50</a:t>
                      </a:r>
                      <a:endParaRPr lang="en-US" dirty="0"/>
                    </a:p>
                  </a:txBody>
                  <a:tcPr/>
                </a:tc>
              </a:tr>
              <a:tr h="370840">
                <a:tc>
                  <a:txBody>
                    <a:bodyPr/>
                    <a:lstStyle/>
                    <a:p>
                      <a:pPr algn="ctr"/>
                      <a:r>
                        <a:rPr lang="en-US" dirty="0" smtClean="0"/>
                        <a:t>H</a:t>
                      </a:r>
                      <a:endParaRPr lang="en-US" dirty="0"/>
                    </a:p>
                  </a:txBody>
                  <a:tcPr/>
                </a:tc>
                <a:tc>
                  <a:txBody>
                    <a:bodyPr/>
                    <a:lstStyle/>
                    <a:p>
                      <a:pPr algn="ctr"/>
                      <a:r>
                        <a:rPr lang="en-US" dirty="0" smtClean="0"/>
                        <a:t>40</a:t>
                      </a:r>
                      <a:endParaRPr lang="en-US" dirty="0"/>
                    </a:p>
                  </a:txBody>
                  <a:tcPr/>
                </a:tc>
                <a:tc>
                  <a:txBody>
                    <a:bodyPr/>
                    <a:lstStyle/>
                    <a:p>
                      <a:pPr algn="ctr"/>
                      <a:r>
                        <a:rPr lang="en-US" dirty="0" smtClean="0"/>
                        <a:t>0</a:t>
                      </a:r>
                      <a:endParaRPr lang="en-US" dirty="0"/>
                    </a:p>
                  </a:txBody>
                  <a:tcPr/>
                </a:tc>
                <a:tc>
                  <a:txBody>
                    <a:bodyPr/>
                    <a:lstStyle/>
                    <a:p>
                      <a:pPr algn="ctr"/>
                      <a:r>
                        <a:rPr lang="en-US" dirty="0" smtClean="0"/>
                        <a:t>2</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I</a:t>
                      </a:r>
                      <a:endParaRPr lang="en-US" dirty="0"/>
                    </a:p>
                  </a:txBody>
                  <a:tcPr/>
                </a:tc>
                <a:tc>
                  <a:txBody>
                    <a:bodyPr/>
                    <a:lstStyle/>
                    <a:p>
                      <a:pPr algn="ctr"/>
                      <a:r>
                        <a:rPr lang="en-US" dirty="0" smtClean="0"/>
                        <a:t>200</a:t>
                      </a:r>
                      <a:endParaRPr lang="en-US" dirty="0"/>
                    </a:p>
                  </a:txBody>
                  <a:tcPr/>
                </a:tc>
                <a:tc>
                  <a:txBody>
                    <a:bodyPr/>
                    <a:lstStyle/>
                    <a:p>
                      <a:pPr algn="ctr"/>
                      <a:r>
                        <a:rPr lang="en-US" dirty="0" smtClean="0"/>
                        <a:t>1</a:t>
                      </a:r>
                      <a:endParaRPr lang="en-US" dirty="0"/>
                    </a:p>
                  </a:txBody>
                  <a:tcPr/>
                </a:tc>
                <a:tc>
                  <a:txBody>
                    <a:bodyPr/>
                    <a:lstStyle/>
                    <a:p>
                      <a:pPr algn="ctr"/>
                      <a:r>
                        <a:rPr lang="en-US" dirty="0" smtClean="0"/>
                        <a:t>3</a:t>
                      </a:r>
                      <a:endParaRPr lang="en-US" dirty="0"/>
                    </a:p>
                  </a:txBody>
                  <a:tcPr/>
                </a:tc>
                <a:tc>
                  <a:txBody>
                    <a:bodyPr/>
                    <a:lstStyle/>
                    <a:p>
                      <a:pPr algn="ctr"/>
                      <a:r>
                        <a:rPr lang="en-US" dirty="0" smtClean="0"/>
                        <a:t>200</a:t>
                      </a:r>
                      <a:endParaRPr lang="en-US" dirty="0"/>
                    </a:p>
                  </a:txBody>
                  <a:tcPr/>
                </a:tc>
              </a:tr>
            </a:tbl>
          </a:graphicData>
        </a:graphic>
      </p:graphicFrame>
    </p:spTree>
    <p:extLst>
      <p:ext uri="{BB962C8B-B14F-4D97-AF65-F5344CB8AC3E}">
        <p14:creationId xmlns:p14="http://schemas.microsoft.com/office/powerpoint/2010/main" val="1262387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id-ID" sz="4000" dirty="0" smtClean="0"/>
              <a:t>Exercise 2 - </a:t>
            </a:r>
            <a:r>
              <a:rPr lang="en-US" sz="4000" dirty="0" smtClean="0"/>
              <a:t>Network Model</a:t>
            </a:r>
            <a:endParaRPr lang="en-US" sz="4000" dirty="0"/>
          </a:p>
        </p:txBody>
      </p:sp>
      <p:graphicFrame>
        <p:nvGraphicFramePr>
          <p:cNvPr id="4" name="Table 3"/>
          <p:cNvGraphicFramePr>
            <a:graphicFrameLocks noGrp="1"/>
          </p:cNvGraphicFramePr>
          <p:nvPr>
            <p:extLst>
              <p:ext uri="{D42A27DB-BD31-4B8C-83A1-F6EECF244321}">
                <p14:modId xmlns:p14="http://schemas.microsoft.com/office/powerpoint/2010/main" val="1523812001"/>
              </p:ext>
            </p:extLst>
          </p:nvPr>
        </p:nvGraphicFramePr>
        <p:xfrm>
          <a:off x="2238703" y="28194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A</a:t>
                      </a:r>
                      <a:endParaRPr lang="en-US" dirty="0"/>
                    </a:p>
                  </a:txBody>
                  <a:tcPr/>
                </a:tc>
              </a:tr>
              <a:tr h="370840">
                <a:tc>
                  <a:txBody>
                    <a:bodyPr/>
                    <a:lstStyle/>
                    <a:p>
                      <a:r>
                        <a:rPr lang="en-US" dirty="0" smtClean="0"/>
                        <a:t>5</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57826274"/>
              </p:ext>
            </p:extLst>
          </p:nvPr>
        </p:nvGraphicFramePr>
        <p:xfrm>
          <a:off x="3762703" y="20574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C</a:t>
                      </a:r>
                      <a:endParaRPr lang="en-US" dirty="0"/>
                    </a:p>
                  </a:txBody>
                  <a:tcPr/>
                </a:tc>
              </a:tr>
              <a:tr h="370840">
                <a:tc>
                  <a:txBody>
                    <a:bodyPr/>
                    <a:lstStyle/>
                    <a:p>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56546904"/>
              </p:ext>
            </p:extLst>
          </p:nvPr>
        </p:nvGraphicFramePr>
        <p:xfrm>
          <a:off x="3762703" y="32766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D</a:t>
                      </a:r>
                      <a:endParaRPr lang="en-US" dirty="0"/>
                    </a:p>
                  </a:txBody>
                  <a:tcPr/>
                </a:tc>
              </a:tr>
              <a:tr h="370840">
                <a:tc>
                  <a:txBody>
                    <a:bodyPr/>
                    <a:lstStyle/>
                    <a:p>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51660758"/>
              </p:ext>
            </p:extLst>
          </p:nvPr>
        </p:nvGraphicFramePr>
        <p:xfrm>
          <a:off x="5210503" y="20574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F</a:t>
                      </a:r>
                      <a:endParaRPr lang="en-US" dirty="0"/>
                    </a:p>
                  </a:txBody>
                  <a:tcPr/>
                </a:tc>
              </a:tr>
              <a:tr h="370840">
                <a:tc>
                  <a:txBody>
                    <a:bodyPr/>
                    <a:lstStyle/>
                    <a:p>
                      <a:endParaRPr lang="en-US"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352809935"/>
              </p:ext>
            </p:extLst>
          </p:nvPr>
        </p:nvGraphicFramePr>
        <p:xfrm>
          <a:off x="5210503" y="32766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G</a:t>
                      </a:r>
                      <a:endParaRPr lang="en-US" dirty="0"/>
                    </a:p>
                  </a:txBody>
                  <a:tcPr/>
                </a:tc>
              </a:tr>
              <a:tr h="370840">
                <a:tc>
                  <a:txBody>
                    <a:bodyPr/>
                    <a:lstStyle/>
                    <a:p>
                      <a:endParaRPr lang="en-US"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595689499"/>
              </p:ext>
            </p:extLst>
          </p:nvPr>
        </p:nvGraphicFramePr>
        <p:xfrm>
          <a:off x="6810703" y="32766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I</a:t>
                      </a:r>
                      <a:endParaRPr lang="en-US" dirty="0"/>
                    </a:p>
                  </a:txBody>
                  <a:tcPr/>
                </a:tc>
              </a:tr>
              <a:tr h="370840">
                <a:tc>
                  <a:txBody>
                    <a:bodyPr/>
                    <a:lstStyle/>
                    <a:p>
                      <a:endParaRPr lang="en-US"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537765661"/>
              </p:ext>
            </p:extLst>
          </p:nvPr>
        </p:nvGraphicFramePr>
        <p:xfrm>
          <a:off x="2314903" y="46482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B</a:t>
                      </a:r>
                      <a:endParaRPr lang="en-US" dirty="0"/>
                    </a:p>
                  </a:txBody>
                  <a:tcPr/>
                </a:tc>
              </a:tr>
              <a:tr h="370840">
                <a:tc>
                  <a:txBody>
                    <a:bodyPr/>
                    <a:lstStyle/>
                    <a:p>
                      <a:endParaRPr lang="en-US" dirty="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037439019"/>
              </p:ext>
            </p:extLst>
          </p:nvPr>
        </p:nvGraphicFramePr>
        <p:xfrm>
          <a:off x="3762703" y="46482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E</a:t>
                      </a:r>
                      <a:endParaRPr lang="en-US" dirty="0"/>
                    </a:p>
                  </a:txBody>
                  <a:tcPr/>
                </a:tc>
              </a:tr>
              <a:tr h="370840">
                <a:tc>
                  <a:txBody>
                    <a:bodyPr/>
                    <a:lstStyle/>
                    <a:p>
                      <a:endParaRPr lang="en-US" dirty="0"/>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567336680"/>
              </p:ext>
            </p:extLst>
          </p:nvPr>
        </p:nvGraphicFramePr>
        <p:xfrm>
          <a:off x="5286703" y="46482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H</a:t>
                      </a:r>
                      <a:endParaRPr lang="en-US" dirty="0"/>
                    </a:p>
                  </a:txBody>
                  <a:tcPr/>
                </a:tc>
              </a:tr>
              <a:tr h="370840">
                <a:tc>
                  <a:txBody>
                    <a:bodyPr/>
                    <a:lstStyle/>
                    <a:p>
                      <a:endParaRPr lang="en-US" dirty="0"/>
                    </a:p>
                  </a:txBody>
                  <a:tcPr/>
                </a:tc>
              </a:tr>
            </a:tbl>
          </a:graphicData>
        </a:graphic>
      </p:graphicFrame>
      <p:cxnSp>
        <p:nvCxnSpPr>
          <p:cNvPr id="15" name="Straight Arrow Connector 14"/>
          <p:cNvCxnSpPr>
            <a:endCxn id="7" idx="1"/>
          </p:cNvCxnSpPr>
          <p:nvPr/>
        </p:nvCxnSpPr>
        <p:spPr>
          <a:xfrm>
            <a:off x="2695903" y="3200400"/>
            <a:ext cx="1066800" cy="447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2" idx="1"/>
          </p:cNvCxnSpPr>
          <p:nvPr/>
        </p:nvCxnSpPr>
        <p:spPr>
          <a:xfrm flipV="1">
            <a:off x="2709041" y="5019040"/>
            <a:ext cx="1053662" cy="1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6" idx="1"/>
          </p:cNvCxnSpPr>
          <p:nvPr/>
        </p:nvCxnSpPr>
        <p:spPr>
          <a:xfrm flipV="1">
            <a:off x="2695903" y="2428240"/>
            <a:ext cx="1066800" cy="772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8" idx="1"/>
          </p:cNvCxnSpPr>
          <p:nvPr/>
        </p:nvCxnSpPr>
        <p:spPr>
          <a:xfrm>
            <a:off x="4219903" y="242824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9" idx="1"/>
          </p:cNvCxnSpPr>
          <p:nvPr/>
        </p:nvCxnSpPr>
        <p:spPr>
          <a:xfrm>
            <a:off x="4219903" y="364744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13" idx="1"/>
          </p:cNvCxnSpPr>
          <p:nvPr/>
        </p:nvCxnSpPr>
        <p:spPr>
          <a:xfrm>
            <a:off x="4219903" y="5019040"/>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10" idx="1"/>
          </p:cNvCxnSpPr>
          <p:nvPr/>
        </p:nvCxnSpPr>
        <p:spPr>
          <a:xfrm>
            <a:off x="5667703" y="3647440"/>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10" idx="1"/>
          </p:cNvCxnSpPr>
          <p:nvPr/>
        </p:nvCxnSpPr>
        <p:spPr>
          <a:xfrm>
            <a:off x="5667703" y="2428240"/>
            <a:ext cx="11430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endCxn id="10" idx="1"/>
          </p:cNvCxnSpPr>
          <p:nvPr/>
        </p:nvCxnSpPr>
        <p:spPr>
          <a:xfrm flipV="1">
            <a:off x="5667703" y="3647440"/>
            <a:ext cx="11430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37206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000" dirty="0" smtClean="0"/>
              <a:t>Solving Example using Win QS - Example</a:t>
            </a:r>
            <a:endParaRPr lang="id-ID" sz="4000" dirty="0"/>
          </a:p>
        </p:txBody>
      </p:sp>
      <p:sp>
        <p:nvSpPr>
          <p:cNvPr id="3" name="Content Placeholder 2"/>
          <p:cNvSpPr>
            <a:spLocks noGrp="1"/>
          </p:cNvSpPr>
          <p:nvPr>
            <p:ph idx="1"/>
          </p:nvPr>
        </p:nvSpPr>
        <p:spPr>
          <a:xfrm>
            <a:off x="457200" y="1935480"/>
            <a:ext cx="8229600" cy="731520"/>
          </a:xfrm>
        </p:spPr>
        <p:txBody>
          <a:bodyPr/>
          <a:lstStyle/>
          <a:p>
            <a:r>
              <a:rPr lang="id-ID" dirty="0" smtClean="0"/>
              <a:t>File – New Problem</a:t>
            </a:r>
            <a:endParaRPr lang="id-ID" dirty="0"/>
          </a:p>
        </p:txBody>
      </p:sp>
      <p:sp>
        <p:nvSpPr>
          <p:cNvPr id="5" name="Content Placeholder 2"/>
          <p:cNvSpPr txBox="1">
            <a:spLocks/>
          </p:cNvSpPr>
          <p:nvPr/>
        </p:nvSpPr>
        <p:spPr>
          <a:xfrm>
            <a:off x="5562600" y="2819400"/>
            <a:ext cx="3124200" cy="35052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b="0" i="0" u="none" strike="noStrike" kern="1200" cap="none" spc="0" normalizeH="0" baseline="0" noProof="0" dirty="0" smtClean="0">
                <a:ln>
                  <a:noFill/>
                </a:ln>
                <a:solidFill>
                  <a:schemeClr val="tx1"/>
                </a:solidFill>
                <a:effectLst/>
                <a:uLnTx/>
                <a:uFillTx/>
                <a:latin typeface="+mn-lt"/>
                <a:ea typeface="+mn-ea"/>
                <a:cs typeface="+mn-cs"/>
              </a:rPr>
              <a:t>Fill: Problem Title, Number of Activities, &amp; Time Unit</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b="0" i="0" u="none" strike="noStrike" kern="1200" cap="none" spc="0" normalizeH="0" baseline="0" noProof="0" dirty="0" smtClean="0">
                <a:ln>
                  <a:noFill/>
                </a:ln>
                <a:solidFill>
                  <a:schemeClr val="tx1"/>
                </a:solidFill>
                <a:effectLst/>
                <a:uLnTx/>
                <a:uFillTx/>
                <a:latin typeface="+mn-lt"/>
                <a:ea typeface="+mn-ea"/>
                <a:cs typeface="+mn-cs"/>
              </a:rPr>
              <a:t>Klik: Deterministik CPM</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b="0" i="0" u="none" strike="noStrike" kern="1200" cap="none" spc="0" normalizeH="0" baseline="0" noProof="0" dirty="0" smtClean="0">
                <a:ln>
                  <a:noFill/>
                </a:ln>
                <a:solidFill>
                  <a:schemeClr val="tx1"/>
                </a:solidFill>
                <a:effectLst/>
                <a:uLnTx/>
                <a:uFillTx/>
                <a:latin typeface="+mn-lt"/>
                <a:ea typeface="+mn-ea"/>
                <a:cs typeface="+mn-cs"/>
              </a:rPr>
              <a:t>Klik: Normal Time, Crash Time, Normal Cost, Crash Cost</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id-ID" dirty="0" smtClean="0"/>
              <a:t>OK</a:t>
            </a:r>
            <a:endParaRPr kumimoji="0" lang="id-ID" b="0" i="0" u="none" strike="noStrike" kern="1200" cap="none" spc="0" normalizeH="0" baseline="0" noProof="0" dirty="0">
              <a:ln>
                <a:noFill/>
              </a:ln>
              <a:solidFill>
                <a:schemeClr val="tx1"/>
              </a:solidFill>
              <a:effectLst/>
              <a:uLnTx/>
              <a:uFillTx/>
              <a:latin typeface="+mn-lt"/>
              <a:ea typeface="+mn-ea"/>
              <a:cs typeface="+mn-cs"/>
            </a:endParaRPr>
          </a:p>
        </p:txBody>
      </p:sp>
      <p:pic>
        <p:nvPicPr>
          <p:cNvPr id="1027" name="Picture 3"/>
          <p:cNvPicPr>
            <a:picLocks noChangeAspect="1" noChangeArrowheads="1"/>
          </p:cNvPicPr>
          <p:nvPr/>
        </p:nvPicPr>
        <p:blipFill>
          <a:blip r:embed="rId2" cstate="print"/>
          <a:srcRect l="7031" t="5209" r="46875" b="41667"/>
          <a:stretch>
            <a:fillRect/>
          </a:stretch>
        </p:blipFill>
        <p:spPr bwMode="auto">
          <a:xfrm>
            <a:off x="609600" y="2590800"/>
            <a:ext cx="44958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smtClean="0"/>
              <a:t>Input data</a:t>
            </a:r>
            <a:endParaRPr lang="id-ID" dirty="0"/>
          </a:p>
        </p:txBody>
      </p:sp>
      <p:sp>
        <p:nvSpPr>
          <p:cNvPr id="4" name="Title 1"/>
          <p:cNvSpPr>
            <a:spLocks noGrp="1"/>
          </p:cNvSpPr>
          <p:nvPr>
            <p:ph type="title"/>
          </p:nvPr>
        </p:nvSpPr>
        <p:spPr/>
        <p:txBody>
          <a:bodyPr>
            <a:normAutofit/>
          </a:bodyPr>
          <a:lstStyle/>
          <a:p>
            <a:r>
              <a:rPr lang="id-ID" sz="4000" dirty="0" smtClean="0"/>
              <a:t>Solving Exercise using Win QS - Example</a:t>
            </a:r>
            <a:endParaRPr lang="id-ID" sz="4000" dirty="0"/>
          </a:p>
        </p:txBody>
      </p:sp>
      <p:pic>
        <p:nvPicPr>
          <p:cNvPr id="2051" name="Picture 3"/>
          <p:cNvPicPr>
            <a:picLocks noChangeAspect="1" noChangeArrowheads="1"/>
          </p:cNvPicPr>
          <p:nvPr/>
        </p:nvPicPr>
        <p:blipFill>
          <a:blip r:embed="rId2" cstate="print"/>
          <a:srcRect l="19531" t="15625" r="20313" b="61458"/>
          <a:stretch>
            <a:fillRect/>
          </a:stretch>
        </p:blipFill>
        <p:spPr bwMode="auto">
          <a:xfrm>
            <a:off x="304800" y="2743200"/>
            <a:ext cx="8673548"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807720"/>
          </a:xfrm>
        </p:spPr>
        <p:txBody>
          <a:bodyPr>
            <a:normAutofit lnSpcReduction="10000"/>
          </a:bodyPr>
          <a:lstStyle/>
          <a:p>
            <a:r>
              <a:rPr lang="id-ID" dirty="0" smtClean="0"/>
              <a:t>Solve and Analyze – Solve Critical Path Using Normal Time</a:t>
            </a:r>
            <a:endParaRPr lang="id-ID" dirty="0"/>
          </a:p>
        </p:txBody>
      </p:sp>
      <p:pic>
        <p:nvPicPr>
          <p:cNvPr id="3076" name="Picture 4"/>
          <p:cNvPicPr>
            <a:picLocks noChangeAspect="1" noChangeArrowheads="1"/>
          </p:cNvPicPr>
          <p:nvPr/>
        </p:nvPicPr>
        <p:blipFill>
          <a:blip r:embed="rId2" cstate="print"/>
          <a:srcRect l="23437" t="12921" r="24452" b="54167"/>
          <a:stretch>
            <a:fillRect/>
          </a:stretch>
        </p:blipFill>
        <p:spPr bwMode="auto">
          <a:xfrm>
            <a:off x="1143000" y="2133600"/>
            <a:ext cx="7239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609600"/>
            <a:ext cx="4038600" cy="502920"/>
          </a:xfrm>
        </p:spPr>
        <p:txBody>
          <a:bodyPr/>
          <a:lstStyle/>
          <a:p>
            <a:r>
              <a:rPr lang="id-ID" dirty="0" smtClean="0"/>
              <a:t>Results – Gantt Chart</a:t>
            </a:r>
            <a:endParaRPr lang="id-ID" dirty="0"/>
          </a:p>
        </p:txBody>
      </p:sp>
      <p:pic>
        <p:nvPicPr>
          <p:cNvPr id="4099" name="Picture 3"/>
          <p:cNvPicPr>
            <a:picLocks noChangeAspect="1" noChangeArrowheads="1"/>
          </p:cNvPicPr>
          <p:nvPr/>
        </p:nvPicPr>
        <p:blipFill>
          <a:blip r:embed="rId2" cstate="print"/>
          <a:srcRect/>
          <a:stretch>
            <a:fillRect/>
          </a:stretch>
        </p:blipFill>
        <p:spPr bwMode="auto">
          <a:xfrm>
            <a:off x="838200" y="1028700"/>
            <a:ext cx="7772400" cy="582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www.sott.net/image/image/s1/36253/full/gslv_pad_fab_lg.jpg"/>
          <p:cNvPicPr>
            <a:picLocks noChangeAspect="1" noChangeArrowheads="1"/>
          </p:cNvPicPr>
          <p:nvPr/>
        </p:nvPicPr>
        <p:blipFill>
          <a:blip r:embed="rId2" cstate="print"/>
          <a:srcRect/>
          <a:stretch>
            <a:fillRect/>
          </a:stretch>
        </p:blipFill>
        <p:spPr bwMode="auto">
          <a:xfrm>
            <a:off x="2743200" y="1447800"/>
            <a:ext cx="3733800" cy="3111500"/>
          </a:xfrm>
          <a:prstGeom prst="rect">
            <a:avLst/>
          </a:prstGeom>
          <a:noFill/>
        </p:spPr>
      </p:pic>
      <p:sp>
        <p:nvSpPr>
          <p:cNvPr id="3" name="Rectangle 2"/>
          <p:cNvSpPr/>
          <p:nvPr/>
        </p:nvSpPr>
        <p:spPr>
          <a:xfrm>
            <a:off x="0" y="304800"/>
            <a:ext cx="9143998" cy="1200329"/>
          </a:xfrm>
          <a:prstGeom prst="rect">
            <a:avLst/>
          </a:prstGeom>
          <a:noFill/>
        </p:spPr>
        <p:txBody>
          <a:bodyPr wrap="square" lIns="91440" tIns="45720" rIns="91440" bIns="45720">
            <a:spAutoFit/>
          </a:bodyPr>
          <a:lstStyle/>
          <a:p>
            <a:pPr algn="ctr"/>
            <a:r>
              <a:rPr lang="id-ID" sz="72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a typeface="+mj-ea"/>
                <a:cs typeface="+mj-cs"/>
              </a:rPr>
              <a:t>Project crashing</a:t>
            </a:r>
            <a:endParaRPr lang="id-ID" sz="7200" b="1" cap="none" spc="0" dirty="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ndParaRPr>
          </a:p>
        </p:txBody>
      </p:sp>
      <p:sp>
        <p:nvSpPr>
          <p:cNvPr id="6" name="Content Placeholder 2"/>
          <p:cNvSpPr txBox="1">
            <a:spLocks/>
          </p:cNvSpPr>
          <p:nvPr/>
        </p:nvSpPr>
        <p:spPr>
          <a:xfrm>
            <a:off x="457200" y="1935480"/>
            <a:ext cx="8229600" cy="4389120"/>
          </a:xfrm>
          <a:prstGeom prst="rect">
            <a:avLst/>
          </a:prstGeom>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2600" b="0" i="0" u="none" strike="noStrike" kern="1200" cap="none" spc="0" normalizeH="0" baseline="0" noProof="0" dirty="0" smtClean="0">
                <a:ln>
                  <a:noFill/>
                </a:ln>
                <a:effectLst/>
                <a:uLnTx/>
                <a:uFillTx/>
                <a:latin typeface="+mn-lt"/>
                <a:ea typeface="+mn-ea"/>
                <a:cs typeface="+mn-cs"/>
              </a:rPr>
              <a:t>At times it is necessary to expedite the project, to accelerate development to reach an earlier completion date. The process of accelerating a project is referred to as crashing. Crashing a project directly relates to resource  commitment. The more resources we are willing to expend, the faster we can push the project to its finish.</a:t>
            </a:r>
            <a:endParaRPr kumimoji="0" lang="id-ID" sz="2600" b="0" i="0" u="none" strike="noStrike" kern="1200" cap="none" spc="0" normalizeH="0" baseline="0" noProof="0" dirty="0">
              <a:ln>
                <a:noFill/>
              </a:ln>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04800" y="838200"/>
            <a:ext cx="8610600" cy="807720"/>
          </a:xfrm>
          <a:prstGeom prst="rect">
            <a:avLst/>
          </a:prstGeom>
        </p:spPr>
        <p:txBody>
          <a:bodyPr>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2600" b="0" i="0" u="none" strike="noStrike" kern="1200" cap="none" spc="0" normalizeH="0" baseline="0" noProof="0" dirty="0" smtClean="0">
                <a:ln>
                  <a:noFill/>
                </a:ln>
                <a:solidFill>
                  <a:schemeClr val="tx1"/>
                </a:solidFill>
                <a:effectLst/>
                <a:uLnTx/>
                <a:uFillTx/>
                <a:latin typeface="+mn-lt"/>
                <a:ea typeface="+mn-ea"/>
                <a:cs typeface="+mn-cs"/>
              </a:rPr>
              <a:t>Solve and Analyze – Solve Critical Path Using Crash</a:t>
            </a:r>
            <a:r>
              <a:rPr kumimoji="0" lang="id-ID" sz="2600" b="0" i="0" u="none" strike="noStrike" kern="1200" cap="none" spc="0" normalizeH="0" noProof="0" dirty="0" smtClean="0">
                <a:ln>
                  <a:noFill/>
                </a:ln>
                <a:solidFill>
                  <a:schemeClr val="tx1"/>
                </a:solidFill>
                <a:effectLst/>
                <a:uLnTx/>
                <a:uFillTx/>
                <a:latin typeface="+mn-lt"/>
                <a:ea typeface="+mn-ea"/>
                <a:cs typeface="+mn-cs"/>
              </a:rPr>
              <a:t> </a:t>
            </a:r>
            <a:r>
              <a:rPr kumimoji="0" lang="id-ID" sz="2600" b="0" i="0" u="none" strike="noStrike" kern="1200" cap="none" spc="0" normalizeH="0" baseline="0" noProof="0" dirty="0" smtClean="0">
                <a:ln>
                  <a:noFill/>
                </a:ln>
                <a:solidFill>
                  <a:schemeClr val="tx1"/>
                </a:solidFill>
                <a:effectLst/>
                <a:uLnTx/>
                <a:uFillTx/>
                <a:latin typeface="+mn-lt"/>
                <a:ea typeface="+mn-ea"/>
                <a:cs typeface="+mn-cs"/>
              </a:rPr>
              <a:t>Time</a:t>
            </a:r>
            <a:endParaRPr kumimoji="0" lang="id-ID"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5123" name="Picture 3"/>
          <p:cNvPicPr>
            <a:picLocks noChangeAspect="1" noChangeArrowheads="1"/>
          </p:cNvPicPr>
          <p:nvPr/>
        </p:nvPicPr>
        <p:blipFill>
          <a:blip r:embed="rId2" cstate="print"/>
          <a:srcRect l="23437" t="13542" r="24219" b="55208"/>
          <a:stretch>
            <a:fillRect/>
          </a:stretch>
        </p:blipFill>
        <p:spPr bwMode="auto">
          <a:xfrm>
            <a:off x="838200" y="1828800"/>
            <a:ext cx="782828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600200" y="609600"/>
            <a:ext cx="6248400" cy="502920"/>
          </a:xfrm>
          <a:prstGeom prst="rect">
            <a:avLst/>
          </a:prstGeom>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2600" b="0" i="0" u="none" strike="noStrike" kern="1200" cap="none" spc="0" normalizeH="0" baseline="0" noProof="0" dirty="0" smtClean="0">
                <a:ln>
                  <a:noFill/>
                </a:ln>
                <a:solidFill>
                  <a:schemeClr val="tx1"/>
                </a:solidFill>
                <a:effectLst/>
                <a:uLnTx/>
                <a:uFillTx/>
                <a:latin typeface="+mn-lt"/>
                <a:ea typeface="+mn-ea"/>
                <a:cs typeface="+mn-cs"/>
              </a:rPr>
              <a:t>Results – Graphic</a:t>
            </a:r>
            <a:r>
              <a:rPr kumimoji="0" lang="id-ID" sz="2600" b="0" i="0" u="none" strike="noStrike" kern="1200" cap="none" spc="0" normalizeH="0" noProof="0" dirty="0" smtClean="0">
                <a:ln>
                  <a:noFill/>
                </a:ln>
                <a:solidFill>
                  <a:schemeClr val="tx1"/>
                </a:solidFill>
                <a:effectLst/>
                <a:uLnTx/>
                <a:uFillTx/>
                <a:latin typeface="+mn-lt"/>
                <a:ea typeface="+mn-ea"/>
                <a:cs typeface="+mn-cs"/>
              </a:rPr>
              <a:t> Activity Analysis</a:t>
            </a:r>
            <a:endParaRPr kumimoji="0" lang="id-ID"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6147" name="Picture 3"/>
          <p:cNvPicPr>
            <a:picLocks noChangeAspect="1" noChangeArrowheads="1"/>
          </p:cNvPicPr>
          <p:nvPr/>
        </p:nvPicPr>
        <p:blipFill>
          <a:blip r:embed="rId2" cstate="print"/>
          <a:srcRect t="12500" r="42969" b="53125"/>
          <a:stretch>
            <a:fillRect/>
          </a:stretch>
        </p:blipFill>
        <p:spPr bwMode="auto">
          <a:xfrm>
            <a:off x="838199" y="1600200"/>
            <a:ext cx="7922491"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0.gstatic.com/images?q=tbn:ANd9GcR8L3AZQseUkrvduB4Me9pskLfAf_c5NWq85Ikn04F4O1GPsulF"/>
          <p:cNvPicPr>
            <a:picLocks noChangeAspect="1" noChangeArrowheads="1"/>
          </p:cNvPicPr>
          <p:nvPr/>
        </p:nvPicPr>
        <p:blipFill>
          <a:blip r:embed="rId2" cstate="print"/>
          <a:srcRect/>
          <a:stretch>
            <a:fillRect/>
          </a:stretch>
        </p:blipFill>
        <p:spPr bwMode="auto">
          <a:xfrm>
            <a:off x="0" y="-1"/>
            <a:ext cx="9144000" cy="6849189"/>
          </a:xfrm>
          <a:prstGeom prst="rect">
            <a:avLst/>
          </a:prstGeom>
          <a:noFill/>
        </p:spPr>
      </p:pic>
      <p:sp>
        <p:nvSpPr>
          <p:cNvPr id="3" name="WordArt 4"/>
          <p:cNvSpPr>
            <a:spLocks noChangeArrowheads="1" noChangeShapeType="1" noTextEdit="1"/>
          </p:cNvSpPr>
          <p:nvPr/>
        </p:nvSpPr>
        <p:spPr bwMode="auto">
          <a:xfrm>
            <a:off x="990600" y="4572000"/>
            <a:ext cx="7086600" cy="2286000"/>
          </a:xfrm>
          <a:prstGeom prst="rect">
            <a:avLst/>
          </a:prstGeom>
        </p:spPr>
        <p:txBody>
          <a:bodyPr wrap="none" fromWordArt="1">
            <a:prstTxWarp prst="textPlain">
              <a:avLst>
                <a:gd name="adj" fmla="val 50000"/>
              </a:avLst>
            </a:prstTxWarp>
          </a:bodyPr>
          <a:lstStyle/>
          <a:p>
            <a:pPr algn="ctr"/>
            <a:r>
              <a:rPr lang="id-ID" sz="3600" kern="10" dirty="0">
                <a:ln w="12700">
                  <a:solidFill>
                    <a:srgbClr val="EAEAEA"/>
                  </a:solidFill>
                  <a:round/>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pic>
        <p:nvPicPr>
          <p:cNvPr id="4" name="Picture 2" descr="http://t0.gstatic.com/images?q=tbn:ANd9GcR8L3AZQseUkrvduB4Me9pskLfAf_c5NWq85Ikn04F4O1GPsulF"/>
          <p:cNvPicPr>
            <a:picLocks noChangeAspect="1" noChangeArrowheads="1"/>
          </p:cNvPicPr>
          <p:nvPr/>
        </p:nvPicPr>
        <p:blipFill>
          <a:blip r:embed="rId2" cstate="print"/>
          <a:srcRect/>
          <a:stretch>
            <a:fillRect/>
          </a:stretch>
        </p:blipFill>
        <p:spPr bwMode="auto">
          <a:xfrm>
            <a:off x="0" y="0"/>
            <a:ext cx="9144000" cy="6849189"/>
          </a:xfrm>
          <a:prstGeom prst="rect">
            <a:avLst/>
          </a:prstGeom>
          <a:noFill/>
        </p:spPr>
      </p:pic>
      <p:sp>
        <p:nvSpPr>
          <p:cNvPr id="5" name="WordArt 4"/>
          <p:cNvSpPr>
            <a:spLocks noChangeArrowheads="1" noChangeShapeType="1" noTextEdit="1"/>
          </p:cNvSpPr>
          <p:nvPr/>
        </p:nvSpPr>
        <p:spPr bwMode="auto">
          <a:xfrm>
            <a:off x="990600" y="4572001"/>
            <a:ext cx="7086600" cy="2286000"/>
          </a:xfrm>
          <a:prstGeom prst="rect">
            <a:avLst/>
          </a:prstGeom>
        </p:spPr>
        <p:txBody>
          <a:bodyPr wrap="none" fromWordArt="1">
            <a:prstTxWarp prst="textPlain">
              <a:avLst>
                <a:gd name="adj" fmla="val 50000"/>
              </a:avLst>
            </a:prstTxWarp>
          </a:bodyPr>
          <a:lstStyle/>
          <a:p>
            <a:pPr algn="ctr"/>
            <a:r>
              <a:rPr lang="id-ID" sz="3600" kern="10" dirty="0">
                <a:ln w="12700">
                  <a:solidFill>
                    <a:srgbClr val="EAEAEA"/>
                  </a:solidFill>
                  <a:round/>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704088"/>
            <a:ext cx="6324600" cy="1353312"/>
          </a:xfrm>
        </p:spPr>
        <p:txBody>
          <a:bodyPr>
            <a:normAutofit fontScale="90000"/>
          </a:bodyPr>
          <a:lstStyle/>
          <a:p>
            <a:pPr algn="ctr"/>
            <a:r>
              <a:rPr lang="id-ID" dirty="0" smtClean="0"/>
              <a:t>Reasons to Crash a Project</a:t>
            </a:r>
            <a:endParaRPr lang="id-ID" dirty="0"/>
          </a:p>
        </p:txBody>
      </p:sp>
      <p:sp>
        <p:nvSpPr>
          <p:cNvPr id="3" name="Content Placeholder 2"/>
          <p:cNvSpPr>
            <a:spLocks noGrp="1"/>
          </p:cNvSpPr>
          <p:nvPr>
            <p:ph idx="1"/>
          </p:nvPr>
        </p:nvSpPr>
        <p:spPr>
          <a:xfrm>
            <a:off x="457200" y="2514600"/>
            <a:ext cx="8229600" cy="3810000"/>
          </a:xfrm>
        </p:spPr>
        <p:txBody>
          <a:bodyPr/>
          <a:lstStyle/>
          <a:p>
            <a:pPr marL="514350" indent="-514350">
              <a:buAutoNum type="arabicPeriod"/>
            </a:pPr>
            <a:r>
              <a:rPr lang="id-ID" dirty="0" smtClean="0"/>
              <a:t>The initial schedule may be to optimistic.</a:t>
            </a:r>
          </a:p>
          <a:p>
            <a:pPr marL="514350" indent="-514350">
              <a:buAutoNum type="arabicPeriod"/>
            </a:pPr>
            <a:r>
              <a:rPr lang="id-ID" dirty="0" smtClean="0"/>
              <a:t>Market needs change and the project is in demand earlier than anticipated.</a:t>
            </a:r>
          </a:p>
          <a:p>
            <a:pPr marL="514350" indent="-514350">
              <a:buAutoNum type="arabicPeriod"/>
            </a:pPr>
            <a:r>
              <a:rPr lang="id-ID" dirty="0" smtClean="0"/>
              <a:t>The project has slipped considerably behind schedule.</a:t>
            </a:r>
          </a:p>
          <a:p>
            <a:pPr marL="514350" indent="-514350">
              <a:buAutoNum type="arabicPeriod"/>
            </a:pPr>
            <a:r>
              <a:rPr lang="id-ID" dirty="0" smtClean="0"/>
              <a:t>The contractual situation provides even more incentive to avoid schedule slippage.</a:t>
            </a:r>
            <a:endParaRPr lang="id-ID" dirty="0"/>
          </a:p>
        </p:txBody>
      </p:sp>
      <p:pic>
        <p:nvPicPr>
          <p:cNvPr id="21506" name="Picture 2" descr="http://www.catosplace.net/blogs/personal/wp-content/uploads/2009/10/frustrated_developer.jpg"/>
          <p:cNvPicPr>
            <a:picLocks noChangeAspect="1" noChangeArrowheads="1"/>
          </p:cNvPicPr>
          <p:nvPr/>
        </p:nvPicPr>
        <p:blipFill>
          <a:blip r:embed="rId2" cstate="print"/>
          <a:srcRect/>
          <a:stretch>
            <a:fillRect/>
          </a:stretch>
        </p:blipFill>
        <p:spPr bwMode="auto">
          <a:xfrm>
            <a:off x="0" y="0"/>
            <a:ext cx="2857500" cy="23050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Options for Accelerating Activities</a:t>
            </a:r>
            <a:endParaRPr lang="id-ID" dirty="0"/>
          </a:p>
        </p:txBody>
      </p:sp>
      <p:sp>
        <p:nvSpPr>
          <p:cNvPr id="3" name="Content Placeholder 2"/>
          <p:cNvSpPr>
            <a:spLocks noGrp="1"/>
          </p:cNvSpPr>
          <p:nvPr>
            <p:ph idx="1"/>
          </p:nvPr>
        </p:nvSpPr>
        <p:spPr/>
        <p:txBody>
          <a:bodyPr/>
          <a:lstStyle/>
          <a:p>
            <a:pPr marL="514350" indent="-514350">
              <a:buAutoNum type="arabicPeriod"/>
            </a:pPr>
            <a:r>
              <a:rPr lang="id-ID" dirty="0" smtClean="0"/>
              <a:t>Improving the productivity of existing project resources.</a:t>
            </a:r>
          </a:p>
          <a:p>
            <a:pPr marL="514350" indent="-514350">
              <a:buAutoNum type="arabicPeriod"/>
            </a:pPr>
            <a:r>
              <a:rPr lang="id-ID" dirty="0" smtClean="0"/>
              <a:t>Changing the working method employed for the activity, usually by altering the technology and types of resources employed.</a:t>
            </a:r>
          </a:p>
          <a:p>
            <a:pPr marL="514350" indent="-514350">
              <a:buAutoNum type="arabicPeriod"/>
            </a:pPr>
            <a:r>
              <a:rPr lang="id-ID" dirty="0" smtClean="0"/>
              <a:t>Increasing  the quantity of project resources, including personnel, plant, and equipment.</a:t>
            </a:r>
            <a:endParaRPr lang="id-ID" dirty="0"/>
          </a:p>
        </p:txBody>
      </p:sp>
      <p:pic>
        <p:nvPicPr>
          <p:cNvPr id="20482" name="Picture 2" descr="http://t1.gstatic.com/images?q=tbn:ANd9GcSPs8DKrf45h5o0mNWZkFh3Pl33WZJLJMUEmQ6mG250QqSEI3_mHw"/>
          <p:cNvPicPr>
            <a:picLocks noChangeAspect="1" noChangeArrowheads="1"/>
          </p:cNvPicPr>
          <p:nvPr/>
        </p:nvPicPr>
        <p:blipFill>
          <a:blip r:embed="rId2" cstate="print"/>
          <a:srcRect/>
          <a:stretch>
            <a:fillRect/>
          </a:stretch>
        </p:blipFill>
        <p:spPr bwMode="auto">
          <a:xfrm>
            <a:off x="0" y="0"/>
            <a:ext cx="1295400" cy="129540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9144000" cy="762000"/>
          </a:xfrm>
        </p:spPr>
        <p:txBody>
          <a:bodyPr>
            <a:noAutofit/>
          </a:bodyPr>
          <a:lstStyle/>
          <a:p>
            <a:r>
              <a:rPr lang="id-ID" sz="4000" dirty="0" smtClean="0"/>
              <a:t>Time-Cost Trade-Offs for Crashing Activities</a:t>
            </a:r>
            <a:endParaRPr lang="id-ID" sz="4000" dirty="0"/>
          </a:p>
        </p:txBody>
      </p:sp>
      <p:cxnSp>
        <p:nvCxnSpPr>
          <p:cNvPr id="5" name="Straight Connector 4"/>
          <p:cNvCxnSpPr/>
          <p:nvPr/>
        </p:nvCxnSpPr>
        <p:spPr>
          <a:xfrm rot="5400000">
            <a:off x="76200" y="3581400"/>
            <a:ext cx="32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676400" y="5181600"/>
            <a:ext cx="541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667000" y="2514600"/>
            <a:ext cx="2362200" cy="190500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33400" y="2209800"/>
            <a:ext cx="1066800" cy="369332"/>
          </a:xfrm>
          <a:prstGeom prst="rect">
            <a:avLst/>
          </a:prstGeom>
          <a:noFill/>
        </p:spPr>
        <p:txBody>
          <a:bodyPr wrap="square" rtlCol="0">
            <a:spAutoFit/>
          </a:bodyPr>
          <a:lstStyle/>
          <a:p>
            <a:r>
              <a:rPr lang="id-ID" dirty="0" smtClean="0"/>
              <a:t>Crashed</a:t>
            </a:r>
            <a:endParaRPr lang="id-ID" dirty="0"/>
          </a:p>
        </p:txBody>
      </p:sp>
      <p:sp>
        <p:nvSpPr>
          <p:cNvPr id="10" name="TextBox 9"/>
          <p:cNvSpPr txBox="1"/>
          <p:nvPr/>
        </p:nvSpPr>
        <p:spPr>
          <a:xfrm>
            <a:off x="609600" y="4038600"/>
            <a:ext cx="1066800" cy="369332"/>
          </a:xfrm>
          <a:prstGeom prst="rect">
            <a:avLst/>
          </a:prstGeom>
          <a:noFill/>
        </p:spPr>
        <p:txBody>
          <a:bodyPr wrap="square" rtlCol="0">
            <a:spAutoFit/>
          </a:bodyPr>
          <a:lstStyle/>
          <a:p>
            <a:r>
              <a:rPr lang="id-ID" dirty="0" smtClean="0"/>
              <a:t>Normal</a:t>
            </a:r>
            <a:endParaRPr lang="id-ID" dirty="0"/>
          </a:p>
        </p:txBody>
      </p:sp>
      <p:sp>
        <p:nvSpPr>
          <p:cNvPr id="11" name="TextBox 10"/>
          <p:cNvSpPr txBox="1"/>
          <p:nvPr/>
        </p:nvSpPr>
        <p:spPr>
          <a:xfrm rot="16200000">
            <a:off x="641866" y="3060413"/>
            <a:ext cx="1066800" cy="584775"/>
          </a:xfrm>
          <a:prstGeom prst="rect">
            <a:avLst/>
          </a:prstGeom>
          <a:noFill/>
        </p:spPr>
        <p:txBody>
          <a:bodyPr wrap="square" rtlCol="0">
            <a:spAutoFit/>
          </a:bodyPr>
          <a:lstStyle/>
          <a:p>
            <a:r>
              <a:rPr lang="id-ID" sz="3200" b="1" dirty="0" smtClean="0"/>
              <a:t>Cost</a:t>
            </a:r>
            <a:endParaRPr lang="id-ID" sz="3200" b="1" dirty="0"/>
          </a:p>
        </p:txBody>
      </p:sp>
      <p:sp>
        <p:nvSpPr>
          <p:cNvPr id="12" name="TextBox 11"/>
          <p:cNvSpPr txBox="1"/>
          <p:nvPr/>
        </p:nvSpPr>
        <p:spPr>
          <a:xfrm>
            <a:off x="2286000" y="5334000"/>
            <a:ext cx="1066800" cy="369332"/>
          </a:xfrm>
          <a:prstGeom prst="rect">
            <a:avLst/>
          </a:prstGeom>
          <a:noFill/>
        </p:spPr>
        <p:txBody>
          <a:bodyPr wrap="square" rtlCol="0">
            <a:spAutoFit/>
          </a:bodyPr>
          <a:lstStyle/>
          <a:p>
            <a:r>
              <a:rPr lang="id-ID" dirty="0" smtClean="0"/>
              <a:t>Crashed</a:t>
            </a:r>
            <a:endParaRPr lang="id-ID" dirty="0"/>
          </a:p>
        </p:txBody>
      </p:sp>
      <p:sp>
        <p:nvSpPr>
          <p:cNvPr id="13" name="TextBox 12"/>
          <p:cNvSpPr txBox="1"/>
          <p:nvPr/>
        </p:nvSpPr>
        <p:spPr>
          <a:xfrm>
            <a:off x="4648200" y="5410200"/>
            <a:ext cx="1066800" cy="369332"/>
          </a:xfrm>
          <a:prstGeom prst="rect">
            <a:avLst/>
          </a:prstGeom>
          <a:noFill/>
        </p:spPr>
        <p:txBody>
          <a:bodyPr wrap="square" rtlCol="0">
            <a:spAutoFit/>
          </a:bodyPr>
          <a:lstStyle/>
          <a:p>
            <a:r>
              <a:rPr lang="id-ID" dirty="0" smtClean="0"/>
              <a:t>Normal</a:t>
            </a:r>
            <a:endParaRPr lang="id-ID" dirty="0"/>
          </a:p>
        </p:txBody>
      </p:sp>
      <p:sp>
        <p:nvSpPr>
          <p:cNvPr id="14" name="TextBox 13"/>
          <p:cNvSpPr txBox="1"/>
          <p:nvPr/>
        </p:nvSpPr>
        <p:spPr>
          <a:xfrm>
            <a:off x="6477000" y="5410200"/>
            <a:ext cx="1295400" cy="584775"/>
          </a:xfrm>
          <a:prstGeom prst="rect">
            <a:avLst/>
          </a:prstGeom>
          <a:noFill/>
        </p:spPr>
        <p:txBody>
          <a:bodyPr wrap="square" rtlCol="0">
            <a:spAutoFit/>
          </a:bodyPr>
          <a:lstStyle/>
          <a:p>
            <a:r>
              <a:rPr lang="id-ID" sz="3200" b="1" dirty="0" smtClean="0"/>
              <a:t>Time</a:t>
            </a:r>
            <a:endParaRPr lang="id-ID" sz="3200" b="1" dirty="0"/>
          </a:p>
        </p:txBody>
      </p:sp>
      <p:cxnSp>
        <p:nvCxnSpPr>
          <p:cNvPr id="17" name="Straight Arrow Connector 16"/>
          <p:cNvCxnSpPr/>
          <p:nvPr/>
        </p:nvCxnSpPr>
        <p:spPr>
          <a:xfrm rot="5400000">
            <a:off x="2628900" y="2095500"/>
            <a:ext cx="457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048000" y="1828800"/>
            <a:ext cx="1066800" cy="646331"/>
          </a:xfrm>
          <a:prstGeom prst="rect">
            <a:avLst/>
          </a:prstGeom>
          <a:noFill/>
        </p:spPr>
        <p:txBody>
          <a:bodyPr wrap="square" rtlCol="0">
            <a:spAutoFit/>
          </a:bodyPr>
          <a:lstStyle/>
          <a:p>
            <a:r>
              <a:rPr lang="id-ID" dirty="0" smtClean="0"/>
              <a:t>Crashed Point</a:t>
            </a:r>
            <a:endParaRPr lang="id-ID" dirty="0"/>
          </a:p>
        </p:txBody>
      </p:sp>
      <p:sp>
        <p:nvSpPr>
          <p:cNvPr id="19" name="TextBox 18"/>
          <p:cNvSpPr txBox="1"/>
          <p:nvPr/>
        </p:nvSpPr>
        <p:spPr>
          <a:xfrm>
            <a:off x="5715000" y="3505200"/>
            <a:ext cx="1066800" cy="646331"/>
          </a:xfrm>
          <a:prstGeom prst="rect">
            <a:avLst/>
          </a:prstGeom>
          <a:noFill/>
        </p:spPr>
        <p:txBody>
          <a:bodyPr wrap="square" rtlCol="0">
            <a:spAutoFit/>
          </a:bodyPr>
          <a:lstStyle/>
          <a:p>
            <a:r>
              <a:rPr lang="id-ID" dirty="0" smtClean="0"/>
              <a:t>Normal Point</a:t>
            </a:r>
            <a:endParaRPr lang="id-ID" dirty="0"/>
          </a:p>
        </p:txBody>
      </p:sp>
      <p:cxnSp>
        <p:nvCxnSpPr>
          <p:cNvPr id="21" name="Straight Arrow Connector 20"/>
          <p:cNvCxnSpPr>
            <a:stCxn id="19" idx="1"/>
          </p:cNvCxnSpPr>
          <p:nvPr/>
        </p:nvCxnSpPr>
        <p:spPr>
          <a:xfrm rot="10800000" flipV="1">
            <a:off x="5029200" y="3828366"/>
            <a:ext cx="685800" cy="5912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219200"/>
            <a:ext cx="6705600" cy="1143000"/>
          </a:xfrm>
        </p:spPr>
        <p:txBody>
          <a:bodyPr/>
          <a:lstStyle/>
          <a:p>
            <a:pPr algn="ctr"/>
            <a:r>
              <a:rPr lang="id-ID" dirty="0" smtClean="0"/>
              <a:t>COST OF CRASHING</a:t>
            </a:r>
            <a:endParaRPr lang="id-ID" dirty="0"/>
          </a:p>
        </p:txBody>
      </p:sp>
      <p:sp>
        <p:nvSpPr>
          <p:cNvPr id="3" name="Content Placeholder 2"/>
          <p:cNvSpPr>
            <a:spLocks noGrp="1"/>
          </p:cNvSpPr>
          <p:nvPr>
            <p:ph idx="1"/>
          </p:nvPr>
        </p:nvSpPr>
        <p:spPr>
          <a:xfrm>
            <a:off x="2209800" y="2438400"/>
            <a:ext cx="6477000" cy="3886200"/>
          </a:xfrm>
        </p:spPr>
        <p:txBody>
          <a:bodyPr/>
          <a:lstStyle/>
          <a:p>
            <a:endParaRPr lang="id-ID" dirty="0" smtClean="0"/>
          </a:p>
          <a:p>
            <a:pPr lvl="4"/>
            <a:r>
              <a:rPr lang="id-ID" dirty="0" smtClean="0"/>
              <a:t>Crash Cost – Normal Cost</a:t>
            </a:r>
          </a:p>
          <a:p>
            <a:r>
              <a:rPr lang="id-ID" dirty="0" smtClean="0"/>
              <a:t>Slope =  ------------------------</a:t>
            </a:r>
          </a:p>
          <a:p>
            <a:pPr lvl="4"/>
            <a:r>
              <a:rPr lang="id-ID" dirty="0" smtClean="0"/>
              <a:t>Normal Time – Crash Time</a:t>
            </a:r>
            <a:endParaRPr lang="id-ID" dirty="0"/>
          </a:p>
        </p:txBody>
      </p:sp>
      <p:pic>
        <p:nvPicPr>
          <p:cNvPr id="18434" name="Picture 2" descr="http://t0.gstatic.com/images?q=tbn:ANd9GcTrNOKvu88uNWu8RO-9av-Z5VxDGBWDdixLFVl3VKWuqO09B4aw"/>
          <p:cNvPicPr>
            <a:picLocks noChangeAspect="1" noChangeArrowheads="1"/>
          </p:cNvPicPr>
          <p:nvPr/>
        </p:nvPicPr>
        <p:blipFill>
          <a:blip r:embed="rId2" cstate="print"/>
          <a:srcRect/>
          <a:stretch>
            <a:fillRect/>
          </a:stretch>
        </p:blipFill>
        <p:spPr bwMode="auto">
          <a:xfrm>
            <a:off x="381000" y="1143000"/>
            <a:ext cx="2020386" cy="1219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EXAMPLE</a:t>
            </a:r>
            <a:endParaRPr lang="id-ID" dirty="0"/>
          </a:p>
        </p:txBody>
      </p:sp>
      <p:sp>
        <p:nvSpPr>
          <p:cNvPr id="3" name="Content Placeholder 2"/>
          <p:cNvSpPr>
            <a:spLocks noGrp="1"/>
          </p:cNvSpPr>
          <p:nvPr>
            <p:ph idx="1"/>
          </p:nvPr>
        </p:nvSpPr>
        <p:spPr/>
        <p:txBody>
          <a:bodyPr/>
          <a:lstStyle/>
          <a:p>
            <a:r>
              <a:rPr lang="id-ID" dirty="0" smtClean="0"/>
              <a:t>Calculate the cost of crashing project activities, suppose the normal activity duration of activity X is 5 weeks and is budgeted cost $12,000. The crash time for this activity is 3 weeks and is expected to cost $32,000.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Crashing a Project (Example)</a:t>
            </a:r>
            <a:endParaRPr lang="id-ID" dirty="0"/>
          </a:p>
        </p:txBody>
      </p:sp>
      <p:sp>
        <p:nvSpPr>
          <p:cNvPr id="3" name="Content Placeholder 2"/>
          <p:cNvSpPr>
            <a:spLocks noGrp="1"/>
          </p:cNvSpPr>
          <p:nvPr>
            <p:ph idx="1"/>
          </p:nvPr>
        </p:nvSpPr>
        <p:spPr/>
        <p:txBody>
          <a:bodyPr/>
          <a:lstStyle/>
          <a:p>
            <a:r>
              <a:rPr lang="id-ID" dirty="0" smtClean="0"/>
              <a:t>Suppose we had a project with only eight activities, as ilustrated in the next table. The table also shows our calculated normal activity durations and costs and crashed durations and their costs. We wish to determine which activities are the optimal candidates for crashing. Assume the project cost listed include both fixed and variable costs for each activity.</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04088"/>
            <a:ext cx="7772400" cy="1143000"/>
          </a:xfrm>
        </p:spPr>
        <p:txBody>
          <a:bodyPr>
            <a:normAutofit/>
          </a:bodyPr>
          <a:lstStyle/>
          <a:p>
            <a:r>
              <a:rPr lang="id-ID" dirty="0" smtClean="0"/>
              <a:t>Crashing a Project (Example)</a:t>
            </a:r>
            <a:endParaRPr lang="id-ID" dirty="0"/>
          </a:p>
        </p:txBody>
      </p:sp>
      <p:graphicFrame>
        <p:nvGraphicFramePr>
          <p:cNvPr id="4" name="Table 3"/>
          <p:cNvGraphicFramePr>
            <a:graphicFrameLocks noGrp="1"/>
          </p:cNvGraphicFramePr>
          <p:nvPr/>
        </p:nvGraphicFramePr>
        <p:xfrm>
          <a:off x="609600" y="2057400"/>
          <a:ext cx="8077200" cy="4617720"/>
        </p:xfrm>
        <a:graphic>
          <a:graphicData uri="http://schemas.openxmlformats.org/drawingml/2006/table">
            <a:tbl>
              <a:tblPr firstRow="1" bandRow="1">
                <a:tableStyleId>{5C22544A-7EE6-4342-B048-85BDC9FD1C3A}</a:tableStyleId>
              </a:tblPr>
              <a:tblGrid>
                <a:gridCol w="1615440"/>
                <a:gridCol w="1615440"/>
                <a:gridCol w="1615440"/>
                <a:gridCol w="1615440"/>
                <a:gridCol w="1615440"/>
              </a:tblGrid>
              <a:tr h="441960">
                <a:tc>
                  <a:txBody>
                    <a:bodyPr/>
                    <a:lstStyle/>
                    <a:p>
                      <a:pPr algn="ctr"/>
                      <a:r>
                        <a:rPr lang="id-ID" dirty="0" smtClean="0"/>
                        <a:t>Activity</a:t>
                      </a:r>
                      <a:endParaRPr lang="id-ID" dirty="0"/>
                    </a:p>
                  </a:txBody>
                  <a:tcPr/>
                </a:tc>
                <a:tc gridSpan="2">
                  <a:txBody>
                    <a:bodyPr/>
                    <a:lstStyle/>
                    <a:p>
                      <a:pPr algn="ctr"/>
                      <a:r>
                        <a:rPr lang="id-ID" dirty="0" smtClean="0"/>
                        <a:t>Normal</a:t>
                      </a:r>
                    </a:p>
                    <a:p>
                      <a:r>
                        <a:rPr lang="id-ID" dirty="0" smtClean="0"/>
                        <a:t>  Duration                 Cost</a:t>
                      </a:r>
                      <a:endParaRPr lang="id-ID" dirty="0"/>
                    </a:p>
                  </a:txBody>
                  <a:tcPr/>
                </a:tc>
                <a:tc hMerge="1">
                  <a:txBody>
                    <a:bodyPr/>
                    <a:lstStyle/>
                    <a:p>
                      <a:endParaRPr lang="id-ID" dirty="0"/>
                    </a:p>
                  </a:txBody>
                  <a:tcPr/>
                </a:tc>
                <a:tc gridSpan="2">
                  <a:txBody>
                    <a:bodyPr/>
                    <a:lstStyle/>
                    <a:p>
                      <a:pPr algn="ctr"/>
                      <a:r>
                        <a:rPr lang="id-ID" dirty="0" smtClean="0"/>
                        <a:t> Crash</a:t>
                      </a:r>
                    </a:p>
                    <a:p>
                      <a:r>
                        <a:rPr lang="id-ID" dirty="0" smtClean="0"/>
                        <a:t>   Duration                Cost</a:t>
                      </a:r>
                      <a:endParaRPr lang="id-ID" dirty="0"/>
                    </a:p>
                  </a:txBody>
                  <a:tcPr/>
                </a:tc>
                <a:tc hMerge="1">
                  <a:txBody>
                    <a:bodyPr/>
                    <a:lstStyle/>
                    <a:p>
                      <a:endParaRPr lang="id-ID" dirty="0"/>
                    </a:p>
                  </a:txBody>
                  <a:tcPr/>
                </a:tc>
              </a:tr>
              <a:tr h="441960">
                <a:tc>
                  <a:txBody>
                    <a:bodyPr/>
                    <a:lstStyle/>
                    <a:p>
                      <a:pPr algn="ctr"/>
                      <a:r>
                        <a:rPr lang="id-ID" dirty="0" smtClean="0"/>
                        <a:t>A</a:t>
                      </a:r>
                      <a:endParaRPr lang="id-ID" dirty="0"/>
                    </a:p>
                  </a:txBody>
                  <a:tcPr/>
                </a:tc>
                <a:tc>
                  <a:txBody>
                    <a:bodyPr/>
                    <a:lstStyle/>
                    <a:p>
                      <a:pPr algn="ctr"/>
                      <a:r>
                        <a:rPr lang="id-ID" dirty="0" smtClean="0"/>
                        <a:t>5 days</a:t>
                      </a:r>
                      <a:endParaRPr lang="id-ID" dirty="0"/>
                    </a:p>
                  </a:txBody>
                  <a:tcPr/>
                </a:tc>
                <a:tc>
                  <a:txBody>
                    <a:bodyPr/>
                    <a:lstStyle/>
                    <a:p>
                      <a:pPr algn="ctr"/>
                      <a:r>
                        <a:rPr lang="id-ID" dirty="0" smtClean="0"/>
                        <a:t>$ 1,000</a:t>
                      </a:r>
                      <a:endParaRPr lang="id-ID" dirty="0"/>
                    </a:p>
                  </a:txBody>
                  <a:tcPr/>
                </a:tc>
                <a:tc>
                  <a:txBody>
                    <a:bodyPr/>
                    <a:lstStyle/>
                    <a:p>
                      <a:pPr algn="ctr"/>
                      <a:r>
                        <a:rPr lang="id-ID" dirty="0" smtClean="0"/>
                        <a:t>3 days</a:t>
                      </a:r>
                      <a:endParaRPr lang="id-ID" dirty="0"/>
                    </a:p>
                  </a:txBody>
                  <a:tcPr/>
                </a:tc>
                <a:tc>
                  <a:txBody>
                    <a:bodyPr/>
                    <a:lstStyle/>
                    <a:p>
                      <a:pPr algn="ctr"/>
                      <a:r>
                        <a:rPr lang="id-ID" dirty="0" smtClean="0"/>
                        <a:t>$ 1,500</a:t>
                      </a:r>
                      <a:endParaRPr lang="id-ID" dirty="0"/>
                    </a:p>
                  </a:txBody>
                  <a:tcPr/>
                </a:tc>
              </a:tr>
              <a:tr h="441960">
                <a:tc>
                  <a:txBody>
                    <a:bodyPr/>
                    <a:lstStyle/>
                    <a:p>
                      <a:pPr algn="ctr"/>
                      <a:r>
                        <a:rPr lang="id-ID" dirty="0" smtClean="0"/>
                        <a:t>B</a:t>
                      </a:r>
                      <a:endParaRPr lang="id-ID" dirty="0"/>
                    </a:p>
                  </a:txBody>
                  <a:tcPr/>
                </a:tc>
                <a:tc>
                  <a:txBody>
                    <a:bodyPr/>
                    <a:lstStyle/>
                    <a:p>
                      <a:pPr algn="ctr"/>
                      <a:r>
                        <a:rPr lang="id-ID" dirty="0" smtClean="0"/>
                        <a:t>7 days</a:t>
                      </a:r>
                      <a:endParaRPr lang="id-ID" dirty="0"/>
                    </a:p>
                  </a:txBody>
                  <a:tcPr/>
                </a:tc>
                <a:tc>
                  <a:txBody>
                    <a:bodyPr/>
                    <a:lstStyle/>
                    <a:p>
                      <a:pPr algn="ctr"/>
                      <a:r>
                        <a:rPr lang="id-ID" dirty="0" smtClean="0"/>
                        <a:t>700</a:t>
                      </a:r>
                      <a:endParaRPr lang="id-ID" dirty="0"/>
                    </a:p>
                  </a:txBody>
                  <a:tcPr/>
                </a:tc>
                <a:tc>
                  <a:txBody>
                    <a:bodyPr/>
                    <a:lstStyle/>
                    <a:p>
                      <a:pPr algn="ctr"/>
                      <a:r>
                        <a:rPr lang="id-ID" dirty="0" smtClean="0"/>
                        <a:t>6 days</a:t>
                      </a:r>
                      <a:endParaRPr lang="id-ID" dirty="0"/>
                    </a:p>
                  </a:txBody>
                  <a:tcPr/>
                </a:tc>
                <a:tc>
                  <a:txBody>
                    <a:bodyPr/>
                    <a:lstStyle/>
                    <a:p>
                      <a:pPr algn="ctr"/>
                      <a:r>
                        <a:rPr lang="id-ID" dirty="0" smtClean="0"/>
                        <a:t>1,000</a:t>
                      </a:r>
                      <a:endParaRPr lang="id-ID" dirty="0"/>
                    </a:p>
                  </a:txBody>
                  <a:tcPr/>
                </a:tc>
              </a:tr>
              <a:tr h="441960">
                <a:tc>
                  <a:txBody>
                    <a:bodyPr/>
                    <a:lstStyle/>
                    <a:p>
                      <a:pPr algn="ctr"/>
                      <a:r>
                        <a:rPr lang="id-ID" dirty="0" smtClean="0"/>
                        <a:t>C</a:t>
                      </a:r>
                      <a:endParaRPr lang="id-ID" dirty="0"/>
                    </a:p>
                  </a:txBody>
                  <a:tcPr/>
                </a:tc>
                <a:tc>
                  <a:txBody>
                    <a:bodyPr/>
                    <a:lstStyle/>
                    <a:p>
                      <a:pPr algn="ctr"/>
                      <a:r>
                        <a:rPr lang="id-ID" dirty="0" smtClean="0"/>
                        <a:t>3 days</a:t>
                      </a:r>
                      <a:endParaRPr lang="id-ID" dirty="0"/>
                    </a:p>
                  </a:txBody>
                  <a:tcPr/>
                </a:tc>
                <a:tc>
                  <a:txBody>
                    <a:bodyPr/>
                    <a:lstStyle/>
                    <a:p>
                      <a:pPr algn="ctr"/>
                      <a:r>
                        <a:rPr lang="id-ID" dirty="0" smtClean="0"/>
                        <a:t>2,500</a:t>
                      </a:r>
                      <a:endParaRPr lang="id-ID" dirty="0"/>
                    </a:p>
                  </a:txBody>
                  <a:tcPr/>
                </a:tc>
                <a:tc>
                  <a:txBody>
                    <a:bodyPr/>
                    <a:lstStyle/>
                    <a:p>
                      <a:pPr algn="ctr"/>
                      <a:r>
                        <a:rPr lang="id-ID" dirty="0" smtClean="0"/>
                        <a:t>2 days</a:t>
                      </a:r>
                      <a:endParaRPr lang="id-ID" dirty="0"/>
                    </a:p>
                  </a:txBody>
                  <a:tcPr/>
                </a:tc>
                <a:tc>
                  <a:txBody>
                    <a:bodyPr/>
                    <a:lstStyle/>
                    <a:p>
                      <a:pPr algn="ctr"/>
                      <a:r>
                        <a:rPr lang="id-ID" dirty="0" smtClean="0"/>
                        <a:t>4,000</a:t>
                      </a:r>
                      <a:endParaRPr lang="id-ID" dirty="0"/>
                    </a:p>
                  </a:txBody>
                  <a:tcPr/>
                </a:tc>
              </a:tr>
              <a:tr h="441960">
                <a:tc>
                  <a:txBody>
                    <a:bodyPr/>
                    <a:lstStyle/>
                    <a:p>
                      <a:pPr algn="ctr"/>
                      <a:r>
                        <a:rPr lang="id-ID" dirty="0" smtClean="0"/>
                        <a:t>D</a:t>
                      </a:r>
                      <a:endParaRPr lang="id-ID" dirty="0"/>
                    </a:p>
                  </a:txBody>
                  <a:tcPr/>
                </a:tc>
                <a:tc>
                  <a:txBody>
                    <a:bodyPr/>
                    <a:lstStyle/>
                    <a:p>
                      <a:pPr algn="ctr"/>
                      <a:r>
                        <a:rPr lang="id-ID" dirty="0" smtClean="0"/>
                        <a:t>5 days</a:t>
                      </a:r>
                      <a:endParaRPr lang="id-ID" dirty="0"/>
                    </a:p>
                  </a:txBody>
                  <a:tcPr/>
                </a:tc>
                <a:tc>
                  <a:txBody>
                    <a:bodyPr/>
                    <a:lstStyle/>
                    <a:p>
                      <a:pPr algn="ctr"/>
                      <a:r>
                        <a:rPr lang="id-ID" dirty="0" smtClean="0"/>
                        <a:t>1,500</a:t>
                      </a:r>
                      <a:endParaRPr lang="id-ID" dirty="0"/>
                    </a:p>
                  </a:txBody>
                  <a:tcPr/>
                </a:tc>
                <a:tc>
                  <a:txBody>
                    <a:bodyPr/>
                    <a:lstStyle/>
                    <a:p>
                      <a:pPr algn="ctr"/>
                      <a:r>
                        <a:rPr lang="id-ID" dirty="0" smtClean="0"/>
                        <a:t>5 days</a:t>
                      </a:r>
                      <a:endParaRPr lang="id-ID" dirty="0"/>
                    </a:p>
                  </a:txBody>
                  <a:tcPr/>
                </a:tc>
                <a:tc>
                  <a:txBody>
                    <a:bodyPr/>
                    <a:lstStyle/>
                    <a:p>
                      <a:pPr algn="ctr"/>
                      <a:r>
                        <a:rPr lang="id-ID" dirty="0" smtClean="0"/>
                        <a:t>1,500</a:t>
                      </a:r>
                      <a:endParaRPr lang="id-ID" dirty="0"/>
                    </a:p>
                  </a:txBody>
                  <a:tcPr/>
                </a:tc>
              </a:tr>
              <a:tr h="441960">
                <a:tc>
                  <a:txBody>
                    <a:bodyPr/>
                    <a:lstStyle/>
                    <a:p>
                      <a:pPr algn="ctr"/>
                      <a:r>
                        <a:rPr lang="id-ID" dirty="0" smtClean="0"/>
                        <a:t>E</a:t>
                      </a:r>
                      <a:endParaRPr lang="id-ID" dirty="0"/>
                    </a:p>
                  </a:txBody>
                  <a:tcPr/>
                </a:tc>
                <a:tc>
                  <a:txBody>
                    <a:bodyPr/>
                    <a:lstStyle/>
                    <a:p>
                      <a:pPr algn="ctr"/>
                      <a:r>
                        <a:rPr lang="id-ID" dirty="0" smtClean="0"/>
                        <a:t>9 days</a:t>
                      </a:r>
                      <a:endParaRPr lang="id-ID" dirty="0"/>
                    </a:p>
                  </a:txBody>
                  <a:tcPr/>
                </a:tc>
                <a:tc>
                  <a:txBody>
                    <a:bodyPr/>
                    <a:lstStyle/>
                    <a:p>
                      <a:pPr algn="ctr"/>
                      <a:r>
                        <a:rPr lang="id-ID" dirty="0" smtClean="0"/>
                        <a:t>3,750</a:t>
                      </a:r>
                      <a:endParaRPr lang="id-ID" dirty="0"/>
                    </a:p>
                  </a:txBody>
                  <a:tcPr/>
                </a:tc>
                <a:tc>
                  <a:txBody>
                    <a:bodyPr/>
                    <a:lstStyle/>
                    <a:p>
                      <a:pPr algn="ctr"/>
                      <a:r>
                        <a:rPr lang="id-ID" dirty="0" smtClean="0"/>
                        <a:t>6 days</a:t>
                      </a:r>
                      <a:endParaRPr lang="id-ID" dirty="0"/>
                    </a:p>
                  </a:txBody>
                  <a:tcPr/>
                </a:tc>
                <a:tc>
                  <a:txBody>
                    <a:bodyPr/>
                    <a:lstStyle/>
                    <a:p>
                      <a:pPr algn="ctr"/>
                      <a:r>
                        <a:rPr lang="id-ID" dirty="0" smtClean="0"/>
                        <a:t>9,000</a:t>
                      </a:r>
                      <a:endParaRPr lang="id-ID" dirty="0"/>
                    </a:p>
                  </a:txBody>
                  <a:tcPr/>
                </a:tc>
              </a:tr>
              <a:tr h="441960">
                <a:tc>
                  <a:txBody>
                    <a:bodyPr/>
                    <a:lstStyle/>
                    <a:p>
                      <a:pPr algn="ctr"/>
                      <a:r>
                        <a:rPr lang="id-ID" dirty="0" smtClean="0"/>
                        <a:t>F</a:t>
                      </a:r>
                      <a:endParaRPr lang="id-ID" dirty="0"/>
                    </a:p>
                  </a:txBody>
                  <a:tcPr/>
                </a:tc>
                <a:tc>
                  <a:txBody>
                    <a:bodyPr/>
                    <a:lstStyle/>
                    <a:p>
                      <a:pPr algn="ctr"/>
                      <a:r>
                        <a:rPr lang="id-ID" dirty="0" smtClean="0"/>
                        <a:t>4 days</a:t>
                      </a:r>
                      <a:endParaRPr lang="id-ID" dirty="0"/>
                    </a:p>
                  </a:txBody>
                  <a:tcPr/>
                </a:tc>
                <a:tc>
                  <a:txBody>
                    <a:bodyPr/>
                    <a:lstStyle/>
                    <a:p>
                      <a:pPr algn="ctr"/>
                      <a:r>
                        <a:rPr lang="id-ID" dirty="0" smtClean="0"/>
                        <a:t>1,600</a:t>
                      </a:r>
                      <a:endParaRPr lang="id-ID" dirty="0"/>
                    </a:p>
                  </a:txBody>
                  <a:tcPr/>
                </a:tc>
                <a:tc>
                  <a:txBody>
                    <a:bodyPr/>
                    <a:lstStyle/>
                    <a:p>
                      <a:pPr algn="ctr"/>
                      <a:r>
                        <a:rPr lang="id-ID" dirty="0" smtClean="0"/>
                        <a:t>3 days</a:t>
                      </a:r>
                      <a:endParaRPr lang="id-ID" dirty="0"/>
                    </a:p>
                  </a:txBody>
                  <a:tcPr/>
                </a:tc>
                <a:tc>
                  <a:txBody>
                    <a:bodyPr/>
                    <a:lstStyle/>
                    <a:p>
                      <a:pPr algn="ctr"/>
                      <a:r>
                        <a:rPr lang="id-ID" dirty="0" smtClean="0"/>
                        <a:t>2,500</a:t>
                      </a:r>
                      <a:endParaRPr lang="id-ID" dirty="0"/>
                    </a:p>
                  </a:txBody>
                  <a:tcPr/>
                </a:tc>
              </a:tr>
              <a:tr h="441960">
                <a:tc>
                  <a:txBody>
                    <a:bodyPr/>
                    <a:lstStyle/>
                    <a:p>
                      <a:pPr algn="ctr"/>
                      <a:r>
                        <a:rPr lang="id-ID" dirty="0" smtClean="0"/>
                        <a:t>G</a:t>
                      </a:r>
                      <a:endParaRPr lang="id-ID" dirty="0"/>
                    </a:p>
                  </a:txBody>
                  <a:tcPr/>
                </a:tc>
                <a:tc>
                  <a:txBody>
                    <a:bodyPr/>
                    <a:lstStyle/>
                    <a:p>
                      <a:pPr algn="ctr"/>
                      <a:r>
                        <a:rPr lang="id-ID" dirty="0" smtClean="0"/>
                        <a:t>6 days</a:t>
                      </a:r>
                      <a:endParaRPr lang="id-ID" dirty="0"/>
                    </a:p>
                  </a:txBody>
                  <a:tcPr/>
                </a:tc>
                <a:tc>
                  <a:txBody>
                    <a:bodyPr/>
                    <a:lstStyle/>
                    <a:p>
                      <a:pPr algn="ctr"/>
                      <a:r>
                        <a:rPr lang="id-ID" dirty="0" smtClean="0"/>
                        <a:t>2,400</a:t>
                      </a:r>
                      <a:endParaRPr lang="id-ID" dirty="0"/>
                    </a:p>
                  </a:txBody>
                  <a:tcPr/>
                </a:tc>
                <a:tc>
                  <a:txBody>
                    <a:bodyPr/>
                    <a:lstStyle/>
                    <a:p>
                      <a:pPr algn="ctr"/>
                      <a:r>
                        <a:rPr lang="id-ID" dirty="0" smtClean="0"/>
                        <a:t> 4 days</a:t>
                      </a:r>
                      <a:endParaRPr lang="id-ID" dirty="0"/>
                    </a:p>
                  </a:txBody>
                  <a:tcPr/>
                </a:tc>
                <a:tc>
                  <a:txBody>
                    <a:bodyPr/>
                    <a:lstStyle/>
                    <a:p>
                      <a:pPr algn="ctr"/>
                      <a:r>
                        <a:rPr lang="id-ID" dirty="0" smtClean="0"/>
                        <a:t>3,000</a:t>
                      </a:r>
                      <a:endParaRPr lang="id-ID" dirty="0"/>
                    </a:p>
                  </a:txBody>
                  <a:tcPr/>
                </a:tc>
              </a:tr>
              <a:tr h="441960">
                <a:tc>
                  <a:txBody>
                    <a:bodyPr/>
                    <a:lstStyle/>
                    <a:p>
                      <a:pPr algn="ctr"/>
                      <a:r>
                        <a:rPr lang="id-ID" dirty="0" smtClean="0"/>
                        <a:t>H</a:t>
                      </a:r>
                      <a:endParaRPr lang="id-ID" dirty="0"/>
                    </a:p>
                  </a:txBody>
                  <a:tcPr/>
                </a:tc>
                <a:tc>
                  <a:txBody>
                    <a:bodyPr/>
                    <a:lstStyle/>
                    <a:p>
                      <a:pPr algn="ctr"/>
                      <a:r>
                        <a:rPr lang="id-ID" dirty="0" smtClean="0"/>
                        <a:t>8 days</a:t>
                      </a:r>
                      <a:endParaRPr lang="id-ID" dirty="0"/>
                    </a:p>
                  </a:txBody>
                  <a:tcPr/>
                </a:tc>
                <a:tc>
                  <a:txBody>
                    <a:bodyPr/>
                    <a:lstStyle/>
                    <a:p>
                      <a:pPr algn="ctr"/>
                      <a:r>
                        <a:rPr lang="id-ID" dirty="0" smtClean="0"/>
                        <a:t>9,000</a:t>
                      </a:r>
                      <a:endParaRPr lang="id-ID" dirty="0"/>
                    </a:p>
                  </a:txBody>
                  <a:tcPr/>
                </a:tc>
                <a:tc>
                  <a:txBody>
                    <a:bodyPr/>
                    <a:lstStyle/>
                    <a:p>
                      <a:pPr algn="ctr"/>
                      <a:r>
                        <a:rPr lang="id-ID" dirty="0" smtClean="0"/>
                        <a:t>5 days</a:t>
                      </a:r>
                      <a:endParaRPr lang="id-ID" dirty="0"/>
                    </a:p>
                  </a:txBody>
                  <a:tcPr/>
                </a:tc>
                <a:tc>
                  <a:txBody>
                    <a:bodyPr/>
                    <a:lstStyle/>
                    <a:p>
                      <a:pPr algn="ctr"/>
                      <a:r>
                        <a:rPr lang="id-ID" dirty="0" smtClean="0"/>
                        <a:t>15,000</a:t>
                      </a:r>
                      <a:endParaRPr lang="id-ID" dirty="0"/>
                    </a:p>
                  </a:txBody>
                  <a:tcPr/>
                </a:tc>
              </a:tr>
              <a:tr h="441960">
                <a:tc>
                  <a:txBody>
                    <a:bodyPr/>
                    <a:lstStyle/>
                    <a:p>
                      <a:pPr algn="ctr"/>
                      <a:r>
                        <a:rPr lang="id-ID" sz="1600" dirty="0" smtClean="0"/>
                        <a:t>TOTAL COST=</a:t>
                      </a:r>
                      <a:endParaRPr lang="id-ID" sz="1600" dirty="0"/>
                    </a:p>
                  </a:txBody>
                  <a:tcPr/>
                </a:tc>
                <a:tc>
                  <a:txBody>
                    <a:bodyPr/>
                    <a:lstStyle/>
                    <a:p>
                      <a:endParaRPr lang="id-ID"/>
                    </a:p>
                  </a:txBody>
                  <a:tcPr/>
                </a:tc>
                <a:tc>
                  <a:txBody>
                    <a:bodyPr/>
                    <a:lstStyle/>
                    <a:p>
                      <a:pPr algn="ctr"/>
                      <a:r>
                        <a:rPr lang="id-ID" dirty="0" smtClean="0"/>
                        <a:t>22,450</a:t>
                      </a:r>
                      <a:endParaRPr lang="id-ID" dirty="0"/>
                    </a:p>
                  </a:txBody>
                  <a:tcPr/>
                </a:tc>
                <a:tc>
                  <a:txBody>
                    <a:bodyPr/>
                    <a:lstStyle/>
                    <a:p>
                      <a:endParaRPr lang="id-ID"/>
                    </a:p>
                  </a:txBody>
                  <a:tcPr/>
                </a:tc>
                <a:tc>
                  <a:txBody>
                    <a:bodyPr/>
                    <a:lstStyle/>
                    <a:p>
                      <a:pPr algn="ctr"/>
                      <a:r>
                        <a:rPr lang="id-ID" dirty="0" smtClean="0"/>
                        <a:t>$ 37,500</a:t>
                      </a:r>
                      <a:endParaRPr lang="id-ID"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2659</TotalTime>
  <Words>878</Words>
  <Application>Microsoft Office PowerPoint</Application>
  <PresentationFormat>On-screen Show (4:3)</PresentationFormat>
  <Paragraphs>259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PowerPoint Presentation</vt:lpstr>
      <vt:lpstr>PowerPoint Presentation</vt:lpstr>
      <vt:lpstr>Reasons to Crash a Project</vt:lpstr>
      <vt:lpstr>Options for Accelerating Activities</vt:lpstr>
      <vt:lpstr>Time-Cost Trade-Offs for Crashing Activities</vt:lpstr>
      <vt:lpstr>COST OF CRASHING</vt:lpstr>
      <vt:lpstr>EXAMPLE</vt:lpstr>
      <vt:lpstr>Crashing a Project (Example)</vt:lpstr>
      <vt:lpstr>Crashing a Project (Example)</vt:lpstr>
      <vt:lpstr>Cost of Crashing Each Activity </vt:lpstr>
      <vt:lpstr>Normal Activity Network</vt:lpstr>
      <vt:lpstr>Fully Crashed Activity Network</vt:lpstr>
      <vt:lpstr>EXERCISE -1</vt:lpstr>
      <vt:lpstr>EXERCISE -2</vt:lpstr>
      <vt:lpstr>Exercise 2 - Network Model</vt:lpstr>
      <vt:lpstr>Solving Example using Win QS - Example</vt:lpstr>
      <vt:lpstr>Solving Exercise using Win QS - Example</vt:lpstr>
      <vt:lpstr>PowerPoint Presentation</vt:lpstr>
      <vt:lpstr>PowerPoint Presentation</vt:lpstr>
      <vt:lpstr>PowerPoint Presentation</vt:lpstr>
      <vt:lpstr>PowerPoint Presentation</vt:lpstr>
      <vt:lpstr>PowerPoint Presentation</vt:lpstr>
    </vt:vector>
  </TitlesOfParts>
  <Company>Universitas Komputer Indonesia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dc:title>
  <dc:creator>Universitas Komputer Indonesia</dc:creator>
  <cp:lastModifiedBy>Herman</cp:lastModifiedBy>
  <cp:revision>215</cp:revision>
  <dcterms:created xsi:type="dcterms:W3CDTF">2011-03-24T08:51:10Z</dcterms:created>
  <dcterms:modified xsi:type="dcterms:W3CDTF">2018-06-30T02:19:23Z</dcterms:modified>
</cp:coreProperties>
</file>