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2C89DB-4C69-4544-B9E8-51A6651D7D8D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34CE9E-2172-462B-9601-03B26A6354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9600" cy="3929608"/>
          </a:xfrm>
        </p:spPr>
        <p:txBody>
          <a:bodyPr>
            <a:normAutofit/>
          </a:bodyPr>
          <a:lstStyle/>
          <a:p>
            <a:r>
              <a:rPr lang="id-ID" dirty="0" smtClean="0"/>
              <a:t>Pengukuran </a:t>
            </a:r>
            <a:r>
              <a:rPr lang="id-ID" dirty="0"/>
              <a:t>dalam penelitian &amp; </a:t>
            </a:r>
            <a:br>
              <a:rPr lang="id-ID" dirty="0"/>
            </a:br>
            <a:r>
              <a:rPr lang="id-ID" dirty="0"/>
              <a:t>jenis sampling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Sampling acakan proporsional dengan stratifikasi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Stratifikasi = penggolongan</a:t>
            </a:r>
            <a:endParaRPr lang="en-US" dirty="0" smtClean="0"/>
          </a:p>
          <a:p>
            <a:r>
              <a:rPr lang="id-ID" dirty="0" smtClean="0"/>
              <a:t>Contoh: populasi buruh pabrik, distratifikasi berdasarkan usia, yaitu &lt;20 thn, 21-30, 31-40, 41- 50 dan &gt;50 tahun.</a:t>
            </a:r>
            <a:endParaRPr lang="en-US" dirty="0" smtClean="0"/>
          </a:p>
          <a:p>
            <a:r>
              <a:rPr lang="id-ID" dirty="0" smtClean="0"/>
              <a:t> Populasi 1000 orang, sampel 100 orang atau 10%.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Contoh</a:t>
            </a:r>
            <a:br>
              <a:rPr lang="id-ID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87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85974"/>
                <a:gridCol w="1643074"/>
                <a:gridCol w="2857520"/>
                <a:gridCol w="15430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Usia buruh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Jumlah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Proporsi</a:t>
                      </a:r>
                      <a:r>
                        <a:rPr lang="id-ID" sz="2800" baseline="0" dirty="0" smtClean="0"/>
                        <a:t> </a:t>
                      </a:r>
                      <a:r>
                        <a:rPr lang="id-ID" sz="2800" dirty="0" smtClean="0"/>
                        <a:t>sampel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Sampel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 dirty="0"/>
                        <a:t>&lt;20 tahun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10%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10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/>
                        <a:t>20 - 29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200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20%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20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/>
                        <a:t>30 -39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300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30%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30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/>
                        <a:t>40 – 49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300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30%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30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/>
                        <a:t>50 atau lebih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100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10%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800"/>
                        <a:t>Jumlah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/>
                        <a:t>1000</a:t>
                      </a:r>
                      <a:endParaRPr lang="en-US" sz="2800" b="1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100%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800" dirty="0"/>
                        <a:t>100</a:t>
                      </a:r>
                      <a:endParaRPr lang="en-US" sz="28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Penentuan sampel setiap golongan secara acak (random).</a:t>
            </a:r>
            <a:endParaRPr lang="en-US" dirty="0" smtClean="0"/>
          </a:p>
          <a:p>
            <a:r>
              <a:rPr lang="id-ID" dirty="0" smtClean="0"/>
              <a:t>Sampel yang terpilih mempunyai beberapa ciri sekaligus meliputi :</a:t>
            </a:r>
            <a:endParaRPr lang="en-US" dirty="0" smtClean="0"/>
          </a:p>
          <a:p>
            <a:pPr lvl="0"/>
            <a:r>
              <a:rPr lang="id-ID" dirty="0" smtClean="0"/>
              <a:t>Jenis kelamin (laki/perempuan)</a:t>
            </a:r>
            <a:endParaRPr lang="en-US" dirty="0" smtClean="0"/>
          </a:p>
          <a:p>
            <a:pPr lvl="0"/>
            <a:r>
              <a:rPr lang="id-ID" dirty="0" smtClean="0"/>
              <a:t>Pendidikan =Tamat SD/tidak (SD/non-SD)</a:t>
            </a:r>
            <a:endParaRPr lang="en-US" dirty="0" smtClean="0"/>
          </a:p>
          <a:p>
            <a:pPr lvl="0"/>
            <a:r>
              <a:rPr lang="id-ID" dirty="0" smtClean="0"/>
              <a:t>Status kekeluargaan (K/TK)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u="sng" dirty="0" smtClean="0"/>
              <a:t/>
            </a:r>
            <a:br>
              <a:rPr lang="id-ID" u="sng" dirty="0" smtClean="0"/>
            </a:br>
            <a:r>
              <a:rPr lang="id-ID" dirty="0" smtClean="0"/>
              <a:t>Sampling acakan  tak proporsional dengan stratifikasi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Sama dengan contoh sebelumnya, tetapi proporsi subkategori tidak didasarkan atas proporsi yang sebenarnya dalam populasi.  Karena subkategori tertentu terlalu kecil jumlahnya.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u="sng" dirty="0" smtClean="0"/>
              <a:t/>
            </a:r>
            <a:br>
              <a:rPr lang="id-ID" u="sng" dirty="0" smtClean="0"/>
            </a:br>
            <a:r>
              <a:rPr lang="id-ID" dirty="0" smtClean="0"/>
              <a:t>Sampling daerah </a:t>
            </a:r>
            <a:br>
              <a:rPr lang="id-ID" dirty="0" smtClean="0"/>
            </a:br>
            <a:r>
              <a:rPr lang="id-ID" dirty="0" smtClean="0"/>
              <a:t>atau cluster sampling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Negara, propinsi, kabupaten, kota, kecamatan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peta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petak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nomor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sampling acakan.</a:t>
            </a:r>
            <a:endParaRPr lang="en-US" dirty="0" smtClean="0"/>
          </a:p>
          <a:p>
            <a:pPr>
              <a:buNone/>
            </a:pPr>
            <a:r>
              <a:rPr lang="id-ID" u="sng" dirty="0" smtClean="0"/>
              <a:t>Keuntungan</a:t>
            </a:r>
            <a:r>
              <a:rPr lang="id-ID" dirty="0" smtClean="0"/>
              <a:t>:</a:t>
            </a:r>
            <a:endParaRPr lang="en-US" dirty="0" smtClean="0"/>
          </a:p>
          <a:p>
            <a:r>
              <a:rPr lang="id-ID" dirty="0" smtClean="0"/>
              <a:t>Sesuai untuk populasi besar, tersebar di daerah yang luas</a:t>
            </a:r>
            <a:endParaRPr lang="en-US" dirty="0" smtClean="0"/>
          </a:p>
          <a:p>
            <a:pPr>
              <a:buNone/>
            </a:pPr>
            <a:r>
              <a:rPr lang="id-ID" u="sng" dirty="0" smtClean="0"/>
              <a:t>Kelemahan</a:t>
            </a:r>
            <a:r>
              <a:rPr lang="id-ID" dirty="0" smtClean="0"/>
              <a:t>:</a:t>
            </a:r>
            <a:endParaRPr lang="en-US" dirty="0" smtClean="0"/>
          </a:p>
          <a:p>
            <a:r>
              <a:rPr lang="id-ID" dirty="0" smtClean="0"/>
              <a:t>Individu dapat terpilih dua kali bila pengambilan sampel tidak serempak.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Non-probability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Lebih mudah, waktu lebih singkat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tetapi tidak dapat diterima sebagai berlaku untuk populasi keseluruhan.</a:t>
            </a:r>
            <a:endParaRPr lang="en-US" dirty="0" smtClean="0"/>
          </a:p>
          <a:p>
            <a:pPr lvl="0"/>
            <a:r>
              <a:rPr lang="id-ID" dirty="0" smtClean="0"/>
              <a:t>Sampling sistematis</a:t>
            </a:r>
            <a:endParaRPr lang="en-US" dirty="0" smtClean="0"/>
          </a:p>
          <a:p>
            <a:pPr lvl="0"/>
            <a:r>
              <a:rPr lang="id-ID" dirty="0" smtClean="0"/>
              <a:t>Sampling kuota</a:t>
            </a:r>
            <a:endParaRPr lang="en-US" dirty="0" smtClean="0"/>
          </a:p>
          <a:p>
            <a:pPr lvl="0"/>
            <a:r>
              <a:rPr lang="id-ID" dirty="0" smtClean="0"/>
              <a:t>Sampling aksidental</a:t>
            </a:r>
            <a:endParaRPr lang="en-US" dirty="0" smtClean="0"/>
          </a:p>
          <a:p>
            <a:pPr lvl="0"/>
            <a:r>
              <a:rPr lang="id-ID" dirty="0" smtClean="0"/>
              <a:t>Purposive sampling</a:t>
            </a:r>
            <a:endParaRPr lang="en-US" dirty="0" smtClean="0"/>
          </a:p>
          <a:p>
            <a:pPr lvl="0"/>
            <a:r>
              <a:rPr lang="id-ID" dirty="0" smtClean="0"/>
              <a:t>Saturation sampling</a:t>
            </a:r>
            <a:endParaRPr lang="en-US" dirty="0" smtClean="0"/>
          </a:p>
          <a:p>
            <a:pPr lvl="0"/>
            <a:r>
              <a:rPr lang="id-ID" dirty="0" smtClean="0"/>
              <a:t>Snowball sampling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Sampling sistematis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Mengikuti sistematika tertentu. Yaitu memilih sampel dari suatu daftar menurut urutan tertentu, misalnya tiap individu ke 10 ke 15 atau ke n.</a:t>
            </a:r>
          </a:p>
          <a:p>
            <a:r>
              <a:rPr lang="id-ID" dirty="0" smtClean="0"/>
              <a:t>Keuntungan: mudah dan cepat.</a:t>
            </a:r>
            <a:endParaRPr lang="en-US" dirty="0" smtClean="0"/>
          </a:p>
          <a:p>
            <a:r>
              <a:rPr lang="id-ID" dirty="0" smtClean="0"/>
              <a:t>Kelemahan: tidak sebaik sampling acakan.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u="sng" dirty="0" smtClean="0"/>
              <a:t/>
            </a:r>
            <a:br>
              <a:rPr lang="id-ID" u="sng" dirty="0" smtClean="0"/>
            </a:br>
            <a:r>
              <a:rPr lang="id-ID" dirty="0" smtClean="0"/>
              <a:t>Sampling kuota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memilih sampel yang memiliki ciri-ciri tertentu dalam jumlah kuota yang diinginkan, misalnya jumlah mahasiswa semester 8 dari beberapa universitas yang belajar sambil bekerja.</a:t>
            </a:r>
            <a:endParaRPr lang="en-US" dirty="0" smtClean="0"/>
          </a:p>
          <a:p>
            <a:r>
              <a:rPr lang="id-ID" dirty="0" smtClean="0"/>
              <a:t>Keuntungan : mudah dan cepat.</a:t>
            </a:r>
            <a:endParaRPr lang="en-US" dirty="0" smtClean="0"/>
          </a:p>
          <a:p>
            <a:r>
              <a:rPr lang="id-ID" dirty="0" smtClean="0"/>
              <a:t>Kelemahan : memilih orang yang mudah didekati/ dekat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bias.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u="sng" dirty="0" smtClean="0"/>
              <a:t/>
            </a:r>
            <a:br>
              <a:rPr lang="id-ID" u="sng" dirty="0" smtClean="0"/>
            </a:br>
            <a:r>
              <a:rPr lang="id-ID" dirty="0" smtClean="0"/>
              <a:t>Sampling aksidental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Sampel yang diambil dari siapa saja yang kebetulan ada. Mudah, murah dan cepat.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u="sng" dirty="0" smtClean="0"/>
              <a:t/>
            </a:r>
            <a:br>
              <a:rPr lang="id-ID" u="sng" dirty="0" smtClean="0"/>
            </a:br>
            <a:r>
              <a:rPr lang="id-ID" dirty="0" smtClean="0"/>
              <a:t>Purposive sampling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Sampel yang dipilih dengan cermat dan relevan dengan penelitian. Mirip dengan kuota, tetapi syarat-syarat untuk terpilih sebagai sampel lebih cermat ditentukan agar sesuai dengan tujuan penelitian.</a:t>
            </a:r>
            <a:endParaRPr lang="en-US" dirty="0" smtClean="0"/>
          </a:p>
          <a:p>
            <a:r>
              <a:rPr lang="id-ID" dirty="0" smtClean="0"/>
              <a:t>Keuntungan: relevan dengan desain penelitian, mudah.</a:t>
            </a:r>
            <a:endParaRPr lang="en-US" dirty="0" smtClean="0"/>
          </a:p>
          <a:p>
            <a:r>
              <a:rPr lang="id-ID" dirty="0" smtClean="0"/>
              <a:t>Kelemahan : tidak menjamin tingkat representatif.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Pengukuran dalam Penelitian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dirty="0"/>
              <a:t> </a:t>
            </a:r>
            <a:endParaRPr lang="en-US" dirty="0"/>
          </a:p>
          <a:p>
            <a:pPr indent="0">
              <a:buNone/>
            </a:pPr>
            <a:r>
              <a:rPr lang="id-ID" sz="4400" dirty="0"/>
              <a:t>Dengan pengukuran dapat dihitung pengaruh variabel satu terhadap yang lain.  Fungsi :</a:t>
            </a:r>
            <a:endParaRPr lang="en-US" sz="4400" dirty="0"/>
          </a:p>
          <a:p>
            <a:pPr marL="914400" lvl="1" indent="-514350">
              <a:buFont typeface="+mj-lt"/>
              <a:buAutoNum type="alphaLcParenR"/>
            </a:pPr>
            <a:r>
              <a:rPr lang="id-ID" sz="3800" dirty="0"/>
              <a:t>Memberikan data kuantitatif yang dapat diolah dengan statistik,</a:t>
            </a:r>
            <a:r>
              <a:rPr lang="id-ID" sz="3800" dirty="0" smtClean="0">
                <a:sym typeface="Wingdings"/>
              </a:rPr>
              <a:t></a:t>
            </a:r>
            <a:r>
              <a:rPr lang="id-ID" sz="3800" dirty="0" smtClean="0"/>
              <a:t>Pengumpulan </a:t>
            </a:r>
            <a:r>
              <a:rPr lang="id-ID" sz="3800" dirty="0"/>
              <a:t>data dapat melalui observasi, angket (kuesioner), wawancara </a:t>
            </a:r>
            <a:r>
              <a:rPr lang="id-ID" sz="3800" dirty="0">
                <a:sym typeface="Wingdings"/>
              </a:rPr>
              <a:t></a:t>
            </a:r>
            <a:r>
              <a:rPr lang="id-ID" sz="3800" dirty="0"/>
              <a:t>dituangkan dalam bentuk </a:t>
            </a:r>
            <a:r>
              <a:rPr lang="id-ID" sz="3800" dirty="0" smtClean="0"/>
              <a:t>angka </a:t>
            </a:r>
            <a:r>
              <a:rPr lang="id-ID" sz="3800" dirty="0">
                <a:sym typeface="Wingdings"/>
              </a:rPr>
              <a:t></a:t>
            </a:r>
            <a:r>
              <a:rPr lang="id-ID" sz="3800" dirty="0"/>
              <a:t> diolah dengan statistik.</a:t>
            </a:r>
            <a:endParaRPr lang="en-US" sz="3800" dirty="0"/>
          </a:p>
          <a:p>
            <a:pPr marL="914400" lvl="1" indent="-514350">
              <a:buFont typeface="+mj-lt"/>
              <a:buAutoNum type="alphaLcParenR"/>
            </a:pPr>
            <a:r>
              <a:rPr lang="id-ID" sz="3800" dirty="0"/>
              <a:t>Dapat diuji hipotesis-hipotesis serta teori yang mendasarinya,</a:t>
            </a:r>
            <a:r>
              <a:rPr lang="id-ID" sz="3800" dirty="0">
                <a:sym typeface="Wingdings"/>
              </a:rPr>
              <a:t></a:t>
            </a:r>
            <a:r>
              <a:rPr lang="id-ID" sz="3800" dirty="0"/>
              <a:t> dengan mencari korelasi (cara ampuh).</a:t>
            </a:r>
            <a:endParaRPr lang="en-US" sz="3800" dirty="0"/>
          </a:p>
          <a:p>
            <a:pPr marL="914400" lvl="1" indent="-514350">
              <a:buFont typeface="+mj-lt"/>
              <a:buAutoNum type="alphaLcParenR"/>
            </a:pPr>
            <a:r>
              <a:rPr lang="id-ID" sz="3800" dirty="0"/>
              <a:t>Dapat diketahui perbedaan hingga manakah suatu sifat, nilai, sikap dimiliki oleh individu atau kelompok.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Saturation sampling </a:t>
            </a:r>
            <a:br>
              <a:rPr lang="id-ID" dirty="0" smtClean="0"/>
            </a:br>
            <a:r>
              <a:rPr lang="id-ID" dirty="0" smtClean="0"/>
              <a:t>(sampling jenuh)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Sampel = populasi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Snowball sampling </a:t>
            </a:r>
            <a:br>
              <a:rPr lang="id-ID" dirty="0" smtClean="0"/>
            </a:br>
            <a:r>
              <a:rPr lang="id-ID" dirty="0" smtClean="0"/>
              <a:t>(sampel bola salju)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Bila tidak tahu jumlah populasi</a:t>
            </a:r>
          </a:p>
          <a:p>
            <a:r>
              <a:rPr lang="id-ID" smtClean="0"/>
              <a:t>Mula-mula sedikit, terus berantai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Pengukuran dalam Penelitian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id-ID" dirty="0" smtClean="0"/>
              <a:t>Ada variabel yang mudah diamati seperti usia, lama pendidikan, pendapatan orang tua dsbnya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mudah dikuantifikasi. </a:t>
            </a:r>
            <a:endParaRPr lang="en-US" dirty="0" smtClean="0"/>
          </a:p>
          <a:p>
            <a:r>
              <a:rPr lang="id-ID" dirty="0" smtClean="0"/>
              <a:t>Ada variabel yang sulit untuk diamati seperti sikap, persepsi dan sebagainya.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Secara ideal kita harus mengamati seluruh </a:t>
            </a:r>
            <a:r>
              <a:rPr lang="id-ID" b="1" dirty="0"/>
              <a:t>populasi</a:t>
            </a:r>
            <a:r>
              <a:rPr lang="id-ID" dirty="0"/>
              <a:t>.  </a:t>
            </a:r>
            <a:endParaRPr lang="id-ID" dirty="0" smtClean="0"/>
          </a:p>
          <a:p>
            <a:r>
              <a:rPr lang="id-ID" dirty="0" smtClean="0"/>
              <a:t>Bila </a:t>
            </a:r>
            <a:r>
              <a:rPr lang="id-ID" dirty="0"/>
              <a:t>populasi terlalu besar kita ambil </a:t>
            </a:r>
            <a:r>
              <a:rPr lang="id-ID" b="1" dirty="0"/>
              <a:t>sampel</a:t>
            </a:r>
            <a:r>
              <a:rPr lang="id-ID" dirty="0"/>
              <a:t> yang representatif.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Jenis sampling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dirty="0" smtClean="0"/>
              <a:t>Ada dua jenis, yaitu:</a:t>
            </a:r>
          </a:p>
          <a:p>
            <a:pPr lvl="0"/>
            <a:r>
              <a:rPr lang="id-ID" dirty="0" smtClean="0"/>
              <a:t>yang </a:t>
            </a:r>
            <a:r>
              <a:rPr lang="id-ID" dirty="0"/>
              <a:t>memberikan kemungkinan yang </a:t>
            </a:r>
            <a:r>
              <a:rPr lang="id-ID" b="1" dirty="0"/>
              <a:t>sama</a:t>
            </a:r>
            <a:r>
              <a:rPr lang="id-ID" dirty="0"/>
              <a:t> bagi setiap unsur populasi untuk dipilih yaitu </a:t>
            </a:r>
            <a:r>
              <a:rPr lang="id-ID" u="sng" dirty="0"/>
              <a:t>probability sampling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id-ID" dirty="0"/>
              <a:t>yang </a:t>
            </a:r>
            <a:r>
              <a:rPr lang="id-ID" b="1" dirty="0"/>
              <a:t>tidak memberikan </a:t>
            </a:r>
            <a:r>
              <a:rPr lang="id-ID" dirty="0"/>
              <a:t>kemungkinan yang sama bagi setiap unsur populasi untuk dipilih yaitu </a:t>
            </a:r>
            <a:r>
              <a:rPr lang="id-ID" u="sng" dirty="0"/>
              <a:t>non-probability sampling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id-ID" dirty="0"/>
              <a:t>simple </a:t>
            </a:r>
            <a:r>
              <a:rPr lang="id-ID" i="1" dirty="0"/>
              <a:t>random sampling </a:t>
            </a:r>
            <a:r>
              <a:rPr lang="id-ID" dirty="0"/>
              <a:t>(sampling acakan yang sederhana)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id-ID" i="1" dirty="0"/>
              <a:t>proportionate stratified sampling </a:t>
            </a:r>
            <a:r>
              <a:rPr lang="id-ID" dirty="0"/>
              <a:t>(sampling acakan secara proporsional)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id-ID" i="1" dirty="0"/>
              <a:t>disproportionate stratified random sampling </a:t>
            </a:r>
            <a:r>
              <a:rPr lang="id-ID" dirty="0"/>
              <a:t>(sampling acakan secara tak-proporsional menurut stratifikasi)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id-ID" dirty="0"/>
              <a:t>area atau </a:t>
            </a:r>
            <a:r>
              <a:rPr lang="id-ID" i="1" dirty="0"/>
              <a:t>cluster sampling </a:t>
            </a:r>
            <a:r>
              <a:rPr lang="id-ID" dirty="0"/>
              <a:t>(sampling menurut daerah atau pengelompokan).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Pemilihan jenis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dirty="0" smtClean="0"/>
              <a:t>Tergantung:</a:t>
            </a:r>
          </a:p>
          <a:p>
            <a:pPr lvl="0"/>
            <a:r>
              <a:rPr lang="id-ID" dirty="0" smtClean="0"/>
              <a:t>masalah yang dihadapi</a:t>
            </a:r>
            <a:endParaRPr lang="en-US" dirty="0" smtClean="0"/>
          </a:p>
          <a:p>
            <a:pPr lvl="0"/>
            <a:r>
              <a:rPr lang="id-ID" dirty="0" smtClean="0"/>
              <a:t>tujuan yang ingin dicapai</a:t>
            </a:r>
            <a:endParaRPr lang="en-US" dirty="0" smtClean="0"/>
          </a:p>
          <a:p>
            <a:pPr lvl="0"/>
            <a:r>
              <a:rPr lang="id-ID" dirty="0" smtClean="0"/>
              <a:t>besarnya populasi</a:t>
            </a:r>
            <a:endParaRPr lang="en-US" dirty="0" smtClean="0"/>
          </a:p>
          <a:p>
            <a:pPr lvl="0"/>
            <a:r>
              <a:rPr lang="id-ID" dirty="0" smtClean="0"/>
              <a:t>jumlah sampel yang diperlukan</a:t>
            </a:r>
            <a:endParaRPr lang="en-US" dirty="0" smtClean="0"/>
          </a:p>
          <a:p>
            <a:pPr lvl="0"/>
            <a:r>
              <a:rPr lang="id-ID" dirty="0" smtClean="0"/>
              <a:t>biaya yang tersedia</a:t>
            </a:r>
            <a:endParaRPr lang="en-US" dirty="0" smtClean="0"/>
          </a:p>
          <a:p>
            <a:pPr lvl="0"/>
            <a:r>
              <a:rPr lang="id-ID" dirty="0" smtClean="0"/>
              <a:t>kemudahan memperoleh sampel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Sampling acakan sederhana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Acakan ≠ sembrono,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dengan cermat</a:t>
            </a:r>
            <a:endParaRPr lang="en-US" dirty="0" smtClean="0"/>
          </a:p>
          <a:p>
            <a:pPr lvl="0"/>
            <a:r>
              <a:rPr lang="id-ID" dirty="0" smtClean="0"/>
              <a:t>Acakan ≠ kebetulan,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berdasarkan prosedur.</a:t>
            </a:r>
            <a:endParaRPr lang="en-US" dirty="0" smtClean="0"/>
          </a:p>
          <a:p>
            <a:pPr lvl="0"/>
            <a:r>
              <a:rPr lang="id-ID" dirty="0" smtClean="0"/>
              <a:t>Acakan = kesempatan yang sama setiap individu untuk terpilih sebagai sampel dan independen.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Sampling acakan 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Kelemahan:</a:t>
            </a:r>
            <a:endParaRPr lang="en-US" dirty="0" smtClean="0"/>
          </a:p>
          <a:p>
            <a:pPr lvl="0"/>
            <a:r>
              <a:rPr lang="id-ID" dirty="0" smtClean="0"/>
              <a:t>Sukar, adakalanya tidak mudah memperoleh data keseluruhan populasi.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Cara:</a:t>
            </a:r>
            <a:endParaRPr lang="en-US" dirty="0" smtClean="0"/>
          </a:p>
          <a:p>
            <a:pPr lvl="0"/>
            <a:r>
              <a:rPr lang="id-ID" dirty="0" smtClean="0"/>
              <a:t>Dengan undian</a:t>
            </a:r>
            <a:endParaRPr lang="en-US" dirty="0" smtClean="0"/>
          </a:p>
          <a:p>
            <a:pPr lvl="0"/>
            <a:r>
              <a:rPr lang="id-ID" dirty="0" smtClean="0"/>
              <a:t>Dengan tabel, angka acakan.</a:t>
            </a:r>
            <a:endParaRPr lang="en-US" dirty="0" smtClean="0"/>
          </a:p>
          <a:p>
            <a:pPr lvl="0"/>
            <a:r>
              <a:rPr lang="id-ID" dirty="0" smtClean="0"/>
              <a:t>Dengan komputer.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583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Pengukuran dalam penelitian &amp;  jenis sampling </vt:lpstr>
      <vt:lpstr> Pengukuran dalam Penelitian </vt:lpstr>
      <vt:lpstr> Pengukuran dalam Penelitian </vt:lpstr>
      <vt:lpstr>SAMPLING</vt:lpstr>
      <vt:lpstr> Jenis sampling </vt:lpstr>
      <vt:lpstr> Probability Sampling</vt:lpstr>
      <vt:lpstr>Pemilihan jenis sampling</vt:lpstr>
      <vt:lpstr> Sampling acakan sederhana </vt:lpstr>
      <vt:lpstr>Sampling acakan sederhana</vt:lpstr>
      <vt:lpstr> Sampling acakan proporsional dengan stratifikasi </vt:lpstr>
      <vt:lpstr> Contoh </vt:lpstr>
      <vt:lpstr>Contoh lanjutan</vt:lpstr>
      <vt:lpstr> Sampling acakan  tak proporsional dengan stratifikasi </vt:lpstr>
      <vt:lpstr> Sampling daerah  atau cluster sampling </vt:lpstr>
      <vt:lpstr>Non-probability sampling</vt:lpstr>
      <vt:lpstr>  Sampling sistematis   </vt:lpstr>
      <vt:lpstr> Sampling kuota </vt:lpstr>
      <vt:lpstr> Sampling aksidental </vt:lpstr>
      <vt:lpstr> Purposive sampling </vt:lpstr>
      <vt:lpstr>Saturation sampling  (sampling jenuh)</vt:lpstr>
      <vt:lpstr>Snowball sampling  (sampel bola salju)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Lia</dc:creator>
  <cp:lastModifiedBy>Lia Warlina</cp:lastModifiedBy>
  <cp:revision>7</cp:revision>
  <dcterms:created xsi:type="dcterms:W3CDTF">2012-03-09T05:05:09Z</dcterms:created>
  <dcterms:modified xsi:type="dcterms:W3CDTF">2017-06-01T11:18:11Z</dcterms:modified>
</cp:coreProperties>
</file>