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28"/>
  </p:notesMasterIdLst>
  <p:handoutMasterIdLst>
    <p:handoutMasterId r:id="rId29"/>
  </p:handoutMasterIdLst>
  <p:sldIdLst>
    <p:sldId id="279" r:id="rId2"/>
    <p:sldId id="257" r:id="rId3"/>
    <p:sldId id="301" r:id="rId4"/>
    <p:sldId id="318" r:id="rId5"/>
    <p:sldId id="281" r:id="rId6"/>
    <p:sldId id="319" r:id="rId7"/>
    <p:sldId id="285" r:id="rId8"/>
    <p:sldId id="283" r:id="rId9"/>
    <p:sldId id="330" r:id="rId10"/>
    <p:sldId id="305" r:id="rId11"/>
    <p:sldId id="307" r:id="rId12"/>
    <p:sldId id="314" r:id="rId13"/>
    <p:sldId id="316" r:id="rId14"/>
    <p:sldId id="317" r:id="rId15"/>
    <p:sldId id="320" r:id="rId16"/>
    <p:sldId id="321" r:id="rId17"/>
    <p:sldId id="322" r:id="rId18"/>
    <p:sldId id="323" r:id="rId19"/>
    <p:sldId id="324" r:id="rId20"/>
    <p:sldId id="325" r:id="rId21"/>
    <p:sldId id="326" r:id="rId22"/>
    <p:sldId id="331" r:id="rId23"/>
    <p:sldId id="332" r:id="rId24"/>
    <p:sldId id="338" r:id="rId25"/>
    <p:sldId id="334" r:id="rId26"/>
    <p:sldId id="337" r:id="rId27"/>
  </p:sldIdLst>
  <p:sldSz cx="9144000" cy="6858000" type="screen4x3"/>
  <p:notesSz cx="10234613" cy="7099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F5D4CC9-0A63-4F1F-A94B-EB22EA499A87}">
          <p14:sldIdLst>
            <p14:sldId id="279"/>
            <p14:sldId id="257"/>
            <p14:sldId id="301"/>
            <p14:sldId id="318"/>
            <p14:sldId id="281"/>
            <p14:sldId id="319"/>
            <p14:sldId id="285"/>
            <p14:sldId id="283"/>
            <p14:sldId id="330"/>
            <p14:sldId id="305"/>
            <p14:sldId id="307"/>
            <p14:sldId id="314"/>
            <p14:sldId id="316"/>
            <p14:sldId id="317"/>
            <p14:sldId id="320"/>
            <p14:sldId id="321"/>
            <p14:sldId id="322"/>
            <p14:sldId id="323"/>
            <p14:sldId id="324"/>
            <p14:sldId id="325"/>
            <p14:sldId id="326"/>
            <p14:sldId id="331"/>
            <p14:sldId id="332"/>
            <p14:sldId id="338"/>
            <p14:sldId id="334"/>
            <p14:sldId id="3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790" autoAdjust="0"/>
  </p:normalViewPr>
  <p:slideViewPr>
    <p:cSldViewPr>
      <p:cViewPr varScale="1">
        <p:scale>
          <a:sx n="60" d="100"/>
          <a:sy n="60" d="100"/>
        </p:scale>
        <p:origin x="160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338" cy="354349"/>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797583" y="0"/>
            <a:ext cx="4435338" cy="354349"/>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A42F45A-D1E2-496B-BB34-F3073C7EA134}" type="datetimeFigureOut">
              <a:rPr lang="en-US"/>
              <a:pPr>
                <a:defRPr/>
              </a:pPr>
              <a:t>7/10/2019</a:t>
            </a:fld>
            <a:endParaRPr lang="en-US"/>
          </a:p>
        </p:txBody>
      </p:sp>
      <p:sp>
        <p:nvSpPr>
          <p:cNvPr id="4" name="Footer Placeholder 3"/>
          <p:cNvSpPr>
            <a:spLocks noGrp="1"/>
          </p:cNvSpPr>
          <p:nvPr>
            <p:ph type="ftr" sz="quarter" idx="2"/>
          </p:nvPr>
        </p:nvSpPr>
        <p:spPr>
          <a:xfrm>
            <a:off x="0" y="6743411"/>
            <a:ext cx="4435338" cy="354349"/>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797583" y="6743411"/>
            <a:ext cx="4435338" cy="354349"/>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F3596B1-3DC9-4254-AB02-7909932FCE5E}" type="slidenum">
              <a:rPr lang="en-US"/>
              <a:pPr>
                <a:defRPr/>
              </a:pPr>
              <a:t>‹#›</a:t>
            </a:fld>
            <a:endParaRPr lang="en-US"/>
          </a:p>
        </p:txBody>
      </p:sp>
    </p:spTree>
    <p:extLst>
      <p:ext uri="{BB962C8B-B14F-4D97-AF65-F5344CB8AC3E}">
        <p14:creationId xmlns:p14="http://schemas.microsoft.com/office/powerpoint/2010/main" val="1186115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338" cy="354349"/>
          </a:xfrm>
          <a:prstGeom prst="rect">
            <a:avLst/>
          </a:prstGeom>
        </p:spPr>
        <p:txBody>
          <a:bodyPr vert="horz" lIns="99048" tIns="49524" rIns="99048" bIns="49524"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5797583" y="0"/>
            <a:ext cx="4435338" cy="354349"/>
          </a:xfrm>
          <a:prstGeom prst="rect">
            <a:avLst/>
          </a:prstGeom>
        </p:spPr>
        <p:txBody>
          <a:bodyPr vert="horz" lIns="99048" tIns="49524" rIns="99048" bIns="49524" rtlCol="0"/>
          <a:lstStyle>
            <a:lvl1pPr algn="r" fontAlgn="auto">
              <a:spcBef>
                <a:spcPts val="0"/>
              </a:spcBef>
              <a:spcAft>
                <a:spcPts val="0"/>
              </a:spcAft>
              <a:defRPr sz="1300">
                <a:latin typeface="+mn-lt"/>
              </a:defRPr>
            </a:lvl1pPr>
          </a:lstStyle>
          <a:p>
            <a:pPr>
              <a:defRPr/>
            </a:pPr>
            <a:fld id="{35562C96-A90E-4AC2-864F-F28FD44C9676}" type="datetimeFigureOut">
              <a:rPr lang="en-US"/>
              <a:pPr>
                <a:defRPr/>
              </a:pPr>
              <a:t>7/10/2019</a:t>
            </a:fld>
            <a:endParaRPr lang="en-US"/>
          </a:p>
        </p:txBody>
      </p:sp>
      <p:sp>
        <p:nvSpPr>
          <p:cNvPr id="4" name="Slide Image Placeholder 3"/>
          <p:cNvSpPr>
            <a:spLocks noGrp="1" noRot="1" noChangeAspect="1"/>
          </p:cNvSpPr>
          <p:nvPr>
            <p:ph type="sldImg" idx="2"/>
          </p:nvPr>
        </p:nvSpPr>
        <p:spPr>
          <a:xfrm>
            <a:off x="3343275" y="533400"/>
            <a:ext cx="3548063" cy="2660650"/>
          </a:xfrm>
          <a:prstGeom prst="rect">
            <a:avLst/>
          </a:prstGeom>
          <a:noFill/>
          <a:ln w="12700">
            <a:solidFill>
              <a:prstClr val="black"/>
            </a:solidFill>
          </a:ln>
        </p:spPr>
        <p:txBody>
          <a:bodyPr vert="horz" lIns="99048" tIns="49524" rIns="99048" bIns="49524" rtlCol="0" anchor="ctr"/>
          <a:lstStyle/>
          <a:p>
            <a:pPr lvl="0"/>
            <a:endParaRPr lang="en-US" noProof="0"/>
          </a:p>
        </p:txBody>
      </p:sp>
      <p:sp>
        <p:nvSpPr>
          <p:cNvPr id="5" name="Notes Placeholder 4"/>
          <p:cNvSpPr>
            <a:spLocks noGrp="1"/>
          </p:cNvSpPr>
          <p:nvPr>
            <p:ph type="body" sz="quarter" idx="3"/>
          </p:nvPr>
        </p:nvSpPr>
        <p:spPr>
          <a:xfrm>
            <a:off x="1023801" y="3372477"/>
            <a:ext cx="8187014" cy="3193760"/>
          </a:xfrm>
          <a:prstGeom prst="rect">
            <a:avLst/>
          </a:prstGeom>
        </p:spPr>
        <p:txBody>
          <a:bodyPr vert="horz" lIns="99048" tIns="49524" rIns="99048" bIns="4952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741870"/>
            <a:ext cx="4435338" cy="355890"/>
          </a:xfrm>
          <a:prstGeom prst="rect">
            <a:avLst/>
          </a:prstGeom>
        </p:spPr>
        <p:txBody>
          <a:bodyPr vert="horz" lIns="99048" tIns="49524" rIns="99048" bIns="49524"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5797583" y="6741870"/>
            <a:ext cx="4435338" cy="355890"/>
          </a:xfrm>
          <a:prstGeom prst="rect">
            <a:avLst/>
          </a:prstGeom>
        </p:spPr>
        <p:txBody>
          <a:bodyPr vert="horz" lIns="99048" tIns="49524" rIns="99048" bIns="49524" rtlCol="0" anchor="b"/>
          <a:lstStyle>
            <a:lvl1pPr algn="r" fontAlgn="auto">
              <a:spcBef>
                <a:spcPts val="0"/>
              </a:spcBef>
              <a:spcAft>
                <a:spcPts val="0"/>
              </a:spcAft>
              <a:defRPr sz="1300">
                <a:latin typeface="+mn-lt"/>
              </a:defRPr>
            </a:lvl1pPr>
          </a:lstStyle>
          <a:p>
            <a:pPr>
              <a:defRPr/>
            </a:pPr>
            <a:fld id="{B0AE3CF3-F9FE-4A74-BBFB-08F4D3C938B3}" type="slidenum">
              <a:rPr lang="en-US"/>
              <a:pPr>
                <a:defRPr/>
              </a:pPr>
              <a:t>‹#›</a:t>
            </a:fld>
            <a:endParaRPr lang="en-US"/>
          </a:p>
        </p:txBody>
      </p:sp>
    </p:spTree>
    <p:extLst>
      <p:ext uri="{BB962C8B-B14F-4D97-AF65-F5344CB8AC3E}">
        <p14:creationId xmlns:p14="http://schemas.microsoft.com/office/powerpoint/2010/main" val="10520563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fld id="{227FD663-F8C6-4538-9BBC-1586B2C80A8D}" type="datetime1">
              <a:rPr lang="en-US" smtClean="0"/>
              <a:pPr>
                <a:defRPr/>
              </a:pPr>
              <a:t>7/10/2019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CE97BC1-7B01-4F7E-90A1-A0C3233D0108}" type="slidenum">
              <a:rPr lang="en-US" smtClean="0"/>
              <a:pPr>
                <a:defRPr/>
              </a:pPr>
              <a:t>‹#›</a:t>
            </a:fld>
            <a:endParaRPr lang="en-US"/>
          </a:p>
        </p:txBody>
      </p:sp>
    </p:spTree>
    <p:extLst>
      <p:ext uri="{BB962C8B-B14F-4D97-AF65-F5344CB8AC3E}">
        <p14:creationId xmlns:p14="http://schemas.microsoft.com/office/powerpoint/2010/main" val="2672272534"/>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9B395B7-90DC-4F69-B21C-C382710DDB5C}" type="datetime1">
              <a:rPr lang="en-US" smtClean="0"/>
              <a:pPr>
                <a:defRPr/>
              </a:pPr>
              <a:t>7/10/2019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224E06-0C2B-44E3-B0F2-11A4FF2F4597}" type="slidenum">
              <a:rPr lang="en-US" smtClean="0"/>
              <a:pPr>
                <a:defRPr/>
              </a:pPr>
              <a:t>‹#›</a:t>
            </a:fld>
            <a:endParaRPr lang="en-US"/>
          </a:p>
        </p:txBody>
      </p:sp>
    </p:spTree>
    <p:extLst>
      <p:ext uri="{BB962C8B-B14F-4D97-AF65-F5344CB8AC3E}">
        <p14:creationId xmlns:p14="http://schemas.microsoft.com/office/powerpoint/2010/main" val="51464006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C11AD46-29A3-428A-8B11-C27106938FC2}" type="datetime1">
              <a:rPr lang="en-US" smtClean="0"/>
              <a:pPr>
                <a:defRPr/>
              </a:pPr>
              <a:t>7/10/2019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158134-C5CD-4880-B4D4-F73EF6578FEB}" type="slidenum">
              <a:rPr lang="en-US" smtClean="0"/>
              <a:pPr>
                <a:defRPr/>
              </a:pPr>
              <a:t>‹#›</a:t>
            </a:fld>
            <a:endParaRPr lang="en-US"/>
          </a:p>
        </p:txBody>
      </p:sp>
    </p:spTree>
    <p:extLst>
      <p:ext uri="{BB962C8B-B14F-4D97-AF65-F5344CB8AC3E}">
        <p14:creationId xmlns:p14="http://schemas.microsoft.com/office/powerpoint/2010/main" val="4025016117"/>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a:t>Click to edit Master title style</a:t>
            </a:r>
          </a:p>
        </p:txBody>
      </p:sp>
      <p:sp>
        <p:nvSpPr>
          <p:cNvPr id="3" name="Table Placeholder 2"/>
          <p:cNvSpPr>
            <a:spLocks noGrp="1"/>
          </p:cNvSpPr>
          <p:nvPr>
            <p:ph type="tbl" idx="1"/>
          </p:nvPr>
        </p:nvSpPr>
        <p:spPr>
          <a:xfrm>
            <a:off x="301625" y="1600200"/>
            <a:ext cx="8540750" cy="4498975"/>
          </a:xfrm>
        </p:spPr>
        <p:txBody>
          <a:bodyPr/>
          <a:lstStyle/>
          <a:p>
            <a:pPr lvl="0"/>
            <a:endParaRPr lang="en-US" noProof="0"/>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BA22C274-D249-40AD-B598-F94C2155468D}" type="slidenum">
              <a:rPr lang="en-US"/>
              <a:pPr>
                <a:defRPr/>
              </a:pPr>
              <a:t>‹#›</a:t>
            </a:fld>
            <a:endParaRPr lang="en-US"/>
          </a:p>
        </p:txBody>
      </p:sp>
    </p:spTree>
    <p:extLst>
      <p:ext uri="{BB962C8B-B14F-4D97-AF65-F5344CB8AC3E}">
        <p14:creationId xmlns:p14="http://schemas.microsoft.com/office/powerpoint/2010/main" val="474541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512E960C-94A6-482D-B04C-0E758DD97AA9}" type="datetime1">
              <a:rPr lang="en-US" smtClean="0"/>
              <a:pPr>
                <a:defRPr/>
              </a:pPr>
              <a:t>7/10/2019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7ACA7C1-EEE7-4661-BE25-4E4DCC66711E}" type="slidenum">
              <a:rPr lang="en-US" smtClean="0"/>
              <a:pPr>
                <a:defRPr/>
              </a:pPr>
              <a:t>‹#›</a:t>
            </a:fld>
            <a:endParaRPr lang="en-US"/>
          </a:p>
        </p:txBody>
      </p:sp>
    </p:spTree>
    <p:extLst>
      <p:ext uri="{BB962C8B-B14F-4D97-AF65-F5344CB8AC3E}">
        <p14:creationId xmlns:p14="http://schemas.microsoft.com/office/powerpoint/2010/main" val="242616454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fld id="{4B15A7B0-4054-414E-A279-F361E1376A2B}" type="datetime1">
              <a:rPr lang="en-US" smtClean="0"/>
              <a:pPr>
                <a:defRPr/>
              </a:pPr>
              <a:t>7/10/2019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02CECBA-B376-4B1C-BBA7-DE9FD5C88851}" type="slidenum">
              <a:rPr lang="en-US" smtClean="0"/>
              <a:pPr>
                <a:defRPr/>
              </a:pPr>
              <a:t>‹#›</a:t>
            </a:fld>
            <a:endParaRPr lang="en-US"/>
          </a:p>
        </p:txBody>
      </p:sp>
    </p:spTree>
    <p:extLst>
      <p:ext uri="{BB962C8B-B14F-4D97-AF65-F5344CB8AC3E}">
        <p14:creationId xmlns:p14="http://schemas.microsoft.com/office/powerpoint/2010/main" val="1877842717"/>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a:defRPr/>
            </a:pPr>
            <a:fld id="{0E39D160-D6C1-464D-8530-060841C782D7}" type="datetime1">
              <a:rPr lang="en-US" smtClean="0"/>
              <a:pPr>
                <a:defRPr/>
              </a:pPr>
              <a:t>7/10/2019</a:t>
            </a:fld>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46338027-79FF-4959-B9D3-BCAE02F5E76D}" type="slidenum">
              <a:rPr lang="en-US" smtClean="0"/>
              <a:pPr>
                <a:defRPr/>
              </a:pPr>
              <a:t>‹#›</a:t>
            </a:fld>
            <a:endParaRPr lang="en-US"/>
          </a:p>
        </p:txBody>
      </p:sp>
    </p:spTree>
    <p:extLst>
      <p:ext uri="{BB962C8B-B14F-4D97-AF65-F5344CB8AC3E}">
        <p14:creationId xmlns:p14="http://schemas.microsoft.com/office/powerpoint/2010/main" val="3733854687"/>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fld id="{D001EB37-52D0-4B2A-B6B4-1072396DCDB1}" type="datetime1">
              <a:rPr lang="en-US" smtClean="0"/>
              <a:pPr>
                <a:defRPr/>
              </a:pPr>
              <a:t>7/10/2019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0BFEB8A-B613-4E04-881C-91771255B9A9}" type="slidenum">
              <a:rPr lang="en-US" smtClean="0"/>
              <a:pPr>
                <a:defRPr/>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7974571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2278180-44D5-4F91-BC0B-201F467E352C}" type="datetime1">
              <a:rPr lang="en-US" smtClean="0"/>
              <a:pPr>
                <a:defRPr/>
              </a:pPr>
              <a:t>7/10/2019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932CEF6-A07E-43BF-9376-74138B8B33F6}" type="slidenum">
              <a:rPr lang="en-US" smtClean="0"/>
              <a:pPr>
                <a:defRPr/>
              </a:pPr>
              <a:t>‹#›</a:t>
            </a:fld>
            <a:endParaRPr lang="en-US"/>
          </a:p>
        </p:txBody>
      </p:sp>
    </p:spTree>
    <p:extLst>
      <p:ext uri="{BB962C8B-B14F-4D97-AF65-F5344CB8AC3E}">
        <p14:creationId xmlns:p14="http://schemas.microsoft.com/office/powerpoint/2010/main" val="523690543"/>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FDECC95-2185-4C6D-97D1-2CF4FDF7E03A}" type="datetime1">
              <a:rPr lang="en-US" smtClean="0"/>
              <a:pPr>
                <a:defRPr/>
              </a:pPr>
              <a:t>7/10/2019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55D4256-ADE6-4A2B-BFB2-6599CBEC455E}" type="slidenum">
              <a:rPr lang="en-US" smtClean="0"/>
              <a:pPr>
                <a:defRPr/>
              </a:pPr>
              <a:t>‹#›</a:t>
            </a:fld>
            <a:endParaRPr lang="en-US"/>
          </a:p>
        </p:txBody>
      </p:sp>
    </p:spTree>
    <p:extLst>
      <p:ext uri="{BB962C8B-B14F-4D97-AF65-F5344CB8AC3E}">
        <p14:creationId xmlns:p14="http://schemas.microsoft.com/office/powerpoint/2010/main" val="131642800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pPr>
              <a:defRPr/>
            </a:pPr>
            <a:fld id="{C866FF79-54C7-4D36-8D13-D5003FC04A96}" type="datetime1">
              <a:rPr lang="en-US" smtClean="0"/>
              <a:pPr>
                <a:defRPr/>
              </a:pPr>
              <a:t>7/10/2019</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pPr>
              <a:defRPr/>
            </a:pPr>
            <a:endParaRPr lang="en-US"/>
          </a:p>
        </p:txBody>
      </p:sp>
      <p:sp>
        <p:nvSpPr>
          <p:cNvPr id="11" name="Slide Number Placeholder 10"/>
          <p:cNvSpPr>
            <a:spLocks noGrp="1"/>
          </p:cNvSpPr>
          <p:nvPr>
            <p:ph type="sldNum" sz="quarter" idx="12"/>
          </p:nvPr>
        </p:nvSpPr>
        <p:spPr/>
        <p:txBody>
          <a:bodyPr/>
          <a:lstStyle/>
          <a:p>
            <a:pPr>
              <a:defRPr/>
            </a:pPr>
            <a:fld id="{178D4C2D-B38C-400A-A420-BA7CA9CA82D5}" type="slidenum">
              <a:rPr lang="en-US" smtClean="0"/>
              <a:pPr>
                <a:defRPr/>
              </a:pPr>
              <a:t>‹#›</a:t>
            </a:fld>
            <a:endParaRPr lang="en-US"/>
          </a:p>
        </p:txBody>
      </p:sp>
    </p:spTree>
    <p:extLst>
      <p:ext uri="{BB962C8B-B14F-4D97-AF65-F5344CB8AC3E}">
        <p14:creationId xmlns:p14="http://schemas.microsoft.com/office/powerpoint/2010/main" val="1338949941"/>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fld id="{F2E843CF-D6AE-4224-AC79-79ED784115AF}" type="datetime1">
              <a:rPr lang="en-US" smtClean="0"/>
              <a:pPr>
                <a:defRPr/>
              </a:pPr>
              <a:t>7/10/2019</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pPr>
              <a:defRPr/>
            </a:pPr>
            <a:endParaRPr lang="en-US"/>
          </a:p>
        </p:txBody>
      </p:sp>
      <p:sp>
        <p:nvSpPr>
          <p:cNvPr id="10" name="Slide Number Placeholder 9"/>
          <p:cNvSpPr>
            <a:spLocks noGrp="1"/>
          </p:cNvSpPr>
          <p:nvPr>
            <p:ph type="sldNum" sz="quarter" idx="12"/>
          </p:nvPr>
        </p:nvSpPr>
        <p:spPr/>
        <p:txBody>
          <a:bodyPr/>
          <a:lstStyle/>
          <a:p>
            <a:pPr>
              <a:defRPr/>
            </a:pPr>
            <a:fld id="{345711EB-4620-4351-A8B3-7C767381D6A8}" type="slidenum">
              <a:rPr lang="en-US" smtClean="0"/>
              <a:pPr>
                <a:defRPr/>
              </a:pPr>
              <a:t>‹#›</a:t>
            </a:fld>
            <a:endParaRPr lang="en-US"/>
          </a:p>
        </p:txBody>
      </p:sp>
    </p:spTree>
    <p:extLst>
      <p:ext uri="{BB962C8B-B14F-4D97-AF65-F5344CB8AC3E}">
        <p14:creationId xmlns:p14="http://schemas.microsoft.com/office/powerpoint/2010/main" val="259545908"/>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045" y="964692"/>
            <a:ext cx="5937755"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pPr>
              <a:defRPr/>
            </a:pPr>
            <a:fld id="{D001EB37-52D0-4B2A-B6B4-1072396DCDB1}" type="datetime1">
              <a:rPr lang="en-US" smtClean="0"/>
              <a:pPr>
                <a:defRPr/>
              </a:pPr>
              <a:t>7/10/2019</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pPr>
              <a:defRPr/>
            </a:pPr>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pPr>
              <a:defRPr/>
            </a:pPr>
            <a:fld id="{A0BFEB8A-B613-4E04-881C-91771255B9A9}" type="slidenum">
              <a:rPr lang="en-US" smtClean="0"/>
              <a:pPr>
                <a:defRPr/>
              </a:pPr>
              <a:t>‹#›</a:t>
            </a:fld>
            <a:endParaRPr lang="en-US"/>
          </a:p>
        </p:txBody>
      </p:sp>
    </p:spTree>
    <p:extLst>
      <p:ext uri="{BB962C8B-B14F-4D97-AF65-F5344CB8AC3E}">
        <p14:creationId xmlns:p14="http://schemas.microsoft.com/office/powerpoint/2010/main" val="2993842118"/>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Lst>
  <p:transition spd="slow">
    <p:wipe/>
  </p:transition>
  <p:hf hdr="0" ftr="0" dt="0"/>
  <p:txStyles>
    <p:titleStyle>
      <a:lvl1pPr algn="ctr" defTabSz="914400" rtl="0" eaLnBrk="1" latinLnBrk="0" hangingPunct="1">
        <a:lnSpc>
          <a:spcPct val="90000"/>
        </a:lnSpc>
        <a:spcBef>
          <a:spcPct val="0"/>
        </a:spcBef>
        <a:buNone/>
        <a:defRPr sz="26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14.bin"/><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3"/>
          <p:cNvSpPr>
            <a:spLocks noGrp="1"/>
          </p:cNvSpPr>
          <p:nvPr>
            <p:ph type="ctrTitle"/>
          </p:nvPr>
        </p:nvSpPr>
        <p:spPr/>
        <p:txBody>
          <a:bodyPr>
            <a:normAutofit fontScale="90000"/>
          </a:bodyPr>
          <a:lstStyle/>
          <a:p>
            <a:pPr eaLnBrk="1" hangingPunct="1"/>
            <a:r>
              <a:rPr lang="id-ID" sz="4800"/>
              <a:t>MODEL DAN </a:t>
            </a:r>
            <a:r>
              <a:rPr lang="id-ID" sz="4800" dirty="0"/>
              <a:t>SIMULASI</a:t>
            </a:r>
            <a:br>
              <a:rPr lang="id-ID" sz="4800" dirty="0"/>
            </a:br>
            <a:r>
              <a:rPr lang="id-ID" sz="4800" dirty="0"/>
              <a:t>SISTEM ANTRIAN</a:t>
            </a:r>
            <a:endParaRPr sz="4800" dirty="0"/>
          </a:p>
        </p:txBody>
      </p:sp>
      <p:sp>
        <p:nvSpPr>
          <p:cNvPr id="6146" name="Subtitle 2"/>
          <p:cNvSpPr>
            <a:spLocks noGrp="1"/>
          </p:cNvSpPr>
          <p:nvPr>
            <p:ph type="subTitle" idx="1"/>
          </p:nvPr>
        </p:nvSpPr>
        <p:spPr>
          <a:xfrm>
            <a:off x="1295400" y="4221088"/>
            <a:ext cx="7021016" cy="1874912"/>
          </a:xfrm>
        </p:spPr>
        <p:txBody>
          <a:bodyPr>
            <a:normAutofit fontScale="92500" lnSpcReduction="10000"/>
          </a:bodyPr>
          <a:lstStyle/>
          <a:p>
            <a:pPr eaLnBrk="1" hangingPunct="1"/>
            <a:r>
              <a:rPr lang="en-US" sz="2800" b="1" dirty="0">
                <a:latin typeface="+mj-lt"/>
              </a:rPr>
              <a:t>Mata </a:t>
            </a:r>
            <a:r>
              <a:rPr lang="en-US" sz="2800" b="1" dirty="0" err="1">
                <a:latin typeface="+mj-lt"/>
              </a:rPr>
              <a:t>Kuliah</a:t>
            </a:r>
            <a:r>
              <a:rPr lang="en-US" sz="2800" b="1" dirty="0">
                <a:latin typeface="+mj-lt"/>
              </a:rPr>
              <a:t> </a:t>
            </a:r>
            <a:r>
              <a:rPr lang="en-US" sz="2800" b="1" dirty="0" err="1">
                <a:latin typeface="+mj-lt"/>
              </a:rPr>
              <a:t>Pemodelan</a:t>
            </a:r>
            <a:r>
              <a:rPr lang="en-US" sz="2800" b="1" dirty="0">
                <a:latin typeface="+mj-lt"/>
              </a:rPr>
              <a:t> &amp; </a:t>
            </a:r>
            <a:r>
              <a:rPr lang="en-US" sz="2800" b="1" dirty="0" err="1">
                <a:latin typeface="+mj-lt"/>
              </a:rPr>
              <a:t>Simulasi</a:t>
            </a:r>
            <a:endParaRPr lang="en-US" sz="2800" b="1" dirty="0">
              <a:latin typeface="+mj-lt"/>
            </a:endParaRPr>
          </a:p>
          <a:p>
            <a:pPr eaLnBrk="1" hangingPunct="1"/>
            <a:endParaRPr lang="en-US" sz="2800" dirty="0">
              <a:latin typeface="+mj-lt"/>
            </a:endParaRPr>
          </a:p>
          <a:p>
            <a:pPr eaLnBrk="1" hangingPunct="1"/>
            <a:r>
              <a:rPr lang="id-ID" sz="2400">
                <a:latin typeface="+mj-lt"/>
              </a:rPr>
              <a:t>Program Studi </a:t>
            </a:r>
            <a:r>
              <a:rPr lang="en-US" sz="2400">
                <a:latin typeface="+mj-lt"/>
              </a:rPr>
              <a:t>Teknik</a:t>
            </a:r>
            <a:r>
              <a:rPr lang="en-US" sz="2400" dirty="0">
                <a:latin typeface="+mj-lt"/>
              </a:rPr>
              <a:t> </a:t>
            </a:r>
            <a:r>
              <a:rPr lang="en-US" sz="2400" dirty="0" err="1">
                <a:latin typeface="+mj-lt"/>
              </a:rPr>
              <a:t>Informatika</a:t>
            </a:r>
            <a:endParaRPr lang="en-US" sz="2400" dirty="0">
              <a:latin typeface="+mj-lt"/>
            </a:endParaRPr>
          </a:p>
          <a:p>
            <a:pPr eaLnBrk="1" hangingPunct="1"/>
            <a:r>
              <a:rPr lang="en-US" sz="2400" dirty="0" err="1">
                <a:latin typeface="+mj-lt"/>
              </a:rPr>
              <a:t>Universitas</a:t>
            </a:r>
            <a:r>
              <a:rPr lang="en-US" sz="2400" dirty="0">
                <a:latin typeface="+mj-lt"/>
              </a:rPr>
              <a:t> </a:t>
            </a:r>
            <a:r>
              <a:rPr lang="en-US" sz="2400" dirty="0" err="1">
                <a:latin typeface="+mj-lt"/>
              </a:rPr>
              <a:t>Komputer</a:t>
            </a:r>
            <a:r>
              <a:rPr lang="en-US" sz="2400" dirty="0">
                <a:latin typeface="+mj-lt"/>
              </a:rPr>
              <a:t> Indonesia</a:t>
            </a: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5750" y="188640"/>
            <a:ext cx="8401050" cy="714357"/>
          </a:xfrm>
        </p:spPr>
        <p:txBody>
          <a:bodyPr>
            <a:normAutofit fontScale="90000"/>
          </a:bodyPr>
          <a:lstStyle/>
          <a:p>
            <a:pPr algn="ctr" eaLnBrk="1" hangingPunct="1"/>
            <a:r>
              <a:rPr lang="en-US" sz="3200" b="1" dirty="0">
                <a:solidFill>
                  <a:schemeClr val="tx1"/>
                </a:solidFill>
                <a:latin typeface="Arial" pitchFamily="34" charset="0"/>
                <a:cs typeface="Arial" pitchFamily="34" charset="0"/>
              </a:rPr>
              <a:t>Model</a:t>
            </a:r>
            <a:r>
              <a:rPr lang="id-ID" sz="3200" b="1" dirty="0">
                <a:solidFill>
                  <a:schemeClr val="tx1"/>
                </a:solidFill>
                <a:latin typeface="Arial" pitchFamily="34" charset="0"/>
                <a:cs typeface="Arial" pitchFamily="34" charset="0"/>
              </a:rPr>
              <a:t> Antrian</a:t>
            </a:r>
            <a:r>
              <a:rPr lang="en-US" sz="3200" b="1" dirty="0">
                <a:solidFill>
                  <a:schemeClr val="tx1"/>
                </a:solidFill>
                <a:latin typeface="Arial" pitchFamily="34" charset="0"/>
                <a:cs typeface="Arial" pitchFamily="34" charset="0"/>
              </a:rPr>
              <a:t> (M / M / 1 </a:t>
            </a:r>
            <a:r>
              <a:rPr lang="id-ID" sz="3200" b="1" dirty="0">
                <a:solidFill>
                  <a:schemeClr val="tx1"/>
                </a:solidFill>
                <a:latin typeface="Arial" pitchFamily="34" charset="0"/>
                <a:cs typeface="Arial" pitchFamily="34" charset="0"/>
              </a:rPr>
              <a:t>)</a:t>
            </a:r>
            <a:endParaRPr lang="en-US" sz="32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28597" y="908720"/>
            <a:ext cx="8286807" cy="1206465"/>
          </a:xfrm>
        </p:spPr>
        <p:txBody>
          <a:bodyPr>
            <a:noAutofit/>
          </a:bodyPr>
          <a:lstStyle/>
          <a:p>
            <a:pPr marL="274320" indent="-274320" algn="just" eaLnBrk="1" fontAlgn="auto" hangingPunct="1">
              <a:spcBef>
                <a:spcPts val="580"/>
              </a:spcBef>
              <a:spcAft>
                <a:spcPts val="0"/>
              </a:spcAft>
              <a:buFont typeface="Wingdings 2"/>
              <a:buNone/>
              <a:defRPr/>
            </a:pPr>
            <a:r>
              <a:rPr lang="id-ID" sz="2400" dirty="0">
                <a:latin typeface="Arial" pitchFamily="34" charset="0"/>
                <a:cs typeface="Arial" pitchFamily="34" charset="0"/>
              </a:rPr>
              <a:t>Karakteristik yang dianalisis :</a:t>
            </a:r>
          </a:p>
          <a:p>
            <a:pPr marL="457200" indent="-457200" algn="just" eaLnBrk="1" fontAlgn="auto" hangingPunct="1">
              <a:spcBef>
                <a:spcPts val="580"/>
              </a:spcBef>
              <a:spcAft>
                <a:spcPts val="0"/>
              </a:spcAft>
              <a:buFont typeface="+mj-lt"/>
              <a:buAutoNum type="arabicPeriod"/>
              <a:defRPr/>
            </a:pPr>
            <a:r>
              <a:rPr lang="id-ID" sz="2400" dirty="0">
                <a:latin typeface="Arial" pitchFamily="34" charset="0"/>
                <a:cs typeface="Arial" pitchFamily="34" charset="0"/>
              </a:rPr>
              <a:t>T</a:t>
            </a:r>
            <a:r>
              <a:rPr lang="en-US" sz="2400" dirty="0" err="1">
                <a:latin typeface="Arial" pitchFamily="34" charset="0"/>
                <a:cs typeface="Arial" pitchFamily="34" charset="0"/>
              </a:rPr>
              <a:t>ingkat</a:t>
            </a:r>
            <a:r>
              <a:rPr lang="en-US" sz="2400" dirty="0">
                <a:latin typeface="Arial" pitchFamily="34" charset="0"/>
                <a:cs typeface="Arial" pitchFamily="34" charset="0"/>
              </a:rPr>
              <a:t> </a:t>
            </a:r>
            <a:r>
              <a:rPr lang="id-ID" sz="2400" dirty="0">
                <a:latin typeface="Arial" pitchFamily="34" charset="0"/>
                <a:cs typeface="Arial" pitchFamily="34" charset="0"/>
              </a:rPr>
              <a:t>I</a:t>
            </a:r>
            <a:r>
              <a:rPr lang="en-US" sz="2400" dirty="0" err="1">
                <a:latin typeface="Arial" pitchFamily="34" charset="0"/>
                <a:cs typeface="Arial" pitchFamily="34" charset="0"/>
              </a:rPr>
              <a:t>ntensitas</a:t>
            </a:r>
            <a:r>
              <a:rPr lang="en-US" sz="2400" dirty="0">
                <a:latin typeface="Arial" pitchFamily="34" charset="0"/>
                <a:cs typeface="Arial" pitchFamily="34" charset="0"/>
              </a:rPr>
              <a:t> </a:t>
            </a:r>
            <a:r>
              <a:rPr lang="id-ID" sz="2400" dirty="0">
                <a:latin typeface="Arial" pitchFamily="34" charset="0"/>
                <a:cs typeface="Arial" pitchFamily="34" charset="0"/>
              </a:rPr>
              <a:t>F</a:t>
            </a:r>
            <a:r>
              <a:rPr lang="en-US" sz="2400" dirty="0" err="1">
                <a:latin typeface="Arial" pitchFamily="34" charset="0"/>
                <a:cs typeface="Arial" pitchFamily="34" charset="0"/>
              </a:rPr>
              <a:t>asilitas</a:t>
            </a:r>
            <a:r>
              <a:rPr lang="en-US" sz="2400" dirty="0">
                <a:latin typeface="Arial" pitchFamily="34" charset="0"/>
                <a:cs typeface="Arial" pitchFamily="34" charset="0"/>
              </a:rPr>
              <a:t> </a:t>
            </a:r>
            <a:r>
              <a:rPr lang="id-ID" sz="2400" dirty="0">
                <a:latin typeface="Arial" pitchFamily="34" charset="0"/>
                <a:cs typeface="Arial" pitchFamily="34" charset="0"/>
              </a:rPr>
              <a:t>P</a:t>
            </a:r>
            <a:r>
              <a:rPr lang="en-US" sz="2400" dirty="0" err="1">
                <a:latin typeface="Arial" pitchFamily="34" charset="0"/>
                <a:cs typeface="Arial" pitchFamily="34" charset="0"/>
              </a:rPr>
              <a:t>elayanan</a:t>
            </a:r>
            <a:r>
              <a:rPr lang="en-US" sz="2400" dirty="0">
                <a:latin typeface="Arial" pitchFamily="34" charset="0"/>
                <a:cs typeface="Arial" pitchFamily="34" charset="0"/>
              </a:rPr>
              <a:t> </a:t>
            </a:r>
            <a:endParaRPr lang="id-ID" sz="2400" dirty="0">
              <a:latin typeface="Arial" pitchFamily="34" charset="0"/>
              <a:cs typeface="Arial" pitchFamily="34" charset="0"/>
            </a:endParaRPr>
          </a:p>
          <a:p>
            <a:pPr marL="457200" indent="-457200" algn="just" eaLnBrk="1" fontAlgn="auto" hangingPunct="1">
              <a:spcBef>
                <a:spcPts val="580"/>
              </a:spcBef>
              <a:spcAft>
                <a:spcPts val="0"/>
              </a:spcAft>
              <a:buNone/>
              <a:defRPr/>
            </a:pPr>
            <a:r>
              <a:rPr lang="id-ID" sz="2400" dirty="0">
                <a:latin typeface="Arial" pitchFamily="34" charset="0"/>
                <a:cs typeface="Arial" pitchFamily="34" charset="0"/>
              </a:rPr>
              <a:t>	</a:t>
            </a:r>
            <a:endParaRPr lang="id-ID" sz="2400" dirty="0">
              <a:latin typeface="Arial" pitchFamily="34" charset="0"/>
              <a:cs typeface="Arial" pitchFamily="34" charset="0"/>
              <a:sym typeface="Symbol"/>
            </a:endParaRPr>
          </a:p>
          <a:p>
            <a:pPr marL="457200" indent="-457200" algn="just" eaLnBrk="1" fontAlgn="auto" hangingPunct="1">
              <a:spcBef>
                <a:spcPts val="580"/>
              </a:spcBef>
              <a:spcAft>
                <a:spcPts val="0"/>
              </a:spcAft>
              <a:buNone/>
              <a:defRPr/>
            </a:pPr>
            <a:endParaRPr lang="id-ID" sz="2400" dirty="0">
              <a:latin typeface="Arial" pitchFamily="34" charset="0"/>
              <a:cs typeface="Arial" pitchFamily="34" charset="0"/>
              <a:sym typeface="Symbol"/>
            </a:endParaRPr>
          </a:p>
          <a:p>
            <a:pPr marL="457200" indent="-457200" algn="just" eaLnBrk="1" fontAlgn="auto" hangingPunct="1">
              <a:spcBef>
                <a:spcPts val="580"/>
              </a:spcBef>
              <a:spcAft>
                <a:spcPts val="0"/>
              </a:spcAft>
              <a:buNone/>
              <a:defRPr/>
            </a:pPr>
            <a:endParaRPr lang="id-ID" sz="2400" dirty="0">
              <a:latin typeface="Arial" pitchFamily="34" charset="0"/>
              <a:cs typeface="Arial" pitchFamily="34" charset="0"/>
              <a:sym typeface="Symbol"/>
            </a:endParaRPr>
          </a:p>
          <a:p>
            <a:pPr marL="1257300" indent="-1257300" algn="just" eaLnBrk="1" fontAlgn="auto" hangingPunct="1">
              <a:spcBef>
                <a:spcPts val="580"/>
              </a:spcBef>
              <a:spcAft>
                <a:spcPts val="0"/>
              </a:spcAft>
              <a:buFont typeface="Wingdings 2"/>
              <a:buNone/>
              <a:tabLst>
                <a:tab pos="533400" algn="l"/>
                <a:tab pos="990600" algn="l"/>
                <a:tab pos="1257300" algn="l"/>
              </a:tabLst>
              <a:defRPr/>
            </a:pPr>
            <a:r>
              <a:rPr lang="id-ID" sz="2400" dirty="0">
                <a:latin typeface="Arial" pitchFamily="34" charset="0"/>
                <a:cs typeface="Arial" pitchFamily="34" charset="0"/>
              </a:rPr>
              <a:t>	</a:t>
            </a:r>
            <a:endParaRPr lang="en-US" sz="2400" dirty="0">
              <a:latin typeface="Arial" pitchFamily="34" charset="0"/>
              <a:cs typeface="Arial" pitchFamily="34" charset="0"/>
              <a:sym typeface="Symbol"/>
            </a:endParaRPr>
          </a:p>
        </p:txBody>
      </p:sp>
      <p:sp>
        <p:nvSpPr>
          <p:cNvPr id="4" name="Slide Number Placeholder 3"/>
          <p:cNvSpPr>
            <a:spLocks noGrp="1"/>
          </p:cNvSpPr>
          <p:nvPr>
            <p:ph type="sldNum" sz="quarter" idx="12"/>
          </p:nvPr>
        </p:nvSpPr>
        <p:spPr/>
        <p:txBody>
          <a:bodyPr/>
          <a:lstStyle/>
          <a:p>
            <a:pPr>
              <a:defRPr/>
            </a:pPr>
            <a:fld id="{5781C13E-385B-413C-A50F-02C7262108EE}" type="slidenum">
              <a:rPr lang="en-US"/>
              <a:pPr>
                <a:defRPr/>
              </a:pPr>
              <a:t>10</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738283717"/>
              </p:ext>
            </p:extLst>
          </p:nvPr>
        </p:nvGraphicFramePr>
        <p:xfrm>
          <a:off x="3563888" y="1700808"/>
          <a:ext cx="936674" cy="909124"/>
        </p:xfrm>
        <a:graphic>
          <a:graphicData uri="http://schemas.openxmlformats.org/presentationml/2006/ole">
            <mc:AlternateContent xmlns:mc="http://schemas.openxmlformats.org/markup-compatibility/2006">
              <mc:Choice xmlns:v="urn:schemas-microsoft-com:vml" Requires="v">
                <p:oleObj spid="_x0000_s38475" name="Equation" r:id="rId3" imgW="431640" imgH="419040" progId="Equation.3">
                  <p:embed/>
                </p:oleObj>
              </mc:Choice>
              <mc:Fallback>
                <p:oleObj name="Equation" r:id="rId3" imgW="43164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1700808"/>
                        <a:ext cx="936674" cy="909124"/>
                      </a:xfrm>
                      <a:prstGeom prst="rect">
                        <a:avLst/>
                      </a:prstGeom>
                      <a:noFill/>
                    </p:spPr>
                  </p:pic>
                </p:oleObj>
              </mc:Fallback>
            </mc:AlternateContent>
          </a:graphicData>
        </a:graphic>
      </p:graphicFrame>
      <p:sp>
        <p:nvSpPr>
          <p:cNvPr id="6" name="Content Placeholder 2"/>
          <p:cNvSpPr txBox="1">
            <a:spLocks/>
          </p:cNvSpPr>
          <p:nvPr/>
        </p:nvSpPr>
        <p:spPr>
          <a:xfrm>
            <a:off x="428597" y="2636912"/>
            <a:ext cx="8143931" cy="3816424"/>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57200" indent="-457200" algn="just">
              <a:spcBef>
                <a:spcPts val="580"/>
              </a:spcBef>
              <a:buFont typeface="+mj-lt"/>
              <a:buAutoNum type="arabicPeriod" startAt="2"/>
              <a:defRPr/>
            </a:pPr>
            <a:r>
              <a:rPr lang="id-ID" sz="2400" dirty="0">
                <a:latin typeface="Arial" pitchFamily="34" charset="0"/>
                <a:cs typeface="Arial" pitchFamily="34" charset="0"/>
              </a:rPr>
              <a:t>P</a:t>
            </a:r>
            <a:r>
              <a:rPr lang="en-US" sz="2400" dirty="0" err="1">
                <a:latin typeface="Arial" pitchFamily="34" charset="0"/>
                <a:cs typeface="Arial" pitchFamily="34" charset="0"/>
              </a:rPr>
              <a:t>robabilitas</a:t>
            </a:r>
            <a:r>
              <a:rPr lang="en-US" sz="2400" dirty="0">
                <a:latin typeface="Arial" pitchFamily="34" charset="0"/>
                <a:cs typeface="Arial" pitchFamily="34" charset="0"/>
              </a:rPr>
              <a:t> </a:t>
            </a:r>
            <a:r>
              <a:rPr lang="id-ID" sz="2400" dirty="0">
                <a:latin typeface="Arial" pitchFamily="34" charset="0"/>
                <a:cs typeface="Arial" pitchFamily="34" charset="0"/>
              </a:rPr>
              <a:t>K</a:t>
            </a:r>
            <a:r>
              <a:rPr lang="en-US" sz="2400" dirty="0" err="1">
                <a:latin typeface="Arial" pitchFamily="34" charset="0"/>
                <a:cs typeface="Arial" pitchFamily="34" charset="0"/>
              </a:rPr>
              <a:t>epastian</a:t>
            </a:r>
            <a:r>
              <a:rPr lang="en-US" sz="2400" dirty="0">
                <a:latin typeface="Arial" pitchFamily="34" charset="0"/>
                <a:cs typeface="Arial" pitchFamily="34" charset="0"/>
              </a:rPr>
              <a:t> n </a:t>
            </a:r>
            <a:r>
              <a:rPr lang="id-ID" sz="2400" dirty="0">
                <a:latin typeface="Arial" pitchFamily="34" charset="0"/>
                <a:cs typeface="Arial" pitchFamily="34" charset="0"/>
              </a:rPr>
              <a:t>P</a:t>
            </a:r>
            <a:r>
              <a:rPr lang="en-US" sz="2400" dirty="0" err="1">
                <a:latin typeface="Arial" pitchFamily="34" charset="0"/>
                <a:cs typeface="Arial" pitchFamily="34" charset="0"/>
              </a:rPr>
              <a:t>elanggan</a:t>
            </a:r>
            <a:r>
              <a:rPr lang="en-US" sz="2400" dirty="0">
                <a:latin typeface="Arial" pitchFamily="34" charset="0"/>
                <a:cs typeface="Arial" pitchFamily="34" charset="0"/>
              </a:rPr>
              <a:t> </a:t>
            </a:r>
            <a:r>
              <a:rPr lang="en-US" sz="2400" dirty="0" err="1">
                <a:latin typeface="Arial" pitchFamily="34" charset="0"/>
                <a:cs typeface="Arial" pitchFamily="34" charset="0"/>
              </a:rPr>
              <a:t>dalam</a:t>
            </a:r>
            <a:r>
              <a:rPr lang="en-US" sz="2400" dirty="0">
                <a:latin typeface="Arial" pitchFamily="34" charset="0"/>
                <a:cs typeface="Arial" pitchFamily="34" charset="0"/>
              </a:rPr>
              <a:t> </a:t>
            </a:r>
            <a:r>
              <a:rPr lang="id-ID" sz="2400" dirty="0">
                <a:latin typeface="Arial" pitchFamily="34" charset="0"/>
                <a:cs typeface="Arial" pitchFamily="34" charset="0"/>
              </a:rPr>
              <a:t>S</a:t>
            </a:r>
            <a:r>
              <a:rPr lang="en-US" sz="2400" dirty="0" err="1">
                <a:latin typeface="Arial" pitchFamily="34" charset="0"/>
                <a:cs typeface="Arial" pitchFamily="34" charset="0"/>
              </a:rPr>
              <a:t>istem</a:t>
            </a:r>
            <a:r>
              <a:rPr lang="en-US" sz="2400" dirty="0">
                <a:latin typeface="Arial" pitchFamily="34" charset="0"/>
                <a:cs typeface="Arial" pitchFamily="34" charset="0"/>
              </a:rPr>
              <a:t> </a:t>
            </a:r>
            <a:endParaRPr lang="id-ID" sz="2400" dirty="0">
              <a:latin typeface="Arial" pitchFamily="34" charset="0"/>
              <a:cs typeface="Arial" pitchFamily="34" charset="0"/>
            </a:endParaRPr>
          </a:p>
          <a:p>
            <a:pPr marL="457200" indent="-457200" algn="just">
              <a:spcBef>
                <a:spcPts val="580"/>
              </a:spcBef>
              <a:buFont typeface="+mj-lt"/>
              <a:buAutoNum type="arabicPeriod" startAt="2"/>
              <a:defRPr/>
            </a:pPr>
            <a:endParaRPr lang="id-ID" sz="2400" dirty="0">
              <a:latin typeface="Arial" pitchFamily="34" charset="0"/>
              <a:cs typeface="Arial" pitchFamily="34" charset="0"/>
            </a:endParaRPr>
          </a:p>
          <a:p>
            <a:pPr marL="457200" indent="-457200" algn="just">
              <a:spcBef>
                <a:spcPts val="580"/>
              </a:spcBef>
              <a:buFont typeface="+mj-lt"/>
              <a:buAutoNum type="arabicPeriod" startAt="2"/>
              <a:defRPr/>
            </a:pPr>
            <a:endParaRPr lang="id-ID" sz="2400" dirty="0">
              <a:latin typeface="Arial" pitchFamily="34" charset="0"/>
              <a:cs typeface="Arial" pitchFamily="34" charset="0"/>
            </a:endParaRPr>
          </a:p>
          <a:p>
            <a:pPr marL="457200" indent="-457200" algn="just">
              <a:spcBef>
                <a:spcPts val="580"/>
              </a:spcBef>
              <a:buFont typeface="+mj-lt"/>
              <a:buAutoNum type="arabicPeriod" startAt="2"/>
              <a:defRPr/>
            </a:pPr>
            <a:endParaRPr lang="id-ID" sz="2400" dirty="0">
              <a:latin typeface="Arial" pitchFamily="34" charset="0"/>
              <a:cs typeface="Arial" pitchFamily="34" charset="0"/>
            </a:endParaRPr>
          </a:p>
          <a:p>
            <a:pPr marL="457200" indent="-457200" algn="just">
              <a:spcBef>
                <a:spcPts val="580"/>
              </a:spcBef>
              <a:buFont typeface="+mj-lt"/>
              <a:buAutoNum type="arabicPeriod" startAt="2"/>
              <a:defRPr/>
            </a:pPr>
            <a:r>
              <a:rPr lang="id-ID" sz="2400" dirty="0">
                <a:latin typeface="Arial" pitchFamily="34" charset="0"/>
                <a:cs typeface="Arial" pitchFamily="34" charset="0"/>
              </a:rPr>
              <a:t>Jumlah Rata-Rata Pelanggan dalam Sistem</a:t>
            </a:r>
          </a:p>
          <a:p>
            <a:pPr marL="533400" indent="-533400" algn="just">
              <a:spcBef>
                <a:spcPts val="580"/>
              </a:spcBef>
              <a:buFont typeface="Wingdings 2"/>
              <a:buNone/>
              <a:defRPr/>
            </a:pPr>
            <a:endParaRPr lang="id-ID" sz="2400" dirty="0">
              <a:latin typeface="Arial" pitchFamily="34" charset="0"/>
              <a:cs typeface="Arial" pitchFamily="34" charset="0"/>
              <a:sym typeface="Symbol"/>
            </a:endParaRPr>
          </a:p>
          <a:p>
            <a:pPr marL="533400" indent="-533400" algn="just">
              <a:spcBef>
                <a:spcPts val="580"/>
              </a:spcBef>
              <a:buFont typeface="Wingdings 2"/>
              <a:buNone/>
              <a:defRPr/>
            </a:pPr>
            <a:r>
              <a:rPr lang="id-ID" sz="2400" dirty="0">
                <a:latin typeface="Arial" pitchFamily="34" charset="0"/>
                <a:cs typeface="Arial" pitchFamily="34" charset="0"/>
                <a:sym typeface="Symbol"/>
              </a:rPr>
              <a:t>                                      </a:t>
            </a:r>
          </a:p>
          <a:p>
            <a:pPr marL="533400" indent="-533400" algn="just">
              <a:spcBef>
                <a:spcPts val="580"/>
              </a:spcBef>
              <a:buFont typeface="Wingdings 2"/>
              <a:buNone/>
              <a:defRPr/>
            </a:pPr>
            <a:endParaRPr lang="id-ID" sz="2400" dirty="0">
              <a:latin typeface="Arial" pitchFamily="34" charset="0"/>
              <a:cs typeface="Arial" pitchFamily="34" charset="0"/>
              <a:sym typeface="Symbo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4229810045"/>
              </p:ext>
            </p:extLst>
          </p:nvPr>
        </p:nvGraphicFramePr>
        <p:xfrm>
          <a:off x="899592" y="3212976"/>
          <a:ext cx="2664296" cy="1124524"/>
        </p:xfrm>
        <a:graphic>
          <a:graphicData uri="http://schemas.openxmlformats.org/presentationml/2006/ole">
            <mc:AlternateContent xmlns:mc="http://schemas.openxmlformats.org/markup-compatibility/2006">
              <mc:Choice xmlns:v="urn:schemas-microsoft-com:vml" Requires="v">
                <p:oleObj spid="_x0000_s38476" name="Equation" r:id="rId5" imgW="1143000" imgH="482600" progId="Equation.3">
                  <p:embed/>
                </p:oleObj>
              </mc:Choice>
              <mc:Fallback>
                <p:oleObj name="Equation" r:id="rId5" imgW="1143000" imgH="482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3212976"/>
                        <a:ext cx="2664296" cy="1124524"/>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44369952"/>
              </p:ext>
            </p:extLst>
          </p:nvPr>
        </p:nvGraphicFramePr>
        <p:xfrm>
          <a:off x="3851920" y="3212976"/>
          <a:ext cx="4300513" cy="1164179"/>
        </p:xfrm>
        <a:graphic>
          <a:graphicData uri="http://schemas.openxmlformats.org/presentationml/2006/ole">
            <mc:AlternateContent xmlns:mc="http://schemas.openxmlformats.org/markup-compatibility/2006">
              <mc:Choice xmlns:v="urn:schemas-microsoft-com:vml" Requires="v">
                <p:oleObj spid="_x0000_s38477" name="Equation" r:id="rId7" imgW="1828800" imgH="495300" progId="Equation.3">
                  <p:embed/>
                </p:oleObj>
              </mc:Choice>
              <mc:Fallback>
                <p:oleObj name="Equation" r:id="rId7" imgW="1828800" imgH="495300"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51920" y="3212976"/>
                        <a:ext cx="4300513" cy="1164179"/>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92610152"/>
              </p:ext>
            </p:extLst>
          </p:nvPr>
        </p:nvGraphicFramePr>
        <p:xfrm>
          <a:off x="2843808" y="4941168"/>
          <a:ext cx="2787650" cy="1000125"/>
        </p:xfrm>
        <a:graphic>
          <a:graphicData uri="http://schemas.openxmlformats.org/presentationml/2006/ole">
            <mc:AlternateContent xmlns:mc="http://schemas.openxmlformats.org/markup-compatibility/2006">
              <mc:Choice xmlns:v="urn:schemas-microsoft-com:vml" Requires="v">
                <p:oleObj spid="_x0000_s38478" name="Equation" r:id="rId9" imgW="1168400" imgH="419100" progId="Equation.3">
                  <p:embed/>
                </p:oleObj>
              </mc:Choice>
              <mc:Fallback>
                <p:oleObj name="Equation" r:id="rId9" imgW="1168400" imgH="419100" progId="Equation.3">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43808" y="4941168"/>
                        <a:ext cx="27876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6975914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7" y="764703"/>
            <a:ext cx="8501092" cy="5616625"/>
          </a:xfrm>
        </p:spPr>
        <p:txBody>
          <a:bodyPr>
            <a:noAutofit/>
          </a:bodyPr>
          <a:lstStyle/>
          <a:p>
            <a:pPr marL="457200" indent="-457200" eaLnBrk="1" fontAlgn="auto" hangingPunct="1">
              <a:spcBef>
                <a:spcPts val="580"/>
              </a:spcBef>
              <a:spcAft>
                <a:spcPts val="0"/>
              </a:spcAft>
              <a:buFont typeface="+mj-lt"/>
              <a:buAutoNum type="arabicPeriod" startAt="4"/>
              <a:defRPr/>
            </a:pPr>
            <a:r>
              <a:rPr lang="id-ID" sz="2400" dirty="0">
                <a:latin typeface="Arial" pitchFamily="34" charset="0"/>
                <a:cs typeface="Arial" pitchFamily="34" charset="0"/>
              </a:rPr>
              <a:t>Jumlah Rata-Rata Pelanggan dalam Antrian</a:t>
            </a:r>
          </a:p>
          <a:p>
            <a:pPr marL="457200" indent="-457200" eaLnBrk="1" fontAlgn="auto" hangingPunct="1">
              <a:spcBef>
                <a:spcPts val="580"/>
              </a:spcBef>
              <a:spcAft>
                <a:spcPts val="0"/>
              </a:spcAft>
              <a:buNone/>
              <a:defRPr/>
            </a:pPr>
            <a:r>
              <a:rPr lang="id-ID" sz="2400" dirty="0">
                <a:latin typeface="Arial" pitchFamily="34" charset="0"/>
                <a:cs typeface="Arial" pitchFamily="34" charset="0"/>
              </a:rPr>
              <a:t>	</a:t>
            </a:r>
          </a:p>
          <a:p>
            <a:pPr marL="457200" indent="-457200" eaLnBrk="1" fontAlgn="auto" hangingPunct="1">
              <a:spcBef>
                <a:spcPts val="580"/>
              </a:spcBef>
              <a:spcAft>
                <a:spcPts val="0"/>
              </a:spcAft>
              <a:buNone/>
              <a:defRPr/>
            </a:pPr>
            <a:endParaRPr lang="id-ID" sz="2400" dirty="0">
              <a:latin typeface="Arial" pitchFamily="34" charset="0"/>
              <a:cs typeface="Arial" pitchFamily="34" charset="0"/>
            </a:endParaRPr>
          </a:p>
          <a:p>
            <a:pPr marL="457200" indent="-457200" eaLnBrk="1" fontAlgn="auto" hangingPunct="1">
              <a:spcBef>
                <a:spcPts val="580"/>
              </a:spcBef>
              <a:spcAft>
                <a:spcPts val="0"/>
              </a:spcAft>
              <a:buNone/>
              <a:defRPr/>
            </a:pPr>
            <a:endParaRPr lang="id-ID" sz="2400" dirty="0">
              <a:latin typeface="Arial" pitchFamily="34" charset="0"/>
              <a:cs typeface="Arial" pitchFamily="34" charset="0"/>
            </a:endParaRPr>
          </a:p>
          <a:p>
            <a:pPr marL="457200" indent="-457200">
              <a:spcBef>
                <a:spcPts val="580"/>
              </a:spcBef>
              <a:buFont typeface="+mj-lt"/>
              <a:buAutoNum type="arabicPeriod" startAt="5"/>
              <a:defRPr/>
            </a:pPr>
            <a:r>
              <a:rPr lang="id-ID" sz="2400" dirty="0">
                <a:latin typeface="Arial" pitchFamily="34" charset="0"/>
                <a:cs typeface="Arial" pitchFamily="34" charset="0"/>
              </a:rPr>
              <a:t>Waktu Rata-Rata dalam Sistem</a:t>
            </a:r>
          </a:p>
          <a:p>
            <a:pPr marL="457200" indent="-457200">
              <a:spcBef>
                <a:spcPts val="580"/>
              </a:spcBef>
              <a:buFont typeface="+mj-lt"/>
              <a:buAutoNum type="arabicPeriod" startAt="5"/>
              <a:defRPr/>
            </a:pPr>
            <a:endParaRPr lang="id-ID" sz="2400" dirty="0">
              <a:latin typeface="Arial" pitchFamily="34" charset="0"/>
              <a:cs typeface="Arial" pitchFamily="34" charset="0"/>
            </a:endParaRPr>
          </a:p>
          <a:p>
            <a:pPr marL="457200" indent="-457200">
              <a:spcBef>
                <a:spcPts val="580"/>
              </a:spcBef>
              <a:buFont typeface="+mj-lt"/>
              <a:buAutoNum type="arabicPeriod" startAt="5"/>
              <a:defRPr/>
            </a:pPr>
            <a:endParaRPr lang="id-ID" sz="2400" dirty="0">
              <a:latin typeface="Arial" pitchFamily="34" charset="0"/>
              <a:cs typeface="Arial" pitchFamily="34" charset="0"/>
            </a:endParaRPr>
          </a:p>
          <a:p>
            <a:pPr marL="457200" indent="-457200">
              <a:spcBef>
                <a:spcPts val="580"/>
              </a:spcBef>
              <a:buFont typeface="+mj-lt"/>
              <a:buAutoNum type="arabicPeriod" startAt="5"/>
              <a:defRPr/>
            </a:pPr>
            <a:endParaRPr lang="id-ID" sz="2400" dirty="0">
              <a:latin typeface="Arial" pitchFamily="34" charset="0"/>
              <a:cs typeface="Arial" pitchFamily="34" charset="0"/>
            </a:endParaRPr>
          </a:p>
          <a:p>
            <a:pPr marL="457200" indent="-457200">
              <a:spcBef>
                <a:spcPts val="580"/>
              </a:spcBef>
              <a:buFont typeface="+mj-lt"/>
              <a:buAutoNum type="arabicPeriod" startAt="5"/>
              <a:defRPr/>
            </a:pPr>
            <a:r>
              <a:rPr lang="id-ID" sz="2400" dirty="0">
                <a:latin typeface="Arial" pitchFamily="34" charset="0"/>
                <a:cs typeface="Arial" pitchFamily="34" charset="0"/>
              </a:rPr>
              <a:t>Waktu Rata-Rata dalam Antrian</a:t>
            </a:r>
          </a:p>
        </p:txBody>
      </p:sp>
      <p:sp>
        <p:nvSpPr>
          <p:cNvPr id="4" name="Slide Number Placeholder 3"/>
          <p:cNvSpPr>
            <a:spLocks noGrp="1"/>
          </p:cNvSpPr>
          <p:nvPr>
            <p:ph type="sldNum" sz="quarter" idx="12"/>
          </p:nvPr>
        </p:nvSpPr>
        <p:spPr/>
        <p:txBody>
          <a:bodyPr/>
          <a:lstStyle/>
          <a:p>
            <a:pPr>
              <a:defRPr/>
            </a:pPr>
            <a:fld id="{5781C13E-385B-413C-A50F-02C7262108EE}" type="slidenum">
              <a:rPr lang="en-US"/>
              <a:pPr>
                <a:defRPr/>
              </a:pPr>
              <a:t>11</a:t>
            </a:fld>
            <a:endParaRPr lang="en-US"/>
          </a:p>
        </p:txBody>
      </p:sp>
      <p:graphicFrame>
        <p:nvGraphicFramePr>
          <p:cNvPr id="4099" name="Object 3"/>
          <p:cNvGraphicFramePr>
            <a:graphicFrameLocks noChangeAspect="1"/>
          </p:cNvGraphicFramePr>
          <p:nvPr>
            <p:extLst>
              <p:ext uri="{D42A27DB-BD31-4B8C-83A1-F6EECF244321}">
                <p14:modId xmlns:p14="http://schemas.microsoft.com/office/powerpoint/2010/main" val="1163424211"/>
              </p:ext>
            </p:extLst>
          </p:nvPr>
        </p:nvGraphicFramePr>
        <p:xfrm>
          <a:off x="2699792" y="1268760"/>
          <a:ext cx="3271837" cy="1060450"/>
        </p:xfrm>
        <a:graphic>
          <a:graphicData uri="http://schemas.openxmlformats.org/presentationml/2006/ole">
            <mc:AlternateContent xmlns:mc="http://schemas.openxmlformats.org/markup-compatibility/2006">
              <mc:Choice xmlns:v="urn:schemas-microsoft-com:vml" Requires="v">
                <p:oleObj spid="_x0000_s39353" name="Equation" r:id="rId3" imgW="1371600" imgH="444240" progId="Equation.3">
                  <p:embed/>
                </p:oleObj>
              </mc:Choice>
              <mc:Fallback>
                <p:oleObj name="Equation" r:id="rId3" imgW="137160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1268760"/>
                        <a:ext cx="3271837" cy="1060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616033752"/>
              </p:ext>
            </p:extLst>
          </p:nvPr>
        </p:nvGraphicFramePr>
        <p:xfrm>
          <a:off x="3275856" y="2996952"/>
          <a:ext cx="2008188" cy="1143000"/>
        </p:xfrm>
        <a:graphic>
          <a:graphicData uri="http://schemas.openxmlformats.org/presentationml/2006/ole">
            <mc:AlternateContent xmlns:mc="http://schemas.openxmlformats.org/markup-compatibility/2006">
              <mc:Choice xmlns:v="urn:schemas-microsoft-com:vml" Requires="v">
                <p:oleObj spid="_x0000_s39354" name="Equation" r:id="rId5" imgW="736600" imgH="419100" progId="Equation.3">
                  <p:embed/>
                </p:oleObj>
              </mc:Choice>
              <mc:Fallback>
                <p:oleObj name="Equation" r:id="rId5" imgW="736600" imgH="4191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856" y="2996952"/>
                        <a:ext cx="20081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215692405"/>
              </p:ext>
            </p:extLst>
          </p:nvPr>
        </p:nvGraphicFramePr>
        <p:xfrm>
          <a:off x="3131840" y="4941168"/>
          <a:ext cx="2527300" cy="1143000"/>
        </p:xfrm>
        <a:graphic>
          <a:graphicData uri="http://schemas.openxmlformats.org/presentationml/2006/ole">
            <mc:AlternateContent xmlns:mc="http://schemas.openxmlformats.org/markup-compatibility/2006">
              <mc:Choice xmlns:v="urn:schemas-microsoft-com:vml" Requires="v">
                <p:oleObj spid="_x0000_s39355" name="Equation" r:id="rId7" imgW="927100" imgH="419100" progId="Equation.3">
                  <p:embed/>
                </p:oleObj>
              </mc:Choice>
              <mc:Fallback>
                <p:oleObj name="Equation" r:id="rId7" imgW="927100" imgH="4191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1840" y="4941168"/>
                        <a:ext cx="2527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462019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5750" y="142875"/>
            <a:ext cx="8401050" cy="714357"/>
          </a:xfrm>
        </p:spPr>
        <p:txBody>
          <a:bodyPr>
            <a:normAutofit fontScale="90000"/>
          </a:bodyPr>
          <a:lstStyle/>
          <a:p>
            <a:pPr algn="ctr" eaLnBrk="1" hangingPunct="1"/>
            <a:r>
              <a:rPr lang="en-US" sz="3200" b="1" dirty="0">
                <a:solidFill>
                  <a:schemeClr val="tx1"/>
                </a:solidFill>
                <a:latin typeface="Arial" pitchFamily="34" charset="0"/>
                <a:cs typeface="Arial" pitchFamily="34" charset="0"/>
              </a:rPr>
              <a:t>Model (M / M / </a:t>
            </a:r>
            <a:r>
              <a:rPr lang="id-ID" sz="3200" b="1" dirty="0">
                <a:solidFill>
                  <a:schemeClr val="tx1"/>
                </a:solidFill>
                <a:latin typeface="Arial" pitchFamily="34" charset="0"/>
                <a:cs typeface="Arial" pitchFamily="34" charset="0"/>
              </a:rPr>
              <a:t>s</a:t>
            </a:r>
            <a:r>
              <a:rPr lang="en-US" sz="3200" b="1" dirty="0">
                <a:solidFill>
                  <a:schemeClr val="tx1"/>
                </a:solidFill>
                <a:latin typeface="Arial" pitchFamily="34" charset="0"/>
                <a:cs typeface="Arial" pitchFamily="34" charset="0"/>
              </a:rPr>
              <a:t> </a:t>
            </a:r>
            <a:r>
              <a:rPr lang="id-ID" sz="3200" b="1" dirty="0">
                <a:solidFill>
                  <a:schemeClr val="tx1"/>
                </a:solidFill>
                <a:latin typeface="Arial" pitchFamily="34" charset="0"/>
                <a:cs typeface="Arial" pitchFamily="34" charset="0"/>
              </a:rPr>
              <a:t>)</a:t>
            </a:r>
            <a:endParaRPr lang="en-US" sz="3200" b="1" dirty="0">
              <a:solidFill>
                <a:schemeClr val="tx1"/>
              </a:solidFill>
              <a:latin typeface="Arial" pitchFamily="34" charset="0"/>
              <a:cs typeface="Arial" pitchFamily="34" charset="0"/>
            </a:endParaRPr>
          </a:p>
        </p:txBody>
      </p:sp>
      <p:sp>
        <p:nvSpPr>
          <p:cNvPr id="8" name="Content Placeholder 2"/>
          <p:cNvSpPr>
            <a:spLocks noGrp="1"/>
          </p:cNvSpPr>
          <p:nvPr>
            <p:ph idx="1"/>
          </p:nvPr>
        </p:nvSpPr>
        <p:spPr>
          <a:xfrm>
            <a:off x="428597" y="1052736"/>
            <a:ext cx="8286807" cy="2952328"/>
          </a:xfrm>
        </p:spPr>
        <p:txBody>
          <a:bodyPr>
            <a:noAutofit/>
          </a:bodyPr>
          <a:lstStyle/>
          <a:p>
            <a:pPr marL="274320" indent="-274320" algn="just" eaLnBrk="1" fontAlgn="auto" hangingPunct="1">
              <a:spcBef>
                <a:spcPts val="580"/>
              </a:spcBef>
              <a:spcAft>
                <a:spcPts val="0"/>
              </a:spcAft>
              <a:buFont typeface="Wingdings 2"/>
              <a:buNone/>
              <a:defRPr/>
            </a:pPr>
            <a:r>
              <a:rPr lang="en-US" sz="2400">
                <a:latin typeface="Arial" pitchFamily="34" charset="0"/>
                <a:cs typeface="Arial" pitchFamily="34" charset="0"/>
              </a:rPr>
              <a:t>Model antrian yang memiliki S channel</a:t>
            </a:r>
          </a:p>
          <a:p>
            <a:pPr marL="274320" indent="-274320" algn="just" eaLnBrk="1" fontAlgn="auto" hangingPunct="1">
              <a:spcBef>
                <a:spcPts val="580"/>
              </a:spcBef>
              <a:spcAft>
                <a:spcPts val="0"/>
              </a:spcAft>
              <a:buFont typeface="Wingdings 2"/>
              <a:buNone/>
              <a:defRPr/>
            </a:pPr>
            <a:r>
              <a:rPr lang="id-ID" sz="2400">
                <a:latin typeface="Arial" pitchFamily="34" charset="0"/>
                <a:cs typeface="Arial" pitchFamily="34" charset="0"/>
              </a:rPr>
              <a:t>Karakteristik </a:t>
            </a:r>
            <a:r>
              <a:rPr lang="id-ID" sz="2400" dirty="0">
                <a:latin typeface="Arial" pitchFamily="34" charset="0"/>
                <a:cs typeface="Arial" pitchFamily="34" charset="0"/>
              </a:rPr>
              <a:t>yang dianalisis :</a:t>
            </a:r>
          </a:p>
          <a:p>
            <a:pPr marL="457200" indent="-457200" algn="just" eaLnBrk="1" fontAlgn="auto" hangingPunct="1">
              <a:spcBef>
                <a:spcPts val="580"/>
              </a:spcBef>
              <a:spcAft>
                <a:spcPts val="0"/>
              </a:spcAft>
              <a:buFont typeface="+mj-lt"/>
              <a:buAutoNum type="arabicPeriod"/>
              <a:defRPr/>
            </a:pPr>
            <a:r>
              <a:rPr lang="id-ID" sz="2400" dirty="0">
                <a:latin typeface="Arial" pitchFamily="34" charset="0"/>
                <a:cs typeface="Arial" pitchFamily="34" charset="0"/>
              </a:rPr>
              <a:t>T</a:t>
            </a:r>
            <a:r>
              <a:rPr lang="en-US" sz="2400" dirty="0" err="1">
                <a:latin typeface="Arial" pitchFamily="34" charset="0"/>
                <a:cs typeface="Arial" pitchFamily="34" charset="0"/>
              </a:rPr>
              <a:t>ingkat</a:t>
            </a:r>
            <a:r>
              <a:rPr lang="en-US" sz="2400" dirty="0">
                <a:latin typeface="Arial" pitchFamily="34" charset="0"/>
                <a:cs typeface="Arial" pitchFamily="34" charset="0"/>
              </a:rPr>
              <a:t> </a:t>
            </a:r>
            <a:r>
              <a:rPr lang="id-ID" sz="2400" dirty="0">
                <a:latin typeface="Arial" pitchFamily="34" charset="0"/>
                <a:cs typeface="Arial" pitchFamily="34" charset="0"/>
              </a:rPr>
              <a:t>I</a:t>
            </a:r>
            <a:r>
              <a:rPr lang="en-US" sz="2400" dirty="0" err="1">
                <a:latin typeface="Arial" pitchFamily="34" charset="0"/>
                <a:cs typeface="Arial" pitchFamily="34" charset="0"/>
              </a:rPr>
              <a:t>ntensitas</a:t>
            </a:r>
            <a:r>
              <a:rPr lang="en-US" sz="2400" dirty="0">
                <a:latin typeface="Arial" pitchFamily="34" charset="0"/>
                <a:cs typeface="Arial" pitchFamily="34" charset="0"/>
              </a:rPr>
              <a:t> </a:t>
            </a:r>
            <a:r>
              <a:rPr lang="id-ID" sz="2400" dirty="0">
                <a:latin typeface="Arial" pitchFamily="34" charset="0"/>
                <a:cs typeface="Arial" pitchFamily="34" charset="0"/>
              </a:rPr>
              <a:t>F</a:t>
            </a:r>
            <a:r>
              <a:rPr lang="en-US" sz="2400" dirty="0" err="1">
                <a:latin typeface="Arial" pitchFamily="34" charset="0"/>
                <a:cs typeface="Arial" pitchFamily="34" charset="0"/>
              </a:rPr>
              <a:t>asilitas</a:t>
            </a:r>
            <a:r>
              <a:rPr lang="en-US" sz="2400" dirty="0">
                <a:latin typeface="Arial" pitchFamily="34" charset="0"/>
                <a:cs typeface="Arial" pitchFamily="34" charset="0"/>
              </a:rPr>
              <a:t> </a:t>
            </a:r>
            <a:r>
              <a:rPr lang="id-ID" sz="2400" dirty="0">
                <a:latin typeface="Arial" pitchFamily="34" charset="0"/>
                <a:cs typeface="Arial" pitchFamily="34" charset="0"/>
              </a:rPr>
              <a:t>P</a:t>
            </a:r>
            <a:r>
              <a:rPr lang="en-US" sz="2400" dirty="0" err="1">
                <a:latin typeface="Arial" pitchFamily="34" charset="0"/>
                <a:cs typeface="Arial" pitchFamily="34" charset="0"/>
              </a:rPr>
              <a:t>elayanan</a:t>
            </a:r>
            <a:endParaRPr lang="id-ID" sz="2400" dirty="0">
              <a:latin typeface="Arial" pitchFamily="34" charset="0"/>
              <a:cs typeface="Arial" pitchFamily="34" charset="0"/>
            </a:endParaRPr>
          </a:p>
          <a:p>
            <a:pPr marL="457200" indent="-457200" algn="just" eaLnBrk="1" fontAlgn="auto" hangingPunct="1">
              <a:spcBef>
                <a:spcPts val="580"/>
              </a:spcBef>
              <a:spcAft>
                <a:spcPts val="0"/>
              </a:spcAft>
              <a:buFont typeface="+mj-lt"/>
              <a:buAutoNum type="arabicPeriod"/>
              <a:defRPr/>
            </a:pPr>
            <a:endParaRPr lang="id-ID" sz="2400" dirty="0">
              <a:latin typeface="Arial" pitchFamily="34" charset="0"/>
              <a:cs typeface="Arial" pitchFamily="34" charset="0"/>
            </a:endParaRPr>
          </a:p>
          <a:p>
            <a:pPr marL="457200" indent="-457200" algn="just" eaLnBrk="1" fontAlgn="auto" hangingPunct="1">
              <a:spcBef>
                <a:spcPts val="580"/>
              </a:spcBef>
              <a:spcAft>
                <a:spcPts val="0"/>
              </a:spcAft>
              <a:buFont typeface="+mj-lt"/>
              <a:buAutoNum type="arabicPeriod"/>
              <a:defRPr/>
            </a:pPr>
            <a:endParaRPr lang="id-ID" sz="2400" dirty="0">
              <a:latin typeface="Arial" pitchFamily="34" charset="0"/>
              <a:cs typeface="Arial" pitchFamily="34" charset="0"/>
            </a:endParaRPr>
          </a:p>
          <a:p>
            <a:pPr marL="457200" indent="-457200" algn="just" eaLnBrk="1" fontAlgn="auto" hangingPunct="1">
              <a:spcBef>
                <a:spcPts val="580"/>
              </a:spcBef>
              <a:spcAft>
                <a:spcPts val="0"/>
              </a:spcAft>
              <a:buFont typeface="+mj-lt"/>
              <a:buAutoNum type="arabicPeriod"/>
              <a:defRPr/>
            </a:pPr>
            <a:endParaRPr lang="id-ID" sz="2400" dirty="0">
              <a:latin typeface="Arial" pitchFamily="34" charset="0"/>
              <a:cs typeface="Arial" pitchFamily="34" charset="0"/>
            </a:endParaRPr>
          </a:p>
          <a:p>
            <a:pPr marL="457200" indent="-457200" algn="just">
              <a:spcBef>
                <a:spcPts val="580"/>
              </a:spcBef>
              <a:buFont typeface="+mj-lt"/>
              <a:buAutoNum type="arabicPeriod"/>
              <a:defRPr/>
            </a:pPr>
            <a:r>
              <a:rPr lang="id-ID" sz="2400" dirty="0">
                <a:latin typeface="Arial" pitchFamily="34" charset="0"/>
                <a:cs typeface="Arial" pitchFamily="34" charset="0"/>
              </a:rPr>
              <a:t>P</a:t>
            </a:r>
            <a:r>
              <a:rPr lang="en-US" sz="2400" dirty="0" err="1">
                <a:latin typeface="Arial" pitchFamily="34" charset="0"/>
                <a:cs typeface="Arial" pitchFamily="34" charset="0"/>
              </a:rPr>
              <a:t>robabilitas</a:t>
            </a:r>
            <a:r>
              <a:rPr lang="en-US" sz="2400" dirty="0">
                <a:latin typeface="Arial" pitchFamily="34" charset="0"/>
                <a:cs typeface="Arial" pitchFamily="34" charset="0"/>
              </a:rPr>
              <a:t> </a:t>
            </a:r>
            <a:r>
              <a:rPr lang="id-ID" sz="2400" dirty="0">
                <a:latin typeface="Arial" pitchFamily="34" charset="0"/>
                <a:cs typeface="Arial" pitchFamily="34" charset="0"/>
              </a:rPr>
              <a:t>K</a:t>
            </a:r>
            <a:r>
              <a:rPr lang="en-US" sz="2400" dirty="0" err="1">
                <a:latin typeface="Arial" pitchFamily="34" charset="0"/>
                <a:cs typeface="Arial" pitchFamily="34" charset="0"/>
              </a:rPr>
              <a:t>epastian</a:t>
            </a:r>
            <a:r>
              <a:rPr lang="en-US" sz="2400" dirty="0">
                <a:latin typeface="Arial" pitchFamily="34" charset="0"/>
                <a:cs typeface="Arial" pitchFamily="34" charset="0"/>
              </a:rPr>
              <a:t> n </a:t>
            </a:r>
            <a:r>
              <a:rPr lang="id-ID" sz="2400" dirty="0">
                <a:latin typeface="Arial" pitchFamily="34" charset="0"/>
                <a:cs typeface="Arial" pitchFamily="34" charset="0"/>
              </a:rPr>
              <a:t>P</a:t>
            </a:r>
            <a:r>
              <a:rPr lang="en-US" sz="2400" dirty="0" err="1">
                <a:latin typeface="Arial" pitchFamily="34" charset="0"/>
                <a:cs typeface="Arial" pitchFamily="34" charset="0"/>
              </a:rPr>
              <a:t>elanggan</a:t>
            </a:r>
            <a:r>
              <a:rPr lang="en-US" sz="2400" dirty="0">
                <a:latin typeface="Arial" pitchFamily="34" charset="0"/>
                <a:cs typeface="Arial" pitchFamily="34" charset="0"/>
              </a:rPr>
              <a:t> </a:t>
            </a:r>
            <a:r>
              <a:rPr lang="en-US" sz="2400" dirty="0" err="1">
                <a:latin typeface="Arial" pitchFamily="34" charset="0"/>
                <a:cs typeface="Arial" pitchFamily="34" charset="0"/>
              </a:rPr>
              <a:t>dalam</a:t>
            </a:r>
            <a:r>
              <a:rPr lang="en-US" sz="2400" dirty="0">
                <a:latin typeface="Arial" pitchFamily="34" charset="0"/>
                <a:cs typeface="Arial" pitchFamily="34" charset="0"/>
              </a:rPr>
              <a:t> </a:t>
            </a:r>
            <a:r>
              <a:rPr lang="id-ID" sz="2400" dirty="0">
                <a:latin typeface="Arial" pitchFamily="34" charset="0"/>
                <a:cs typeface="Arial" pitchFamily="34" charset="0"/>
              </a:rPr>
              <a:t>S</a:t>
            </a:r>
            <a:r>
              <a:rPr lang="en-US" sz="2400" dirty="0" err="1">
                <a:latin typeface="Arial" pitchFamily="34" charset="0"/>
                <a:cs typeface="Arial" pitchFamily="34" charset="0"/>
              </a:rPr>
              <a:t>istem</a:t>
            </a:r>
            <a:r>
              <a:rPr lang="en-US" sz="2400" dirty="0">
                <a:latin typeface="Arial" pitchFamily="34" charset="0"/>
                <a:cs typeface="Arial" pitchFamily="34" charset="0"/>
              </a:rPr>
              <a:t>  </a:t>
            </a:r>
            <a:endParaRPr lang="id-ID" sz="2400" dirty="0">
              <a:latin typeface="Arial" pitchFamily="34" charset="0"/>
              <a:cs typeface="Arial" pitchFamily="34" charset="0"/>
              <a:sym typeface="Symbol"/>
            </a:endParaRPr>
          </a:p>
          <a:p>
            <a:pPr marL="457200" indent="-457200" algn="just" eaLnBrk="1" fontAlgn="auto" hangingPunct="1">
              <a:spcBef>
                <a:spcPts val="580"/>
              </a:spcBef>
              <a:spcAft>
                <a:spcPts val="0"/>
              </a:spcAft>
              <a:buNone/>
              <a:defRPr/>
            </a:pPr>
            <a:r>
              <a:rPr lang="id-ID" sz="2400" dirty="0">
                <a:latin typeface="Arial" pitchFamily="34" charset="0"/>
                <a:cs typeface="Arial" pitchFamily="34" charset="0"/>
                <a:sym typeface="Symbol"/>
              </a:rPr>
              <a:t>	</a:t>
            </a:r>
          </a:p>
          <a:p>
            <a:pPr marL="457200" indent="-457200" algn="just" eaLnBrk="1" fontAlgn="auto" hangingPunct="1">
              <a:spcBef>
                <a:spcPts val="580"/>
              </a:spcBef>
              <a:spcAft>
                <a:spcPts val="0"/>
              </a:spcAft>
              <a:buNone/>
              <a:defRPr/>
            </a:pPr>
            <a:endParaRPr lang="id-ID" sz="2400" dirty="0">
              <a:latin typeface="Arial" pitchFamily="34" charset="0"/>
              <a:cs typeface="Arial" pitchFamily="34" charset="0"/>
              <a:sym typeface="Symbol"/>
            </a:endParaRPr>
          </a:p>
          <a:p>
            <a:pPr marL="457200" indent="-457200" algn="just" eaLnBrk="1" fontAlgn="auto" hangingPunct="1">
              <a:spcBef>
                <a:spcPts val="580"/>
              </a:spcBef>
              <a:spcAft>
                <a:spcPts val="0"/>
              </a:spcAft>
              <a:buNone/>
              <a:defRPr/>
            </a:pPr>
            <a:endParaRPr lang="id-ID" sz="2400" dirty="0">
              <a:latin typeface="Arial" pitchFamily="34" charset="0"/>
              <a:cs typeface="Arial" pitchFamily="34" charset="0"/>
              <a:sym typeface="Symbol"/>
            </a:endParaRPr>
          </a:p>
          <a:p>
            <a:pPr marL="1257300" indent="-1257300" algn="just" eaLnBrk="1" fontAlgn="auto" hangingPunct="1">
              <a:spcBef>
                <a:spcPts val="580"/>
              </a:spcBef>
              <a:spcAft>
                <a:spcPts val="0"/>
              </a:spcAft>
              <a:buFont typeface="Wingdings 2"/>
              <a:buNone/>
              <a:tabLst>
                <a:tab pos="533400" algn="l"/>
                <a:tab pos="990600" algn="l"/>
                <a:tab pos="1257300" algn="l"/>
              </a:tabLst>
              <a:defRPr/>
            </a:pPr>
            <a:r>
              <a:rPr lang="id-ID" sz="2400" dirty="0">
                <a:latin typeface="Arial" pitchFamily="34" charset="0"/>
                <a:cs typeface="Arial" pitchFamily="34" charset="0"/>
              </a:rPr>
              <a:t>	</a:t>
            </a:r>
            <a:endParaRPr lang="en-US" sz="2400" dirty="0">
              <a:latin typeface="Arial" pitchFamily="34" charset="0"/>
              <a:cs typeface="Arial" pitchFamily="34" charset="0"/>
              <a:sym typeface="Symbol"/>
            </a:endParaRPr>
          </a:p>
        </p:txBody>
      </p:sp>
      <p:sp>
        <p:nvSpPr>
          <p:cNvPr id="4" name="Slide Number Placeholder 3"/>
          <p:cNvSpPr>
            <a:spLocks noGrp="1"/>
          </p:cNvSpPr>
          <p:nvPr>
            <p:ph type="sldNum" sz="quarter" idx="12"/>
          </p:nvPr>
        </p:nvSpPr>
        <p:spPr/>
        <p:txBody>
          <a:bodyPr/>
          <a:lstStyle/>
          <a:p>
            <a:pPr>
              <a:defRPr/>
            </a:pPr>
            <a:fld id="{5781C13E-385B-413C-A50F-02C7262108EE}" type="slidenum">
              <a:rPr lang="en-US"/>
              <a:pPr>
                <a:defRPr/>
              </a:pPr>
              <a:t>12</a:t>
            </a:fld>
            <a:endParaRPr lang="en-US"/>
          </a:p>
        </p:txBody>
      </p:sp>
      <p:graphicFrame>
        <p:nvGraphicFramePr>
          <p:cNvPr id="81923" name="Object 3"/>
          <p:cNvGraphicFramePr>
            <a:graphicFrameLocks noChangeAspect="1"/>
          </p:cNvGraphicFramePr>
          <p:nvPr>
            <p:extLst>
              <p:ext uri="{D42A27DB-BD31-4B8C-83A1-F6EECF244321}">
                <p14:modId xmlns:p14="http://schemas.microsoft.com/office/powerpoint/2010/main" val="1430474845"/>
              </p:ext>
            </p:extLst>
          </p:nvPr>
        </p:nvGraphicFramePr>
        <p:xfrm>
          <a:off x="3491881" y="2381524"/>
          <a:ext cx="1152128" cy="975468"/>
        </p:xfrm>
        <a:graphic>
          <a:graphicData uri="http://schemas.openxmlformats.org/presentationml/2006/ole">
            <mc:AlternateContent xmlns:mc="http://schemas.openxmlformats.org/markup-compatibility/2006">
              <mc:Choice xmlns:v="urn:schemas-microsoft-com:vml" Requires="v">
                <p:oleObj spid="_x0000_s44466" name="Equation" r:id="rId3" imgW="495000" imgH="419040" progId="Equation.3">
                  <p:embed/>
                </p:oleObj>
              </mc:Choice>
              <mc:Fallback>
                <p:oleObj name="Equation" r:id="rId3" imgW="49500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1" y="2381524"/>
                        <a:ext cx="1152128" cy="975468"/>
                      </a:xfrm>
                      <a:prstGeom prst="rect">
                        <a:avLst/>
                      </a:prstGeom>
                      <a:noFill/>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172138936"/>
              </p:ext>
            </p:extLst>
          </p:nvPr>
        </p:nvGraphicFramePr>
        <p:xfrm>
          <a:off x="1043608" y="4005065"/>
          <a:ext cx="3456384" cy="2225702"/>
        </p:xfrm>
        <a:graphic>
          <a:graphicData uri="http://schemas.openxmlformats.org/presentationml/2006/ole">
            <mc:AlternateContent xmlns:mc="http://schemas.openxmlformats.org/markup-compatibility/2006">
              <mc:Choice xmlns:v="urn:schemas-microsoft-com:vml" Requires="v">
                <p:oleObj spid="_x0000_s44467" name="Equation" r:id="rId5" imgW="1816100" imgH="1168400" progId="Equation.3">
                  <p:embed/>
                </p:oleObj>
              </mc:Choice>
              <mc:Fallback>
                <p:oleObj name="Equation" r:id="rId5" imgW="1816100" imgH="11684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4005065"/>
                        <a:ext cx="3456384" cy="2225702"/>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779115514"/>
              </p:ext>
            </p:extLst>
          </p:nvPr>
        </p:nvGraphicFramePr>
        <p:xfrm>
          <a:off x="4788024" y="3861048"/>
          <a:ext cx="3854687" cy="2472631"/>
        </p:xfrm>
        <a:graphic>
          <a:graphicData uri="http://schemas.openxmlformats.org/presentationml/2006/ole">
            <mc:AlternateContent xmlns:mc="http://schemas.openxmlformats.org/markup-compatibility/2006">
              <mc:Choice xmlns:v="urn:schemas-microsoft-com:vml" Requires="v">
                <p:oleObj spid="_x0000_s44468" name="Equation" r:id="rId7" imgW="2057400" imgH="1320800" progId="Equation.3">
                  <p:embed/>
                </p:oleObj>
              </mc:Choice>
              <mc:Fallback>
                <p:oleObj name="Equation" r:id="rId7" imgW="2057400" imgH="13208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8024" y="3861048"/>
                        <a:ext cx="3854687" cy="247263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4384979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428597" y="803448"/>
            <a:ext cx="8501092" cy="571504"/>
          </a:xfrm>
        </p:spPr>
        <p:txBody>
          <a:bodyPr>
            <a:noAutofit/>
          </a:bodyPr>
          <a:lstStyle/>
          <a:p>
            <a:pPr marL="457200" indent="-457200" eaLnBrk="1" fontAlgn="auto" hangingPunct="1">
              <a:spcBef>
                <a:spcPts val="580"/>
              </a:spcBef>
              <a:spcAft>
                <a:spcPts val="0"/>
              </a:spcAft>
              <a:buFont typeface="+mj-lt"/>
              <a:buAutoNum type="arabicPeriod" startAt="3"/>
              <a:defRPr/>
            </a:pPr>
            <a:r>
              <a:rPr lang="id-ID" sz="2400" dirty="0">
                <a:latin typeface="Arial" pitchFamily="34" charset="0"/>
                <a:cs typeface="Arial" pitchFamily="34" charset="0"/>
              </a:rPr>
              <a:t>Jumlah Rata-Rata Pelanggan dalam Sistem</a:t>
            </a:r>
          </a:p>
          <a:p>
            <a:pPr marL="457200" indent="-457200" eaLnBrk="1" fontAlgn="auto" hangingPunct="1">
              <a:spcBef>
                <a:spcPts val="580"/>
              </a:spcBef>
              <a:spcAft>
                <a:spcPts val="0"/>
              </a:spcAft>
              <a:buNone/>
              <a:defRPr/>
            </a:pPr>
            <a:r>
              <a:rPr lang="id-ID" sz="2400" dirty="0">
                <a:latin typeface="Arial" pitchFamily="34" charset="0"/>
                <a:cs typeface="Arial" pitchFamily="34" charset="0"/>
              </a:rPr>
              <a:t>	</a:t>
            </a:r>
          </a:p>
        </p:txBody>
      </p:sp>
      <p:sp>
        <p:nvSpPr>
          <p:cNvPr id="4" name="Slide Number Placeholder 3"/>
          <p:cNvSpPr>
            <a:spLocks noGrp="1"/>
          </p:cNvSpPr>
          <p:nvPr>
            <p:ph type="sldNum" sz="quarter" idx="12"/>
          </p:nvPr>
        </p:nvSpPr>
        <p:spPr/>
        <p:txBody>
          <a:bodyPr/>
          <a:lstStyle/>
          <a:p>
            <a:pPr>
              <a:defRPr/>
            </a:pPr>
            <a:fld id="{5781C13E-385B-413C-A50F-02C7262108EE}" type="slidenum">
              <a:rPr lang="en-US"/>
              <a:pPr>
                <a:defRPr/>
              </a:pPr>
              <a:t>13</a:t>
            </a:fld>
            <a:endParaRPr lang="en-US"/>
          </a:p>
        </p:txBody>
      </p:sp>
      <p:graphicFrame>
        <p:nvGraphicFramePr>
          <p:cNvPr id="87045" name="Object 5"/>
          <p:cNvGraphicFramePr>
            <a:graphicFrameLocks noChangeAspect="1"/>
          </p:cNvGraphicFramePr>
          <p:nvPr>
            <p:extLst>
              <p:ext uri="{D42A27DB-BD31-4B8C-83A1-F6EECF244321}">
                <p14:modId xmlns:p14="http://schemas.microsoft.com/office/powerpoint/2010/main" val="4098073024"/>
              </p:ext>
            </p:extLst>
          </p:nvPr>
        </p:nvGraphicFramePr>
        <p:xfrm>
          <a:off x="1073168" y="1326983"/>
          <a:ext cx="5371040" cy="2206564"/>
        </p:xfrm>
        <a:graphic>
          <a:graphicData uri="http://schemas.openxmlformats.org/presentationml/2006/ole">
            <mc:AlternateContent xmlns:mc="http://schemas.openxmlformats.org/markup-compatibility/2006">
              <mc:Choice xmlns:v="urn:schemas-microsoft-com:vml" Requires="v">
                <p:oleObj spid="_x0000_s46372" name="Equation" r:id="rId3" imgW="2349360" imgH="965160" progId="Equation.3">
                  <p:embed/>
                </p:oleObj>
              </mc:Choice>
              <mc:Fallback>
                <p:oleObj name="Equation" r:id="rId3" imgW="2349360" imgH="965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3168" y="1326983"/>
                        <a:ext cx="5371040" cy="2206564"/>
                      </a:xfrm>
                      <a:prstGeom prst="rect">
                        <a:avLst/>
                      </a:prstGeom>
                      <a:noFill/>
                    </p:spPr>
                  </p:pic>
                </p:oleObj>
              </mc:Fallback>
            </mc:AlternateContent>
          </a:graphicData>
        </a:graphic>
      </p:graphicFrame>
      <p:graphicFrame>
        <p:nvGraphicFramePr>
          <p:cNvPr id="87046" name="Object 13"/>
          <p:cNvGraphicFramePr>
            <a:graphicFrameLocks noChangeAspect="1"/>
          </p:cNvGraphicFramePr>
          <p:nvPr>
            <p:extLst>
              <p:ext uri="{D42A27DB-BD31-4B8C-83A1-F6EECF244321}">
                <p14:modId xmlns:p14="http://schemas.microsoft.com/office/powerpoint/2010/main" val="129170576"/>
              </p:ext>
            </p:extLst>
          </p:nvPr>
        </p:nvGraphicFramePr>
        <p:xfrm>
          <a:off x="1187624" y="3679208"/>
          <a:ext cx="2494061" cy="901920"/>
        </p:xfrm>
        <a:graphic>
          <a:graphicData uri="http://schemas.openxmlformats.org/presentationml/2006/ole">
            <mc:AlternateContent xmlns:mc="http://schemas.openxmlformats.org/markup-compatibility/2006">
              <mc:Choice xmlns:v="urn:schemas-microsoft-com:vml" Requires="v">
                <p:oleObj spid="_x0000_s46373" name="Equation" r:id="rId5" imgW="1155600" imgH="419040" progId="Equation.3">
                  <p:embed/>
                </p:oleObj>
              </mc:Choice>
              <mc:Fallback>
                <p:oleObj name="Equation" r:id="rId5" imgW="11556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624" y="3679208"/>
                        <a:ext cx="2494061" cy="901920"/>
                      </a:xfrm>
                      <a:prstGeom prst="rect">
                        <a:avLst/>
                      </a:prstGeom>
                      <a:noFill/>
                    </p:spPr>
                  </p:pic>
                </p:oleObj>
              </mc:Fallback>
            </mc:AlternateContent>
          </a:graphicData>
        </a:graphic>
      </p:graphicFrame>
    </p:spTree>
    <p:extLst>
      <p:ext uri="{BB962C8B-B14F-4D97-AF65-F5344CB8AC3E}">
        <p14:creationId xmlns:p14="http://schemas.microsoft.com/office/powerpoint/2010/main" val="76251153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7" y="769264"/>
            <a:ext cx="8501092" cy="571504"/>
          </a:xfrm>
        </p:spPr>
        <p:txBody>
          <a:bodyPr>
            <a:noAutofit/>
          </a:bodyPr>
          <a:lstStyle/>
          <a:p>
            <a:pPr marL="457200" indent="-457200" eaLnBrk="1" fontAlgn="auto" hangingPunct="1">
              <a:spcBef>
                <a:spcPts val="580"/>
              </a:spcBef>
              <a:spcAft>
                <a:spcPts val="0"/>
              </a:spcAft>
              <a:buFont typeface="+mj-lt"/>
              <a:buAutoNum type="arabicPeriod" startAt="4"/>
              <a:defRPr/>
            </a:pPr>
            <a:r>
              <a:rPr lang="id-ID" sz="2400" dirty="0">
                <a:latin typeface="Arial" pitchFamily="34" charset="0"/>
                <a:cs typeface="Arial" pitchFamily="34" charset="0"/>
              </a:rPr>
              <a:t>Jumlah Rata-Rata Pelanggan dalam Antrian</a:t>
            </a:r>
          </a:p>
          <a:p>
            <a:pPr marL="457200" indent="-457200" eaLnBrk="1" fontAlgn="auto" hangingPunct="1">
              <a:spcBef>
                <a:spcPts val="580"/>
              </a:spcBef>
              <a:spcAft>
                <a:spcPts val="0"/>
              </a:spcAft>
              <a:buNone/>
              <a:defRPr/>
            </a:pPr>
            <a:r>
              <a:rPr lang="id-ID" sz="2400" dirty="0">
                <a:latin typeface="Arial" pitchFamily="34" charset="0"/>
                <a:cs typeface="Arial" pitchFamily="34" charset="0"/>
              </a:rPr>
              <a:t>	</a:t>
            </a:r>
          </a:p>
          <a:p>
            <a:pPr marL="457200" indent="-457200" eaLnBrk="1" fontAlgn="auto" hangingPunct="1">
              <a:spcBef>
                <a:spcPts val="580"/>
              </a:spcBef>
              <a:spcAft>
                <a:spcPts val="0"/>
              </a:spcAft>
              <a:buFont typeface="+mj-lt"/>
              <a:buAutoNum type="arabicPeriod" startAt="4"/>
              <a:defRPr/>
            </a:pPr>
            <a:endParaRPr lang="id-ID" sz="2400" dirty="0">
              <a:latin typeface="Arial" pitchFamily="34" charset="0"/>
              <a:cs typeface="Arial" pitchFamily="34" charset="0"/>
            </a:endParaRPr>
          </a:p>
          <a:p>
            <a:pPr marL="457200" indent="-457200" eaLnBrk="1" fontAlgn="auto" hangingPunct="1">
              <a:spcBef>
                <a:spcPts val="580"/>
              </a:spcBef>
              <a:spcAft>
                <a:spcPts val="0"/>
              </a:spcAft>
              <a:buNone/>
              <a:defRPr/>
            </a:pPr>
            <a:endParaRPr lang="id-ID"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5781C13E-385B-413C-A50F-02C7262108EE}" type="slidenum">
              <a:rPr lang="en-US"/>
              <a:pPr>
                <a:defRPr/>
              </a:pPr>
              <a:t>14</a:t>
            </a:fld>
            <a:endParaRPr lang="en-US"/>
          </a:p>
        </p:txBody>
      </p:sp>
      <p:graphicFrame>
        <p:nvGraphicFramePr>
          <p:cNvPr id="83972" name="Object 4"/>
          <p:cNvGraphicFramePr>
            <a:graphicFrameLocks noChangeAspect="1"/>
          </p:cNvGraphicFramePr>
          <p:nvPr>
            <p:extLst>
              <p:ext uri="{D42A27DB-BD31-4B8C-83A1-F6EECF244321}">
                <p14:modId xmlns:p14="http://schemas.microsoft.com/office/powerpoint/2010/main" val="2576319268"/>
              </p:ext>
            </p:extLst>
          </p:nvPr>
        </p:nvGraphicFramePr>
        <p:xfrm>
          <a:off x="2051720" y="1139031"/>
          <a:ext cx="3377536" cy="1758154"/>
        </p:xfrm>
        <a:graphic>
          <a:graphicData uri="http://schemas.openxmlformats.org/presentationml/2006/ole">
            <mc:AlternateContent xmlns:mc="http://schemas.openxmlformats.org/markup-compatibility/2006">
              <mc:Choice xmlns:v="urn:schemas-microsoft-com:vml" Requires="v">
                <p:oleObj spid="_x0000_s47544" name="Equation" r:id="rId3" imgW="1854000" imgH="965160" progId="Equation.3">
                  <p:embed/>
                </p:oleObj>
              </mc:Choice>
              <mc:Fallback>
                <p:oleObj name="Equation" r:id="rId3" imgW="1854000" imgH="965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1139031"/>
                        <a:ext cx="3377536" cy="1758154"/>
                      </a:xfrm>
                      <a:prstGeom prst="rect">
                        <a:avLst/>
                      </a:prstGeom>
                      <a:noFill/>
                    </p:spPr>
                  </p:pic>
                </p:oleObj>
              </mc:Fallback>
            </mc:AlternateContent>
          </a:graphicData>
        </a:graphic>
      </p:graphicFrame>
      <p:sp>
        <p:nvSpPr>
          <p:cNvPr id="8" name="Content Placeholder 2"/>
          <p:cNvSpPr txBox="1">
            <a:spLocks/>
          </p:cNvSpPr>
          <p:nvPr/>
        </p:nvSpPr>
        <p:spPr bwMode="auto">
          <a:xfrm>
            <a:off x="428597" y="2996952"/>
            <a:ext cx="8501092"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57200" marR="0" lvl="0" indent="-457200" algn="l" defTabSz="914400" rtl="0" eaLnBrk="1" fontAlgn="auto" latinLnBrk="0" hangingPunct="1">
              <a:lnSpc>
                <a:spcPct val="100000"/>
              </a:lnSpc>
              <a:spcBef>
                <a:spcPts val="580"/>
              </a:spcBef>
              <a:spcAft>
                <a:spcPts val="0"/>
              </a:spcAft>
              <a:buClr>
                <a:schemeClr val="accent1"/>
              </a:buClr>
              <a:buSzPct val="85000"/>
              <a:buFont typeface="+mj-lt"/>
              <a:buAutoNum type="arabicPeriod" startAt="5"/>
              <a:tabLst/>
              <a:defRPr/>
            </a:pPr>
            <a:r>
              <a:rPr kumimoji="0" lang="id-ID" sz="2400" i="0" u="none" strike="noStrike" kern="1200" cap="none" spc="0" normalizeH="0" baseline="0" noProof="0" dirty="0">
                <a:ln>
                  <a:noFill/>
                </a:ln>
                <a:solidFill>
                  <a:schemeClr val="tx1"/>
                </a:solidFill>
                <a:effectLst/>
                <a:uLnTx/>
                <a:uFillTx/>
                <a:latin typeface="Arial" pitchFamily="34" charset="0"/>
                <a:ea typeface="+mn-ea"/>
                <a:cs typeface="Arial" pitchFamily="34" charset="0"/>
              </a:rPr>
              <a:t>Waktu Rata-Rata dalam Sistem</a:t>
            </a:r>
          </a:p>
        </p:txBody>
      </p:sp>
      <p:graphicFrame>
        <p:nvGraphicFramePr>
          <p:cNvPr id="83974" name="Object 12"/>
          <p:cNvGraphicFramePr>
            <a:graphicFrameLocks noChangeAspect="1"/>
          </p:cNvGraphicFramePr>
          <p:nvPr>
            <p:extLst>
              <p:ext uri="{D42A27DB-BD31-4B8C-83A1-F6EECF244321}">
                <p14:modId xmlns:p14="http://schemas.microsoft.com/office/powerpoint/2010/main" val="1245265799"/>
              </p:ext>
            </p:extLst>
          </p:nvPr>
        </p:nvGraphicFramePr>
        <p:xfrm>
          <a:off x="2123728" y="3639894"/>
          <a:ext cx="1743100" cy="819201"/>
        </p:xfrm>
        <a:graphic>
          <a:graphicData uri="http://schemas.openxmlformats.org/presentationml/2006/ole">
            <mc:AlternateContent xmlns:mc="http://schemas.openxmlformats.org/markup-compatibility/2006">
              <mc:Choice xmlns:v="urn:schemas-microsoft-com:vml" Requires="v">
                <p:oleObj spid="_x0000_s47545" name="Equation" r:id="rId5" imgW="888840" imgH="419040" progId="Equation.3">
                  <p:embed/>
                </p:oleObj>
              </mc:Choice>
              <mc:Fallback>
                <p:oleObj name="Equation" r:id="rId5" imgW="88884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3728" y="3639894"/>
                        <a:ext cx="1743100" cy="819201"/>
                      </a:xfrm>
                      <a:prstGeom prst="rect">
                        <a:avLst/>
                      </a:prstGeom>
                      <a:noFill/>
                    </p:spPr>
                  </p:pic>
                </p:oleObj>
              </mc:Fallback>
            </mc:AlternateContent>
          </a:graphicData>
        </a:graphic>
      </p:graphicFrame>
      <p:sp>
        <p:nvSpPr>
          <p:cNvPr id="11" name="Content Placeholder 2"/>
          <p:cNvSpPr txBox="1">
            <a:spLocks/>
          </p:cNvSpPr>
          <p:nvPr/>
        </p:nvSpPr>
        <p:spPr bwMode="auto">
          <a:xfrm>
            <a:off x="428597" y="4777615"/>
            <a:ext cx="8501092"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457200" marR="0" lvl="0" indent="-457200" algn="l" defTabSz="914400" rtl="0" eaLnBrk="1" fontAlgn="auto" latinLnBrk="0" hangingPunct="1">
              <a:lnSpc>
                <a:spcPct val="100000"/>
              </a:lnSpc>
              <a:spcBef>
                <a:spcPts val="580"/>
              </a:spcBef>
              <a:spcAft>
                <a:spcPts val="0"/>
              </a:spcAft>
              <a:buClr>
                <a:schemeClr val="accent1"/>
              </a:buClr>
              <a:buSzPct val="85000"/>
              <a:buFont typeface="+mj-lt"/>
              <a:buAutoNum type="arabicPeriod" startAt="6"/>
              <a:tabLst/>
              <a:defRPr/>
            </a:pPr>
            <a:r>
              <a:rPr kumimoji="0" lang="id-ID" sz="2400" i="0" u="none" strike="noStrike" kern="1200" cap="none" spc="0" normalizeH="0" baseline="0" noProof="0" dirty="0">
                <a:ln>
                  <a:noFill/>
                </a:ln>
                <a:solidFill>
                  <a:schemeClr val="tx1"/>
                </a:solidFill>
                <a:effectLst/>
                <a:uLnTx/>
                <a:uFillTx/>
                <a:latin typeface="Arial" pitchFamily="34" charset="0"/>
                <a:ea typeface="+mn-ea"/>
                <a:cs typeface="Arial" pitchFamily="34" charset="0"/>
              </a:rPr>
              <a:t>Waktu Rata-Rata dalam Antrian</a:t>
            </a:r>
          </a:p>
          <a:p>
            <a:pPr marL="457200" marR="0" lvl="0" indent="-457200" algn="l" defTabSz="914400" rtl="0" eaLnBrk="1" fontAlgn="auto" latinLnBrk="0" hangingPunct="1">
              <a:lnSpc>
                <a:spcPct val="100000"/>
              </a:lnSpc>
              <a:spcBef>
                <a:spcPts val="580"/>
              </a:spcBef>
              <a:spcAft>
                <a:spcPts val="0"/>
              </a:spcAft>
              <a:buClr>
                <a:schemeClr val="accent1"/>
              </a:buClr>
              <a:buSzPct val="85000"/>
              <a:buFont typeface="Wingdings 2" pitchFamily="18" charset="2"/>
              <a:buNone/>
              <a:tabLst/>
              <a:defRPr/>
            </a:pPr>
            <a:r>
              <a:rPr kumimoji="0" lang="id-ID" sz="240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t>
            </a:r>
          </a:p>
          <a:p>
            <a:pPr marL="457200" marR="0" lvl="0" indent="-457200" algn="l" defTabSz="914400" rtl="0" eaLnBrk="1" fontAlgn="auto" latinLnBrk="0" hangingPunct="1">
              <a:lnSpc>
                <a:spcPct val="100000"/>
              </a:lnSpc>
              <a:spcBef>
                <a:spcPts val="580"/>
              </a:spcBef>
              <a:spcAft>
                <a:spcPts val="0"/>
              </a:spcAft>
              <a:buClr>
                <a:schemeClr val="accent1"/>
              </a:buClr>
              <a:buSzPct val="85000"/>
              <a:buFont typeface="+mj-lt"/>
              <a:buAutoNum type="arabicPeriod" startAt="7"/>
              <a:tabLst/>
              <a:defRPr/>
            </a:pPr>
            <a:endParaRPr kumimoji="0" lang="id-ID" sz="240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a:p>
            <a:pPr marL="457200" marR="0" lvl="0" indent="-457200" algn="l" defTabSz="914400" rtl="0" eaLnBrk="1" fontAlgn="auto" latinLnBrk="0" hangingPunct="1">
              <a:lnSpc>
                <a:spcPct val="100000"/>
              </a:lnSpc>
              <a:spcBef>
                <a:spcPts val="580"/>
              </a:spcBef>
              <a:spcAft>
                <a:spcPts val="0"/>
              </a:spcAft>
              <a:buClr>
                <a:schemeClr val="accent1"/>
              </a:buClr>
              <a:buSzPct val="85000"/>
              <a:buFont typeface="Wingdings 2" pitchFamily="18" charset="2"/>
              <a:buNone/>
              <a:tabLst/>
              <a:defRPr/>
            </a:pPr>
            <a:endParaRPr kumimoji="0" lang="id-ID" sz="240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334829834"/>
              </p:ext>
            </p:extLst>
          </p:nvPr>
        </p:nvGraphicFramePr>
        <p:xfrm>
          <a:off x="2195736" y="5349119"/>
          <a:ext cx="980752" cy="766840"/>
        </p:xfrm>
        <a:graphic>
          <a:graphicData uri="http://schemas.openxmlformats.org/presentationml/2006/ole">
            <mc:AlternateContent xmlns:mc="http://schemas.openxmlformats.org/markup-compatibility/2006">
              <mc:Choice xmlns:v="urn:schemas-microsoft-com:vml" Requires="v">
                <p:oleObj spid="_x0000_s47546" name="Equation" r:id="rId7" imgW="609480" imgH="393480" progId="Equation.3">
                  <p:embed/>
                </p:oleObj>
              </mc:Choice>
              <mc:Fallback>
                <p:oleObj name="Equation" r:id="rId7" imgW="60948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5736" y="5349119"/>
                        <a:ext cx="980752" cy="766840"/>
                      </a:xfrm>
                      <a:prstGeom prst="rect">
                        <a:avLst/>
                      </a:prstGeom>
                      <a:noFill/>
                    </p:spPr>
                  </p:pic>
                </p:oleObj>
              </mc:Fallback>
            </mc:AlternateContent>
          </a:graphicData>
        </a:graphic>
      </p:graphicFrame>
    </p:spTree>
    <p:extLst>
      <p:ext uri="{BB962C8B-B14F-4D97-AF65-F5344CB8AC3E}">
        <p14:creationId xmlns:p14="http://schemas.microsoft.com/office/powerpoint/2010/main" val="215404251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240" y="2505456"/>
            <a:ext cx="6939520" cy="1645920"/>
          </a:xfrm>
        </p:spPr>
        <p:txBody>
          <a:bodyPr>
            <a:noAutofit/>
          </a:bodyPr>
          <a:lstStyle/>
          <a:p>
            <a:r>
              <a:rPr lang="id-ID" sz="4800" b="1" dirty="0">
                <a:solidFill>
                  <a:schemeClr val="bg1"/>
                </a:solidFill>
              </a:rPr>
              <a:t>Simulasi Sistem Antrian</a:t>
            </a:r>
          </a:p>
        </p:txBody>
      </p:sp>
      <p:sp>
        <p:nvSpPr>
          <p:cNvPr id="5" name="Subtitle 4"/>
          <p:cNvSpPr>
            <a:spLocks noGrp="1"/>
          </p:cNvSpPr>
          <p:nvPr>
            <p:ph type="subTitle" idx="1"/>
          </p:nvPr>
        </p:nvSpPr>
        <p:spPr/>
        <p:txBody>
          <a:bodyPr/>
          <a:lstStyle/>
          <a:p>
            <a:r>
              <a:rPr lang="id-ID" dirty="0"/>
              <a:t>Contoh Kasus Sistem Antrian Single Server</a:t>
            </a:r>
          </a:p>
        </p:txBody>
      </p:sp>
      <p:sp>
        <p:nvSpPr>
          <p:cNvPr id="4" name="Slide Number Placeholder 3"/>
          <p:cNvSpPr>
            <a:spLocks noGrp="1"/>
          </p:cNvSpPr>
          <p:nvPr>
            <p:ph type="sldNum" sz="quarter" idx="12"/>
          </p:nvPr>
        </p:nvSpPr>
        <p:spPr/>
        <p:txBody>
          <a:bodyPr/>
          <a:lstStyle/>
          <a:p>
            <a:pPr>
              <a:defRPr/>
            </a:pPr>
            <a:fld id="{A7ACA7C1-EEE7-4661-BE25-4E4DCC66711E}" type="slidenum">
              <a:rPr lang="en-US" smtClean="0"/>
              <a:pPr>
                <a:defRPr/>
              </a:pPr>
              <a:t>15</a:t>
            </a:fld>
            <a:endParaRPr lang="en-US"/>
          </a:p>
        </p:txBody>
      </p:sp>
    </p:spTree>
    <p:extLst>
      <p:ext uri="{BB962C8B-B14F-4D97-AF65-F5344CB8AC3E}">
        <p14:creationId xmlns:p14="http://schemas.microsoft.com/office/powerpoint/2010/main" val="2196859100"/>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6"/>
          <p:cNvSpPr>
            <a:spLocks noChangeArrowheads="1"/>
          </p:cNvSpPr>
          <p:nvPr/>
        </p:nvSpPr>
        <p:spPr bwMode="auto">
          <a:xfrm>
            <a:off x="5940152" y="2782669"/>
            <a:ext cx="973832" cy="820870"/>
          </a:xfrm>
          <a:prstGeom prst="rect">
            <a:avLst/>
          </a:prstGeom>
          <a:solidFill>
            <a:srgbClr val="FF0000"/>
          </a:solidFill>
          <a:ln w="9525">
            <a:solidFill>
              <a:schemeClr val="tx1"/>
            </a:solidFill>
            <a:miter lim="800000"/>
            <a:headEnd/>
            <a:tailEnd/>
          </a:ln>
        </p:spPr>
        <p:txBody>
          <a:bodyPr wrap="none" anchor="ctr"/>
          <a:lstStyle/>
          <a:p>
            <a:pPr algn="ctr" eaLnBrk="1" hangingPunct="1"/>
            <a:r>
              <a:rPr lang="id-ID" b="1" dirty="0">
                <a:solidFill>
                  <a:schemeClr val="bg1"/>
                </a:solidFill>
              </a:rPr>
              <a:t>SERVER</a:t>
            </a:r>
            <a:endParaRPr lang="en-US" b="1" dirty="0">
              <a:solidFill>
                <a:schemeClr val="bg1"/>
              </a:solidFill>
              <a:latin typeface="Arial" charset="0"/>
            </a:endParaRPr>
          </a:p>
        </p:txBody>
      </p:sp>
      <p:sp>
        <p:nvSpPr>
          <p:cNvPr id="2" name="Title 1"/>
          <p:cNvSpPr>
            <a:spLocks noGrp="1"/>
          </p:cNvSpPr>
          <p:nvPr>
            <p:ph type="title"/>
          </p:nvPr>
        </p:nvSpPr>
        <p:spPr>
          <a:xfrm>
            <a:off x="457200" y="704088"/>
            <a:ext cx="8229600" cy="564672"/>
          </a:xfrm>
        </p:spPr>
        <p:txBody>
          <a:bodyPr>
            <a:normAutofit fontScale="90000"/>
          </a:bodyPr>
          <a:lstStyle/>
          <a:p>
            <a:r>
              <a:rPr lang="id-ID" b="1" dirty="0"/>
              <a:t>Model Antrian Single Server</a:t>
            </a:r>
          </a:p>
        </p:txBody>
      </p:sp>
      <p:sp>
        <p:nvSpPr>
          <p:cNvPr id="4" name="Slide Number Placeholder 3"/>
          <p:cNvSpPr>
            <a:spLocks noGrp="1"/>
          </p:cNvSpPr>
          <p:nvPr>
            <p:ph type="sldNum" sz="quarter" idx="12"/>
          </p:nvPr>
        </p:nvSpPr>
        <p:spPr/>
        <p:txBody>
          <a:bodyPr/>
          <a:lstStyle/>
          <a:p>
            <a:pPr>
              <a:defRPr/>
            </a:pPr>
            <a:fld id="{A7ACA7C1-EEE7-4661-BE25-4E4DCC66711E}" type="slidenum">
              <a:rPr lang="en-US" smtClean="0"/>
              <a:pPr>
                <a:defRPr/>
              </a:pPr>
              <a:t>16</a:t>
            </a:fld>
            <a:endParaRPr lang="en-US"/>
          </a:p>
        </p:txBody>
      </p:sp>
      <p:sp>
        <p:nvSpPr>
          <p:cNvPr id="5" name="Rectangle 4"/>
          <p:cNvSpPr>
            <a:spLocks noChangeArrowheads="1"/>
          </p:cNvSpPr>
          <p:nvPr/>
        </p:nvSpPr>
        <p:spPr bwMode="auto">
          <a:xfrm>
            <a:off x="2440686" y="2597089"/>
            <a:ext cx="4651594" cy="1226416"/>
          </a:xfrm>
          <a:prstGeom prst="rect">
            <a:avLst/>
          </a:prstGeom>
          <a:noFill/>
          <a:ln w="31750">
            <a:solidFill>
              <a:srgbClr val="002060"/>
            </a:solidFill>
            <a:prstDash val="dash"/>
            <a:miter lim="800000"/>
            <a:headEnd/>
            <a:tailEnd/>
          </a:ln>
        </p:spPr>
        <p:txBody>
          <a:bodyPr wrap="none" anchor="ctr"/>
          <a:lstStyle/>
          <a:p>
            <a:endParaRPr lang="id-ID"/>
          </a:p>
        </p:txBody>
      </p:sp>
      <p:sp>
        <p:nvSpPr>
          <p:cNvPr id="13" name="Text Box 17"/>
          <p:cNvSpPr txBox="1">
            <a:spLocks noChangeArrowheads="1"/>
          </p:cNvSpPr>
          <p:nvPr/>
        </p:nvSpPr>
        <p:spPr bwMode="auto">
          <a:xfrm>
            <a:off x="2922656" y="2180431"/>
            <a:ext cx="3657600" cy="366713"/>
          </a:xfrm>
          <a:prstGeom prst="rect">
            <a:avLst/>
          </a:prstGeom>
          <a:noFill/>
          <a:ln w="9525">
            <a:noFill/>
            <a:miter lim="800000"/>
            <a:headEnd/>
            <a:tailEnd/>
          </a:ln>
        </p:spPr>
        <p:txBody>
          <a:bodyPr>
            <a:spAutoFit/>
          </a:bodyPr>
          <a:lstStyle/>
          <a:p>
            <a:pPr algn="ctr" eaLnBrk="1" hangingPunct="1">
              <a:spcBef>
                <a:spcPct val="50000"/>
              </a:spcBef>
            </a:pPr>
            <a:r>
              <a:rPr lang="en-US" b="1" dirty="0" err="1">
                <a:latin typeface="Arial" charset="0"/>
              </a:rPr>
              <a:t>Sistem</a:t>
            </a:r>
            <a:r>
              <a:rPr lang="en-US" b="1" dirty="0">
                <a:latin typeface="Arial" charset="0"/>
              </a:rPr>
              <a:t> </a:t>
            </a:r>
            <a:r>
              <a:rPr lang="en-US" b="1" dirty="0" err="1">
                <a:latin typeface="Arial" charset="0"/>
              </a:rPr>
              <a:t>antrian</a:t>
            </a:r>
            <a:endParaRPr lang="en-US" b="1" dirty="0">
              <a:latin typeface="Arial" charset="0"/>
            </a:endParaRPr>
          </a:p>
        </p:txBody>
      </p:sp>
      <p:sp>
        <p:nvSpPr>
          <p:cNvPr id="23" name="AutoShape 22"/>
          <p:cNvSpPr>
            <a:spLocks noChangeArrowheads="1"/>
          </p:cNvSpPr>
          <p:nvPr/>
        </p:nvSpPr>
        <p:spPr bwMode="auto">
          <a:xfrm>
            <a:off x="1526704" y="3029137"/>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25" name="AutoShape 22"/>
          <p:cNvSpPr>
            <a:spLocks noChangeArrowheads="1"/>
          </p:cNvSpPr>
          <p:nvPr/>
        </p:nvSpPr>
        <p:spPr bwMode="auto">
          <a:xfrm>
            <a:off x="1547664" y="2978093"/>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2" name="AutoShape 15"/>
          <p:cNvSpPr>
            <a:spLocks noChangeArrowheads="1"/>
          </p:cNvSpPr>
          <p:nvPr/>
        </p:nvSpPr>
        <p:spPr bwMode="auto">
          <a:xfrm>
            <a:off x="1526704" y="2986970"/>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3" name="AutoShape 15"/>
          <p:cNvSpPr>
            <a:spLocks noChangeArrowheads="1"/>
          </p:cNvSpPr>
          <p:nvPr/>
        </p:nvSpPr>
        <p:spPr bwMode="auto">
          <a:xfrm>
            <a:off x="1547664" y="2978960"/>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4" name="AutoShape 15"/>
          <p:cNvSpPr>
            <a:spLocks noChangeArrowheads="1"/>
          </p:cNvSpPr>
          <p:nvPr/>
        </p:nvSpPr>
        <p:spPr bwMode="auto">
          <a:xfrm>
            <a:off x="1526704" y="2980361"/>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9" name="AutoShape 19"/>
          <p:cNvSpPr>
            <a:spLocks noChangeArrowheads="1"/>
          </p:cNvSpPr>
          <p:nvPr/>
        </p:nvSpPr>
        <p:spPr bwMode="auto">
          <a:xfrm>
            <a:off x="7889433" y="2994109"/>
            <a:ext cx="735797" cy="353504"/>
          </a:xfrm>
          <a:prstGeom prst="rightArrow">
            <a:avLst>
              <a:gd name="adj1" fmla="val 50000"/>
              <a:gd name="adj2" fmla="val 92857"/>
            </a:avLst>
          </a:prstGeom>
          <a:solidFill>
            <a:srgbClr val="0070C0"/>
          </a:solidFill>
          <a:ln w="9525">
            <a:solidFill>
              <a:schemeClr val="tx1"/>
            </a:solidFill>
            <a:miter lim="800000"/>
            <a:headEnd/>
            <a:tailEnd/>
          </a:ln>
        </p:spPr>
        <p:txBody>
          <a:bodyPr wrap="none" anchor="ctr"/>
          <a:lstStyle/>
          <a:p>
            <a:endParaRPr lang="id-ID"/>
          </a:p>
        </p:txBody>
      </p:sp>
      <p:sp>
        <p:nvSpPr>
          <p:cNvPr id="40" name="Text Box 17"/>
          <p:cNvSpPr txBox="1">
            <a:spLocks noChangeArrowheads="1"/>
          </p:cNvSpPr>
          <p:nvPr/>
        </p:nvSpPr>
        <p:spPr bwMode="auto">
          <a:xfrm>
            <a:off x="450182" y="3486547"/>
            <a:ext cx="1601538" cy="646331"/>
          </a:xfrm>
          <a:prstGeom prst="rect">
            <a:avLst/>
          </a:prstGeom>
          <a:noFill/>
          <a:ln w="9525">
            <a:noFill/>
            <a:miter lim="800000"/>
            <a:headEnd/>
            <a:tailEnd/>
          </a:ln>
        </p:spPr>
        <p:txBody>
          <a:bodyPr wrap="square">
            <a:spAutoFit/>
          </a:bodyPr>
          <a:lstStyle/>
          <a:p>
            <a:pPr algn="ctr" eaLnBrk="1" hangingPunct="1">
              <a:spcBef>
                <a:spcPct val="50000"/>
              </a:spcBef>
            </a:pPr>
            <a:r>
              <a:rPr lang="id-ID" b="1" dirty="0">
                <a:latin typeface="Arial" charset="0"/>
              </a:rPr>
              <a:t>Kedatangan</a:t>
            </a:r>
            <a:r>
              <a:rPr lang="id-ID" b="1" dirty="0"/>
              <a:t> Konsumen</a:t>
            </a:r>
            <a:endParaRPr lang="id-ID" b="1" dirty="0">
              <a:latin typeface="Arial" charset="0"/>
            </a:endParaRPr>
          </a:p>
        </p:txBody>
      </p:sp>
      <p:sp>
        <p:nvSpPr>
          <p:cNvPr id="41" name="Text Box 17"/>
          <p:cNvSpPr txBox="1">
            <a:spLocks noChangeArrowheads="1"/>
          </p:cNvSpPr>
          <p:nvPr/>
        </p:nvSpPr>
        <p:spPr bwMode="auto">
          <a:xfrm>
            <a:off x="2538414" y="3966982"/>
            <a:ext cx="1694506" cy="646331"/>
          </a:xfrm>
          <a:prstGeom prst="rect">
            <a:avLst/>
          </a:prstGeom>
          <a:noFill/>
          <a:ln w="9525">
            <a:noFill/>
            <a:miter lim="800000"/>
            <a:headEnd/>
            <a:tailEnd/>
          </a:ln>
        </p:spPr>
        <p:txBody>
          <a:bodyPr wrap="square">
            <a:spAutoFit/>
          </a:bodyPr>
          <a:lstStyle/>
          <a:p>
            <a:pPr algn="ctr" eaLnBrk="1" hangingPunct="1">
              <a:spcBef>
                <a:spcPct val="50000"/>
              </a:spcBef>
            </a:pPr>
            <a:r>
              <a:rPr lang="id-ID" b="1" dirty="0"/>
              <a:t>Konsumen dlm antrian</a:t>
            </a:r>
            <a:endParaRPr lang="id-ID" b="1" dirty="0">
              <a:latin typeface="Arial" charset="0"/>
            </a:endParaRPr>
          </a:p>
        </p:txBody>
      </p:sp>
      <p:sp>
        <p:nvSpPr>
          <p:cNvPr id="43" name="Text Box 17"/>
          <p:cNvSpPr txBox="1">
            <a:spLocks noChangeArrowheads="1"/>
          </p:cNvSpPr>
          <p:nvPr/>
        </p:nvSpPr>
        <p:spPr bwMode="auto">
          <a:xfrm>
            <a:off x="4732562" y="4006805"/>
            <a:ext cx="1847694" cy="646331"/>
          </a:xfrm>
          <a:prstGeom prst="rect">
            <a:avLst/>
          </a:prstGeom>
          <a:noFill/>
          <a:ln w="9525">
            <a:noFill/>
            <a:miter lim="800000"/>
            <a:headEnd/>
            <a:tailEnd/>
          </a:ln>
        </p:spPr>
        <p:txBody>
          <a:bodyPr wrap="square">
            <a:spAutoFit/>
          </a:bodyPr>
          <a:lstStyle/>
          <a:p>
            <a:pPr algn="ctr" eaLnBrk="1" hangingPunct="1">
              <a:spcBef>
                <a:spcPct val="50000"/>
              </a:spcBef>
            </a:pPr>
            <a:r>
              <a:rPr lang="id-ID" b="1" dirty="0"/>
              <a:t>Konsumen dlm pelayanan</a:t>
            </a:r>
            <a:endParaRPr lang="id-ID" b="1" dirty="0">
              <a:latin typeface="Arial" charset="0"/>
            </a:endParaRPr>
          </a:p>
        </p:txBody>
      </p:sp>
      <p:sp>
        <p:nvSpPr>
          <p:cNvPr id="44" name="Text Box 17"/>
          <p:cNvSpPr txBox="1">
            <a:spLocks noChangeArrowheads="1"/>
          </p:cNvSpPr>
          <p:nvPr/>
        </p:nvSpPr>
        <p:spPr bwMode="auto">
          <a:xfrm>
            <a:off x="7092280" y="4006805"/>
            <a:ext cx="1601538" cy="646331"/>
          </a:xfrm>
          <a:prstGeom prst="rect">
            <a:avLst/>
          </a:prstGeom>
          <a:noFill/>
          <a:ln w="9525">
            <a:noFill/>
            <a:miter lim="800000"/>
            <a:headEnd/>
            <a:tailEnd/>
          </a:ln>
        </p:spPr>
        <p:txBody>
          <a:bodyPr wrap="square">
            <a:spAutoFit/>
          </a:bodyPr>
          <a:lstStyle/>
          <a:p>
            <a:pPr algn="ctr" eaLnBrk="1" hangingPunct="1">
              <a:spcBef>
                <a:spcPct val="50000"/>
              </a:spcBef>
            </a:pPr>
            <a:r>
              <a:rPr lang="id-ID" b="1" dirty="0">
                <a:latin typeface="Arial" charset="0"/>
              </a:rPr>
              <a:t>Kepergian</a:t>
            </a:r>
            <a:r>
              <a:rPr lang="id-ID" b="1" dirty="0"/>
              <a:t> Konsumen</a:t>
            </a:r>
            <a:endParaRPr lang="id-ID" b="1" dirty="0">
              <a:latin typeface="Arial" charset="0"/>
            </a:endParaRPr>
          </a:p>
        </p:txBody>
      </p:sp>
      <p:sp>
        <p:nvSpPr>
          <p:cNvPr id="47" name="AutoShape 19"/>
          <p:cNvSpPr>
            <a:spLocks noChangeArrowheads="1"/>
          </p:cNvSpPr>
          <p:nvPr/>
        </p:nvSpPr>
        <p:spPr bwMode="auto">
          <a:xfrm>
            <a:off x="523835" y="2980361"/>
            <a:ext cx="735797" cy="353504"/>
          </a:xfrm>
          <a:prstGeom prst="rightArrow">
            <a:avLst>
              <a:gd name="adj1" fmla="val 50000"/>
              <a:gd name="adj2" fmla="val 92857"/>
            </a:avLst>
          </a:prstGeom>
          <a:solidFill>
            <a:srgbClr val="0070C0"/>
          </a:solidFill>
          <a:ln w="9525">
            <a:solidFill>
              <a:schemeClr val="tx1"/>
            </a:solidFill>
            <a:miter lim="800000"/>
            <a:headEnd/>
            <a:tailEnd/>
          </a:ln>
        </p:spPr>
        <p:txBody>
          <a:bodyPr wrap="none" anchor="ctr"/>
          <a:lstStyle/>
          <a:p>
            <a:endParaRPr lang="id-ID"/>
          </a:p>
        </p:txBody>
      </p:sp>
      <p:sp>
        <p:nvSpPr>
          <p:cNvPr id="19" name="AutoShape 22"/>
          <p:cNvSpPr>
            <a:spLocks noChangeArrowheads="1"/>
          </p:cNvSpPr>
          <p:nvPr/>
        </p:nvSpPr>
        <p:spPr bwMode="auto">
          <a:xfrm>
            <a:off x="1547664" y="2978960"/>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Tree>
    <p:extLst>
      <p:ext uri="{BB962C8B-B14F-4D97-AF65-F5344CB8AC3E}">
        <p14:creationId xmlns:p14="http://schemas.microsoft.com/office/powerpoint/2010/main" val="31592896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7778E-6 -4.44444E-6 L 0.41458 0.00024 " pathEditMode="relative" rAng="0" ptsTypes="AA">
                                      <p:cBhvr>
                                        <p:cTn id="6" dur="2000" fill="hold"/>
                                        <p:tgtEl>
                                          <p:spTgt spid="34"/>
                                        </p:tgtEl>
                                        <p:attrNameLst>
                                          <p:attrName>ppt_x</p:attrName>
                                          <p:attrName>ppt_y</p:attrName>
                                        </p:attrNameLst>
                                      </p:cBhvr>
                                      <p:rCtr x="20729" y="0"/>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4.16667E-6 -1.48148E-6 L 0.26268 0.0007 " pathEditMode="relative" rAng="0" ptsTypes="AA">
                                      <p:cBhvr>
                                        <p:cTn id="10" dur="2000" fill="hold"/>
                                        <p:tgtEl>
                                          <p:spTgt spid="25"/>
                                        </p:tgtEl>
                                        <p:attrNameLst>
                                          <p:attrName>ppt_x</p:attrName>
                                          <p:attrName>ppt_y</p:attrName>
                                        </p:attrNameLst>
                                      </p:cBhvr>
                                      <p:rCtr x="13125" y="23"/>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4.16667E-6 -2.96296E-6 L 0.19184 0.00047 " pathEditMode="relative" rAng="0" ptsTypes="AA">
                                      <p:cBhvr>
                                        <p:cTn id="14" dur="2000" fill="hold"/>
                                        <p:tgtEl>
                                          <p:spTgt spid="33"/>
                                        </p:tgtEl>
                                        <p:attrNameLst>
                                          <p:attrName>ppt_x</p:attrName>
                                          <p:attrName>ppt_y</p:attrName>
                                        </p:attrNameLst>
                                      </p:cBhvr>
                                      <p:rCtr x="9583" y="23"/>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2.77778E-6 -3.7037E-7 L 0.13107 -0.00069 " pathEditMode="relative" rAng="0" ptsTypes="AA">
                                      <p:cBhvr>
                                        <p:cTn id="18" dur="2000" fill="hold"/>
                                        <p:tgtEl>
                                          <p:spTgt spid="32"/>
                                        </p:tgtEl>
                                        <p:attrNameLst>
                                          <p:attrName>ppt_x</p:attrName>
                                          <p:attrName>ppt_y</p:attrName>
                                        </p:attrNameLst>
                                      </p:cBhvr>
                                      <p:rCtr x="6545" y="-46"/>
                                    </p:animMotion>
                                  </p:childTnLst>
                                </p:cTn>
                              </p:par>
                              <p:par>
                                <p:cTn id="19" presetID="9"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dissolve">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path" presetSubtype="0" accel="50000" decel="50000" fill="hold" grpId="1" nodeType="clickEffect">
                                  <p:stCondLst>
                                    <p:cond delay="0"/>
                                  </p:stCondLst>
                                  <p:childTnLst>
                                    <p:animMotion origin="layout" path="M 0.39878 0.00023 L 0.64288 0.00463 " pathEditMode="relative" rAng="0" ptsTypes="AA">
                                      <p:cBhvr>
                                        <p:cTn id="25" dur="2000" fill="hold"/>
                                        <p:tgtEl>
                                          <p:spTgt spid="34"/>
                                        </p:tgtEl>
                                        <p:attrNameLst>
                                          <p:attrName>ppt_x</p:attrName>
                                          <p:attrName>ppt_y</p:attrName>
                                        </p:attrNameLst>
                                      </p:cBhvr>
                                      <p:rCtr x="12205" y="208"/>
                                    </p:animMotion>
                                  </p:childTnLst>
                                </p:cTn>
                              </p:par>
                            </p:childTnLst>
                          </p:cTn>
                        </p:par>
                      </p:childTnLst>
                    </p:cTn>
                  </p:par>
                  <p:par>
                    <p:cTn id="26" fill="hold">
                      <p:stCondLst>
                        <p:cond delay="indefinite"/>
                      </p:stCondLst>
                      <p:childTnLst>
                        <p:par>
                          <p:cTn id="27" fill="hold">
                            <p:stCondLst>
                              <p:cond delay="0"/>
                            </p:stCondLst>
                            <p:childTnLst>
                              <p:par>
                                <p:cTn id="28" presetID="42" presetClass="path" presetSubtype="0" accel="50000" decel="50000" fill="hold" grpId="1" nodeType="clickEffect">
                                  <p:stCondLst>
                                    <p:cond delay="0"/>
                                  </p:stCondLst>
                                  <p:childTnLst>
                                    <p:animMotion origin="layout" path="M 0.24688 0.00069 L 0.41233 0.00069 " pathEditMode="relative" rAng="0" ptsTypes="AA">
                                      <p:cBhvr>
                                        <p:cTn id="29" dur="2000" fill="hold"/>
                                        <p:tgtEl>
                                          <p:spTgt spid="25"/>
                                        </p:tgtEl>
                                        <p:attrNameLst>
                                          <p:attrName>ppt_x</p:attrName>
                                          <p:attrName>ppt_y</p:attrName>
                                        </p:attrNameLst>
                                      </p:cBhvr>
                                      <p:rCtr x="8264" y="0"/>
                                    </p:animMotion>
                                  </p:childTnLst>
                                </p:cTn>
                              </p:par>
                            </p:childTnLst>
                          </p:cTn>
                        </p:par>
                      </p:childTnLst>
                    </p:cTn>
                  </p:par>
                  <p:par>
                    <p:cTn id="30" fill="hold">
                      <p:stCondLst>
                        <p:cond delay="indefinite"/>
                      </p:stCondLst>
                      <p:childTnLst>
                        <p:par>
                          <p:cTn id="31" fill="hold">
                            <p:stCondLst>
                              <p:cond delay="0"/>
                            </p:stCondLst>
                            <p:childTnLst>
                              <p:par>
                                <p:cTn id="32" presetID="42" presetClass="path" presetSubtype="0" accel="50000" decel="50000" fill="hold" grpId="1" nodeType="clickEffect">
                                  <p:stCondLst>
                                    <p:cond delay="0"/>
                                  </p:stCondLst>
                                  <p:childTnLst>
                                    <p:animMotion origin="layout" path="M 0.19184 0.00046 L 0.25469 -0.00416 " pathEditMode="relative" rAng="0" ptsTypes="AA">
                                      <p:cBhvr>
                                        <p:cTn id="33" dur="2000" fill="hold"/>
                                        <p:tgtEl>
                                          <p:spTgt spid="33"/>
                                        </p:tgtEl>
                                        <p:attrNameLst>
                                          <p:attrName>ppt_x</p:attrName>
                                          <p:attrName>ppt_y</p:attrName>
                                        </p:attrNameLst>
                                      </p:cBhvr>
                                      <p:rCtr x="3142" y="-231"/>
                                    </p:animMotion>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1" nodeType="clickEffect">
                                  <p:stCondLst>
                                    <p:cond delay="0"/>
                                  </p:stCondLst>
                                  <p:childTnLst>
                                    <p:animMotion origin="layout" path="M 0.11528 -0.0007 L 0.1783 -0.00532 " pathEditMode="relative" rAng="0" ptsTypes="AA">
                                      <p:cBhvr>
                                        <p:cTn id="37" dur="2000" fill="hold"/>
                                        <p:tgtEl>
                                          <p:spTgt spid="32"/>
                                        </p:tgtEl>
                                        <p:attrNameLst>
                                          <p:attrName>ppt_x</p:attrName>
                                          <p:attrName>ppt_y</p:attrName>
                                        </p:attrNameLst>
                                      </p:cBhvr>
                                      <p:rCtr x="3142" y="-231"/>
                                    </p:animMotion>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grpId="1" nodeType="clickEffect">
                                  <p:stCondLst>
                                    <p:cond delay="0"/>
                                  </p:stCondLst>
                                  <p:childTnLst>
                                    <p:animMotion origin="layout" path="M -0.00781 0.00463 L 0.11528 -0.0067 " pathEditMode="relative" rAng="0" ptsTypes="AA">
                                      <p:cBhvr>
                                        <p:cTn id="41" dur="2000" fill="hold"/>
                                        <p:tgtEl>
                                          <p:spTgt spid="23"/>
                                        </p:tgtEl>
                                        <p:attrNameLst>
                                          <p:attrName>ppt_x</p:attrName>
                                          <p:attrName>ppt_y</p:attrName>
                                        </p:attrNameLst>
                                      </p:cBhvr>
                                      <p:rCtr x="6146" y="-578"/>
                                    </p:animMotion>
                                  </p:childTnLst>
                                </p:cTn>
                              </p:par>
                              <p:par>
                                <p:cTn id="42" presetID="9"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dissolve">
                                      <p:cBhvr>
                                        <p:cTn id="4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5" grpId="0" animBg="1"/>
      <p:bldP spid="25" grpId="1" animBg="1"/>
      <p:bldP spid="32" grpId="0" animBg="1"/>
      <p:bldP spid="32" grpId="1" animBg="1"/>
      <p:bldP spid="33" grpId="0" animBg="1"/>
      <p:bldP spid="33" grpId="1" animBg="1"/>
      <p:bldP spid="34" grpId="0" animBg="1"/>
      <p:bldP spid="34" grpId="1"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64672"/>
          </a:xfrm>
        </p:spPr>
        <p:txBody>
          <a:bodyPr>
            <a:noAutofit/>
          </a:bodyPr>
          <a:lstStyle/>
          <a:p>
            <a:r>
              <a:rPr lang="id-ID" sz="2000" b="1" dirty="0"/>
              <a:t>Ilustrasi Contoh Simulasi Sistem Antrian Single Server</a:t>
            </a:r>
          </a:p>
        </p:txBody>
      </p:sp>
      <p:sp>
        <p:nvSpPr>
          <p:cNvPr id="48" name="Content Placeholder 2"/>
          <p:cNvSpPr>
            <a:spLocks noGrp="1"/>
          </p:cNvSpPr>
          <p:nvPr>
            <p:ph idx="1"/>
          </p:nvPr>
        </p:nvSpPr>
        <p:spPr>
          <a:xfrm>
            <a:off x="352724" y="4512440"/>
            <a:ext cx="8438551" cy="2078940"/>
          </a:xfrm>
        </p:spPr>
        <p:txBody>
          <a:bodyPr>
            <a:noAutofit/>
          </a:bodyPr>
          <a:lstStyle/>
          <a:p>
            <a:pPr marL="0" indent="0" algn="just" eaLnBrk="1" hangingPunct="1">
              <a:buNone/>
            </a:pPr>
            <a:r>
              <a:rPr lang="id-ID" sz="1800" dirty="0">
                <a:latin typeface="Arial" charset="0"/>
                <a:cs typeface="Arial" charset="0"/>
              </a:rPr>
              <a:t>e</a:t>
            </a:r>
            <a:r>
              <a:rPr lang="id-ID" sz="1800" baseline="-25000" dirty="0">
                <a:latin typeface="Arial" charset="0"/>
                <a:cs typeface="Arial" charset="0"/>
              </a:rPr>
              <a:t>i</a:t>
            </a:r>
            <a:r>
              <a:rPr lang="id-ID" sz="1800" dirty="0">
                <a:latin typeface="Arial" charset="0"/>
                <a:cs typeface="Arial" charset="0"/>
              </a:rPr>
              <a:t> = waktu peristiwa/kejadian (waktu simulasi); kecuali e</a:t>
            </a:r>
            <a:r>
              <a:rPr lang="id-ID" sz="1800" baseline="-25000" dirty="0">
                <a:latin typeface="Arial" charset="0"/>
                <a:cs typeface="Arial" charset="0"/>
              </a:rPr>
              <a:t>0</a:t>
            </a:r>
            <a:r>
              <a:rPr lang="id-ID" sz="1800" dirty="0">
                <a:latin typeface="Arial" charset="0"/>
                <a:cs typeface="Arial" charset="0"/>
              </a:rPr>
              <a:t> = 0</a:t>
            </a:r>
          </a:p>
          <a:p>
            <a:pPr marL="0" indent="0" algn="just">
              <a:buNone/>
            </a:pPr>
            <a:r>
              <a:rPr lang="id-ID" sz="1800" dirty="0">
                <a:latin typeface="Arial" charset="0"/>
                <a:cs typeface="Arial" charset="0"/>
              </a:rPr>
              <a:t>t</a:t>
            </a:r>
            <a:r>
              <a:rPr lang="id-ID" sz="1800" baseline="-25000" dirty="0">
                <a:latin typeface="Arial" charset="0"/>
                <a:cs typeface="Arial" charset="0"/>
              </a:rPr>
              <a:t>i</a:t>
            </a:r>
            <a:r>
              <a:rPr lang="id-ID" sz="1800" dirty="0">
                <a:latin typeface="Arial" charset="0"/>
                <a:cs typeface="Arial" charset="0"/>
              </a:rPr>
              <a:t>  = waktu kedatangan pelanggan</a:t>
            </a:r>
          </a:p>
          <a:p>
            <a:pPr marL="0" indent="0" algn="just">
              <a:buNone/>
            </a:pPr>
            <a:r>
              <a:rPr lang="id-ID" sz="1800" dirty="0">
                <a:latin typeface="Arial" charset="0"/>
                <a:cs typeface="Arial" charset="0"/>
              </a:rPr>
              <a:t>A</a:t>
            </a:r>
            <a:r>
              <a:rPr lang="id-ID" sz="1800" baseline="-25000" dirty="0">
                <a:latin typeface="Arial" charset="0"/>
                <a:cs typeface="Arial" charset="0"/>
              </a:rPr>
              <a:t>i</a:t>
            </a:r>
            <a:r>
              <a:rPr lang="id-ID" sz="1800" dirty="0">
                <a:latin typeface="Arial" charset="0"/>
                <a:cs typeface="Arial" charset="0"/>
              </a:rPr>
              <a:t> = t</a:t>
            </a:r>
            <a:r>
              <a:rPr lang="id-ID" sz="1800" baseline="-25000" dirty="0">
                <a:latin typeface="Arial" charset="0"/>
                <a:cs typeface="Arial" charset="0"/>
              </a:rPr>
              <a:t>i</a:t>
            </a:r>
            <a:r>
              <a:rPr lang="id-ID" sz="1800" dirty="0">
                <a:latin typeface="Arial" charset="0"/>
                <a:cs typeface="Arial" charset="0"/>
              </a:rPr>
              <a:t> – t</a:t>
            </a:r>
            <a:r>
              <a:rPr lang="id-ID" sz="1800" baseline="-25000" dirty="0">
                <a:latin typeface="Arial" charset="0"/>
                <a:cs typeface="Arial" charset="0"/>
              </a:rPr>
              <a:t>i-1 </a:t>
            </a:r>
            <a:r>
              <a:rPr lang="id-ID" sz="1800" dirty="0">
                <a:latin typeface="Arial" charset="0"/>
                <a:cs typeface="Arial" charset="0"/>
              </a:rPr>
              <a:t>= waktu antar kedatangan pelanggan ke-i dari pelanggan ke-(i – 1)</a:t>
            </a:r>
          </a:p>
          <a:p>
            <a:pPr marL="0" indent="0" algn="just">
              <a:buNone/>
            </a:pPr>
            <a:r>
              <a:rPr lang="id-ID" sz="1800" dirty="0">
                <a:latin typeface="Arial" charset="0"/>
                <a:cs typeface="Arial" charset="0"/>
              </a:rPr>
              <a:t>S</a:t>
            </a:r>
            <a:r>
              <a:rPr lang="id-ID" sz="1800" baseline="-25000" dirty="0">
                <a:latin typeface="Arial" charset="0"/>
                <a:cs typeface="Arial" charset="0"/>
              </a:rPr>
              <a:t>i</a:t>
            </a:r>
            <a:r>
              <a:rPr lang="id-ID" sz="1800" dirty="0">
                <a:latin typeface="Arial" charset="0"/>
                <a:cs typeface="Arial" charset="0"/>
              </a:rPr>
              <a:t>  = waktu pelayanan server terhadap pelanggan ke-i</a:t>
            </a:r>
          </a:p>
          <a:p>
            <a:pPr marL="0" indent="0" algn="just">
              <a:buNone/>
            </a:pPr>
            <a:r>
              <a:rPr lang="id-ID" sz="1800" dirty="0">
                <a:latin typeface="Arial" charset="0"/>
                <a:cs typeface="Arial" charset="0"/>
              </a:rPr>
              <a:t>D</a:t>
            </a:r>
            <a:r>
              <a:rPr lang="id-ID" sz="1800" baseline="-25000" dirty="0">
                <a:latin typeface="Arial" charset="0"/>
                <a:cs typeface="Arial" charset="0"/>
              </a:rPr>
              <a:t>i</a:t>
            </a:r>
            <a:r>
              <a:rPr lang="id-ID" sz="1800" dirty="0">
                <a:latin typeface="Arial" charset="0"/>
                <a:cs typeface="Arial" charset="0"/>
              </a:rPr>
              <a:t>  = c</a:t>
            </a:r>
            <a:r>
              <a:rPr lang="id-ID" sz="1800" baseline="-25000" dirty="0">
                <a:latin typeface="Arial" charset="0"/>
                <a:cs typeface="Arial" charset="0"/>
              </a:rPr>
              <a:t>i – 1</a:t>
            </a:r>
            <a:r>
              <a:rPr lang="id-ID" sz="1800" dirty="0">
                <a:latin typeface="Arial" charset="0"/>
                <a:cs typeface="Arial" charset="0"/>
              </a:rPr>
              <a:t> – t</a:t>
            </a:r>
            <a:r>
              <a:rPr lang="id-ID" sz="1800" baseline="-25000" dirty="0">
                <a:latin typeface="Arial" charset="0"/>
                <a:cs typeface="Arial" charset="0"/>
              </a:rPr>
              <a:t>i</a:t>
            </a:r>
            <a:r>
              <a:rPr lang="id-ID" sz="1800" dirty="0">
                <a:latin typeface="Arial" charset="0"/>
                <a:cs typeface="Arial" charset="0"/>
              </a:rPr>
              <a:t> = waktu menunggu pelanggan ke-i</a:t>
            </a:r>
          </a:p>
          <a:p>
            <a:pPr marL="0" indent="0" algn="just">
              <a:buNone/>
            </a:pPr>
            <a:r>
              <a:rPr lang="id-ID" sz="1800" dirty="0">
                <a:latin typeface="Arial" charset="0"/>
                <a:cs typeface="Arial" charset="0"/>
              </a:rPr>
              <a:t>c</a:t>
            </a:r>
            <a:r>
              <a:rPr lang="id-ID" sz="1800" baseline="-25000" dirty="0">
                <a:latin typeface="Arial" charset="0"/>
                <a:cs typeface="Arial" charset="0"/>
              </a:rPr>
              <a:t>i</a:t>
            </a:r>
            <a:r>
              <a:rPr lang="id-ID" sz="1800" dirty="0">
                <a:latin typeface="Arial" charset="0"/>
                <a:cs typeface="Arial" charset="0"/>
              </a:rPr>
              <a:t>  = t</a:t>
            </a:r>
            <a:r>
              <a:rPr lang="id-ID" sz="1800" baseline="-25000" dirty="0">
                <a:latin typeface="Arial" charset="0"/>
                <a:cs typeface="Arial" charset="0"/>
              </a:rPr>
              <a:t>i</a:t>
            </a:r>
            <a:r>
              <a:rPr lang="id-ID" sz="1800" dirty="0">
                <a:latin typeface="Arial" charset="0"/>
                <a:cs typeface="Arial" charset="0"/>
              </a:rPr>
              <a:t> + D</a:t>
            </a:r>
            <a:r>
              <a:rPr lang="id-ID" sz="1800" baseline="-25000" dirty="0">
                <a:latin typeface="Arial" charset="0"/>
                <a:cs typeface="Arial" charset="0"/>
              </a:rPr>
              <a:t>i</a:t>
            </a:r>
            <a:r>
              <a:rPr lang="id-ID" sz="1800" dirty="0">
                <a:latin typeface="Arial" charset="0"/>
                <a:cs typeface="Arial" charset="0"/>
              </a:rPr>
              <a:t> + S</a:t>
            </a:r>
            <a:r>
              <a:rPr lang="id-ID" sz="1800" baseline="-25000" dirty="0">
                <a:latin typeface="Arial" charset="0"/>
                <a:cs typeface="Arial" charset="0"/>
              </a:rPr>
              <a:t>i</a:t>
            </a:r>
            <a:r>
              <a:rPr lang="id-ID" sz="1800" dirty="0">
                <a:latin typeface="Arial" charset="0"/>
                <a:cs typeface="Arial" charset="0"/>
              </a:rPr>
              <a:t> = waktu selesai dilayani &amp; keluar sistem</a:t>
            </a:r>
          </a:p>
          <a:p>
            <a:pPr marL="0" indent="0" algn="just">
              <a:buNone/>
            </a:pPr>
            <a:endParaRPr lang="id-ID" sz="1800" dirty="0">
              <a:latin typeface="Arial" charset="0"/>
              <a:cs typeface="Arial" charset="0"/>
            </a:endParaRPr>
          </a:p>
          <a:p>
            <a:pPr marL="0" indent="0" algn="just">
              <a:buNone/>
            </a:pPr>
            <a:endParaRPr lang="id-ID" sz="1800" baseline="-25000" dirty="0">
              <a:latin typeface="Arial" charset="0"/>
              <a:cs typeface="Arial" charset="0"/>
            </a:endParaRPr>
          </a:p>
          <a:p>
            <a:pPr marL="0" indent="0" algn="just">
              <a:buNone/>
            </a:pPr>
            <a:endParaRPr lang="id-ID" sz="1800" dirty="0">
              <a:latin typeface="Arial" charset="0"/>
              <a:cs typeface="Arial" charset="0"/>
            </a:endParaRPr>
          </a:p>
          <a:p>
            <a:pPr marL="0" indent="0" algn="just" eaLnBrk="1" hangingPunct="1">
              <a:buNone/>
            </a:pPr>
            <a:endParaRPr lang="id-ID" sz="1800" dirty="0">
              <a:latin typeface="Arial" charset="0"/>
              <a:cs typeface="Arial" charset="0"/>
            </a:endParaRPr>
          </a:p>
          <a:p>
            <a:pPr marL="0" indent="0" algn="just" eaLnBrk="1" hangingPunct="1">
              <a:buNone/>
            </a:pPr>
            <a:endParaRPr lang="id-ID" sz="1800" dirty="0">
              <a:latin typeface="Arial" charset="0"/>
              <a:cs typeface="Arial" charset="0"/>
            </a:endParaRPr>
          </a:p>
          <a:p>
            <a:pPr marL="0" indent="0" algn="just" eaLnBrk="1" hangingPunct="1">
              <a:buNone/>
            </a:pPr>
            <a:endParaRPr lang="id-ID" sz="1800" dirty="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A7ACA7C1-EEE7-4661-BE25-4E4DCC66711E}" type="slidenum">
              <a:rPr lang="en-US" smtClean="0"/>
              <a:pPr>
                <a:defRPr/>
              </a:pPr>
              <a:t>17</a:t>
            </a:fld>
            <a:endParaRPr lang="en-US"/>
          </a:p>
        </p:txBody>
      </p:sp>
      <p:cxnSp>
        <p:nvCxnSpPr>
          <p:cNvPr id="5" name="Straight Connector 4"/>
          <p:cNvCxnSpPr/>
          <p:nvPr/>
        </p:nvCxnSpPr>
        <p:spPr>
          <a:xfrm>
            <a:off x="611560" y="2060848"/>
            <a:ext cx="763284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100392" y="2195572"/>
            <a:ext cx="899592" cy="369332"/>
          </a:xfrm>
          <a:prstGeom prst="rect">
            <a:avLst/>
          </a:prstGeom>
          <a:noFill/>
        </p:spPr>
        <p:txBody>
          <a:bodyPr wrap="square" rtlCol="0">
            <a:spAutoFit/>
          </a:bodyPr>
          <a:lstStyle/>
          <a:p>
            <a:pPr algn="ctr"/>
            <a:r>
              <a:rPr lang="id-ID" dirty="0"/>
              <a:t>Waktu</a:t>
            </a:r>
          </a:p>
        </p:txBody>
      </p:sp>
      <p:grpSp>
        <p:nvGrpSpPr>
          <p:cNvPr id="3" name="Group 2"/>
          <p:cNvGrpSpPr/>
          <p:nvPr/>
        </p:nvGrpSpPr>
        <p:grpSpPr>
          <a:xfrm>
            <a:off x="179512" y="1340768"/>
            <a:ext cx="899592" cy="1368152"/>
            <a:chOff x="179512" y="2348880"/>
            <a:chExt cx="899592" cy="1368152"/>
          </a:xfrm>
        </p:grpSpPr>
        <p:cxnSp>
          <p:nvCxnSpPr>
            <p:cNvPr id="8" name="Straight Connector 7"/>
            <p:cNvCxnSpPr/>
            <p:nvPr/>
          </p:nvCxnSpPr>
          <p:spPr>
            <a:xfrm>
              <a:off x="611560" y="2924944"/>
              <a:ext cx="0" cy="27874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79512" y="3347700"/>
              <a:ext cx="899592" cy="369332"/>
            </a:xfrm>
            <a:prstGeom prst="rect">
              <a:avLst/>
            </a:prstGeom>
            <a:noFill/>
          </p:spPr>
          <p:txBody>
            <a:bodyPr wrap="square" rtlCol="0">
              <a:spAutoFit/>
            </a:bodyPr>
            <a:lstStyle/>
            <a:p>
              <a:pPr algn="ctr"/>
              <a:r>
                <a:rPr lang="id-ID" b="1" dirty="0">
                  <a:solidFill>
                    <a:srgbClr val="002060"/>
                  </a:solidFill>
                </a:rPr>
                <a:t>t</a:t>
              </a:r>
              <a:r>
                <a:rPr lang="id-ID" b="1" baseline="-25000" dirty="0">
                  <a:solidFill>
                    <a:srgbClr val="002060"/>
                  </a:solidFill>
                </a:rPr>
                <a:t>0</a:t>
              </a:r>
              <a:r>
                <a:rPr lang="id-ID" b="1" dirty="0">
                  <a:solidFill>
                    <a:srgbClr val="002060"/>
                  </a:solidFill>
                </a:rPr>
                <a:t> = 0</a:t>
              </a:r>
            </a:p>
          </p:txBody>
        </p:sp>
        <p:sp>
          <p:nvSpPr>
            <p:cNvPr id="21" name="TextBox 20"/>
            <p:cNvSpPr txBox="1"/>
            <p:nvPr/>
          </p:nvSpPr>
          <p:spPr>
            <a:xfrm>
              <a:off x="381920" y="2348880"/>
              <a:ext cx="494776" cy="369332"/>
            </a:xfrm>
            <a:prstGeom prst="rect">
              <a:avLst/>
            </a:prstGeom>
            <a:noFill/>
          </p:spPr>
          <p:txBody>
            <a:bodyPr wrap="square" rtlCol="0">
              <a:spAutoFit/>
            </a:bodyPr>
            <a:lstStyle/>
            <a:p>
              <a:pPr algn="ctr"/>
              <a:r>
                <a:rPr lang="id-ID" b="1" dirty="0"/>
                <a:t>e</a:t>
              </a:r>
              <a:r>
                <a:rPr lang="id-ID" b="1" baseline="-25000" dirty="0"/>
                <a:t>0</a:t>
              </a:r>
              <a:endParaRPr lang="id-ID" b="1" dirty="0"/>
            </a:p>
          </p:txBody>
        </p:sp>
      </p:grpSp>
      <p:grpSp>
        <p:nvGrpSpPr>
          <p:cNvPr id="7" name="Group 6"/>
          <p:cNvGrpSpPr/>
          <p:nvPr/>
        </p:nvGrpSpPr>
        <p:grpSpPr>
          <a:xfrm>
            <a:off x="1547664" y="1350060"/>
            <a:ext cx="454270" cy="1368152"/>
            <a:chOff x="1547664" y="2358172"/>
            <a:chExt cx="454270" cy="1368152"/>
          </a:xfrm>
        </p:grpSpPr>
        <p:cxnSp>
          <p:nvCxnSpPr>
            <p:cNvPr id="10" name="Straight Connector 9"/>
            <p:cNvCxnSpPr/>
            <p:nvPr/>
          </p:nvCxnSpPr>
          <p:spPr>
            <a:xfrm>
              <a:off x="1763688" y="2938004"/>
              <a:ext cx="0" cy="27874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547664" y="3356992"/>
              <a:ext cx="449796" cy="369332"/>
            </a:xfrm>
            <a:prstGeom prst="rect">
              <a:avLst/>
            </a:prstGeom>
            <a:noFill/>
          </p:spPr>
          <p:txBody>
            <a:bodyPr wrap="square" rtlCol="0">
              <a:spAutoFit/>
            </a:bodyPr>
            <a:lstStyle/>
            <a:p>
              <a:pPr algn="ctr"/>
              <a:r>
                <a:rPr lang="id-ID" b="1" dirty="0">
                  <a:solidFill>
                    <a:srgbClr val="002060"/>
                  </a:solidFill>
                </a:rPr>
                <a:t>t</a:t>
              </a:r>
              <a:r>
                <a:rPr lang="id-ID" b="1" baseline="-25000" dirty="0">
                  <a:solidFill>
                    <a:srgbClr val="002060"/>
                  </a:solidFill>
                </a:rPr>
                <a:t>1</a:t>
              </a:r>
              <a:endParaRPr lang="id-ID" b="1" dirty="0">
                <a:solidFill>
                  <a:srgbClr val="002060"/>
                </a:solidFill>
              </a:endParaRPr>
            </a:p>
          </p:txBody>
        </p:sp>
        <p:sp>
          <p:nvSpPr>
            <p:cNvPr id="22" name="TextBox 21"/>
            <p:cNvSpPr txBox="1"/>
            <p:nvPr/>
          </p:nvSpPr>
          <p:spPr>
            <a:xfrm>
              <a:off x="1552138" y="2358172"/>
              <a:ext cx="449796" cy="369332"/>
            </a:xfrm>
            <a:prstGeom prst="rect">
              <a:avLst/>
            </a:prstGeom>
            <a:noFill/>
          </p:spPr>
          <p:txBody>
            <a:bodyPr wrap="square" rtlCol="0">
              <a:spAutoFit/>
            </a:bodyPr>
            <a:lstStyle/>
            <a:p>
              <a:pPr algn="ctr"/>
              <a:r>
                <a:rPr lang="id-ID" b="1" dirty="0"/>
                <a:t>e</a:t>
              </a:r>
              <a:r>
                <a:rPr lang="id-ID" b="1" baseline="-25000" dirty="0"/>
                <a:t>1</a:t>
              </a:r>
              <a:endParaRPr lang="id-ID" b="1" dirty="0"/>
            </a:p>
          </p:txBody>
        </p:sp>
      </p:grpSp>
      <p:grpSp>
        <p:nvGrpSpPr>
          <p:cNvPr id="9" name="Group 8"/>
          <p:cNvGrpSpPr/>
          <p:nvPr/>
        </p:nvGrpSpPr>
        <p:grpSpPr>
          <a:xfrm>
            <a:off x="3707904" y="1350060"/>
            <a:ext cx="521472" cy="1368152"/>
            <a:chOff x="3707904" y="2358172"/>
            <a:chExt cx="521472" cy="1368152"/>
          </a:xfrm>
        </p:grpSpPr>
        <p:cxnSp>
          <p:nvCxnSpPr>
            <p:cNvPr id="11" name="Straight Connector 10"/>
            <p:cNvCxnSpPr/>
            <p:nvPr/>
          </p:nvCxnSpPr>
          <p:spPr>
            <a:xfrm>
              <a:off x="3995936" y="2924944"/>
              <a:ext cx="0" cy="27874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779580" y="3356992"/>
              <a:ext cx="449796" cy="369332"/>
            </a:xfrm>
            <a:prstGeom prst="rect">
              <a:avLst/>
            </a:prstGeom>
            <a:noFill/>
          </p:spPr>
          <p:txBody>
            <a:bodyPr wrap="square" rtlCol="0">
              <a:spAutoFit/>
            </a:bodyPr>
            <a:lstStyle/>
            <a:p>
              <a:pPr algn="ctr"/>
              <a:r>
                <a:rPr lang="id-ID" b="1" dirty="0">
                  <a:solidFill>
                    <a:srgbClr val="002060"/>
                  </a:solidFill>
                </a:rPr>
                <a:t>t</a:t>
              </a:r>
              <a:r>
                <a:rPr lang="id-ID" b="1" baseline="-25000" dirty="0">
                  <a:solidFill>
                    <a:srgbClr val="002060"/>
                  </a:solidFill>
                </a:rPr>
                <a:t>2</a:t>
              </a:r>
              <a:endParaRPr lang="id-ID" b="1" dirty="0">
                <a:solidFill>
                  <a:srgbClr val="002060"/>
                </a:solidFill>
              </a:endParaRPr>
            </a:p>
          </p:txBody>
        </p:sp>
        <p:sp>
          <p:nvSpPr>
            <p:cNvPr id="23" name="TextBox 22"/>
            <p:cNvSpPr txBox="1"/>
            <p:nvPr/>
          </p:nvSpPr>
          <p:spPr>
            <a:xfrm>
              <a:off x="3707904" y="2358172"/>
              <a:ext cx="449796" cy="369332"/>
            </a:xfrm>
            <a:prstGeom prst="rect">
              <a:avLst/>
            </a:prstGeom>
            <a:noFill/>
          </p:spPr>
          <p:txBody>
            <a:bodyPr wrap="square" rtlCol="0">
              <a:spAutoFit/>
            </a:bodyPr>
            <a:lstStyle/>
            <a:p>
              <a:pPr algn="ctr"/>
              <a:r>
                <a:rPr lang="id-ID" b="1" dirty="0"/>
                <a:t>e</a:t>
              </a:r>
              <a:r>
                <a:rPr lang="id-ID" b="1" baseline="-25000" dirty="0"/>
                <a:t>2</a:t>
              </a:r>
              <a:endParaRPr lang="id-ID" b="1" dirty="0"/>
            </a:p>
          </p:txBody>
        </p:sp>
      </p:grpSp>
      <p:grpSp>
        <p:nvGrpSpPr>
          <p:cNvPr id="27" name="Group 26"/>
          <p:cNvGrpSpPr/>
          <p:nvPr/>
        </p:nvGrpSpPr>
        <p:grpSpPr>
          <a:xfrm>
            <a:off x="4410236" y="1350060"/>
            <a:ext cx="499582" cy="1368152"/>
            <a:chOff x="4410236" y="2358172"/>
            <a:chExt cx="499582" cy="1368152"/>
          </a:xfrm>
        </p:grpSpPr>
        <p:cxnSp>
          <p:nvCxnSpPr>
            <p:cNvPr id="12" name="Straight Connector 11"/>
            <p:cNvCxnSpPr/>
            <p:nvPr/>
          </p:nvCxnSpPr>
          <p:spPr>
            <a:xfrm>
              <a:off x="4644008" y="2924944"/>
              <a:ext cx="0" cy="27874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15042" y="3356992"/>
              <a:ext cx="494776" cy="369332"/>
            </a:xfrm>
            <a:prstGeom prst="rect">
              <a:avLst/>
            </a:prstGeom>
            <a:noFill/>
          </p:spPr>
          <p:txBody>
            <a:bodyPr wrap="square" rtlCol="0">
              <a:spAutoFit/>
            </a:bodyPr>
            <a:lstStyle/>
            <a:p>
              <a:pPr algn="ctr"/>
              <a:r>
                <a:rPr lang="id-ID" b="1" dirty="0">
                  <a:solidFill>
                    <a:schemeClr val="accent5">
                      <a:lumMod val="50000"/>
                    </a:schemeClr>
                  </a:solidFill>
                </a:rPr>
                <a:t>c</a:t>
              </a:r>
              <a:r>
                <a:rPr lang="id-ID" b="1" baseline="-25000" dirty="0">
                  <a:solidFill>
                    <a:schemeClr val="accent5">
                      <a:lumMod val="50000"/>
                    </a:schemeClr>
                  </a:solidFill>
                </a:rPr>
                <a:t>1</a:t>
              </a:r>
              <a:endParaRPr lang="id-ID" b="1" dirty="0">
                <a:solidFill>
                  <a:schemeClr val="accent5">
                    <a:lumMod val="50000"/>
                  </a:schemeClr>
                </a:solidFill>
              </a:endParaRPr>
            </a:p>
          </p:txBody>
        </p:sp>
        <p:sp>
          <p:nvSpPr>
            <p:cNvPr id="24" name="TextBox 23"/>
            <p:cNvSpPr txBox="1"/>
            <p:nvPr/>
          </p:nvSpPr>
          <p:spPr>
            <a:xfrm>
              <a:off x="4410236" y="2358172"/>
              <a:ext cx="449796" cy="369332"/>
            </a:xfrm>
            <a:prstGeom prst="rect">
              <a:avLst/>
            </a:prstGeom>
            <a:noFill/>
          </p:spPr>
          <p:txBody>
            <a:bodyPr wrap="square" rtlCol="0">
              <a:spAutoFit/>
            </a:bodyPr>
            <a:lstStyle/>
            <a:p>
              <a:pPr algn="ctr"/>
              <a:r>
                <a:rPr lang="id-ID" b="1" dirty="0"/>
                <a:t>e</a:t>
              </a:r>
              <a:r>
                <a:rPr lang="id-ID" b="1" baseline="-25000" dirty="0"/>
                <a:t>3</a:t>
              </a:r>
              <a:endParaRPr lang="id-ID" b="1" dirty="0"/>
            </a:p>
          </p:txBody>
        </p:sp>
      </p:grpSp>
      <p:grpSp>
        <p:nvGrpSpPr>
          <p:cNvPr id="28" name="Group 27"/>
          <p:cNvGrpSpPr/>
          <p:nvPr/>
        </p:nvGrpSpPr>
        <p:grpSpPr>
          <a:xfrm>
            <a:off x="5215972" y="1350060"/>
            <a:ext cx="449796" cy="1368152"/>
            <a:chOff x="5215972" y="2358172"/>
            <a:chExt cx="449796" cy="1368152"/>
          </a:xfrm>
        </p:grpSpPr>
        <p:cxnSp>
          <p:nvCxnSpPr>
            <p:cNvPr id="13" name="Straight Connector 12"/>
            <p:cNvCxnSpPr/>
            <p:nvPr/>
          </p:nvCxnSpPr>
          <p:spPr>
            <a:xfrm>
              <a:off x="5436096" y="2924944"/>
              <a:ext cx="0" cy="27874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215972" y="3356992"/>
              <a:ext cx="449796" cy="369332"/>
            </a:xfrm>
            <a:prstGeom prst="rect">
              <a:avLst/>
            </a:prstGeom>
            <a:noFill/>
          </p:spPr>
          <p:txBody>
            <a:bodyPr wrap="square" rtlCol="0">
              <a:spAutoFit/>
            </a:bodyPr>
            <a:lstStyle/>
            <a:p>
              <a:pPr algn="ctr"/>
              <a:r>
                <a:rPr lang="id-ID" b="1" dirty="0">
                  <a:solidFill>
                    <a:srgbClr val="002060"/>
                  </a:solidFill>
                </a:rPr>
                <a:t>t</a:t>
              </a:r>
              <a:r>
                <a:rPr lang="id-ID" b="1" baseline="-25000" dirty="0">
                  <a:solidFill>
                    <a:srgbClr val="002060"/>
                  </a:solidFill>
                </a:rPr>
                <a:t>3</a:t>
              </a:r>
              <a:endParaRPr lang="id-ID" b="1" dirty="0">
                <a:solidFill>
                  <a:srgbClr val="002060"/>
                </a:solidFill>
              </a:endParaRPr>
            </a:p>
          </p:txBody>
        </p:sp>
        <p:sp>
          <p:nvSpPr>
            <p:cNvPr id="25" name="TextBox 24"/>
            <p:cNvSpPr txBox="1"/>
            <p:nvPr/>
          </p:nvSpPr>
          <p:spPr>
            <a:xfrm>
              <a:off x="5215972" y="2358172"/>
              <a:ext cx="449796" cy="369332"/>
            </a:xfrm>
            <a:prstGeom prst="rect">
              <a:avLst/>
            </a:prstGeom>
            <a:noFill/>
          </p:spPr>
          <p:txBody>
            <a:bodyPr wrap="square" rtlCol="0">
              <a:spAutoFit/>
            </a:bodyPr>
            <a:lstStyle/>
            <a:p>
              <a:pPr algn="ctr"/>
              <a:r>
                <a:rPr lang="id-ID" b="1" dirty="0"/>
                <a:t>e</a:t>
              </a:r>
              <a:r>
                <a:rPr lang="id-ID" b="1" baseline="-25000" dirty="0"/>
                <a:t>4</a:t>
              </a:r>
              <a:endParaRPr lang="id-ID" b="1" dirty="0"/>
            </a:p>
          </p:txBody>
        </p:sp>
      </p:grpSp>
      <p:grpSp>
        <p:nvGrpSpPr>
          <p:cNvPr id="29" name="Group 28"/>
          <p:cNvGrpSpPr/>
          <p:nvPr/>
        </p:nvGrpSpPr>
        <p:grpSpPr>
          <a:xfrm>
            <a:off x="7277240" y="1350060"/>
            <a:ext cx="494776" cy="1368152"/>
            <a:chOff x="7277240" y="2358172"/>
            <a:chExt cx="494776" cy="1368152"/>
          </a:xfrm>
        </p:grpSpPr>
        <p:cxnSp>
          <p:nvCxnSpPr>
            <p:cNvPr id="14" name="Straight Connector 13"/>
            <p:cNvCxnSpPr/>
            <p:nvPr/>
          </p:nvCxnSpPr>
          <p:spPr>
            <a:xfrm>
              <a:off x="7524328" y="2924944"/>
              <a:ext cx="0" cy="27874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277240" y="3356992"/>
              <a:ext cx="494776" cy="369332"/>
            </a:xfrm>
            <a:prstGeom prst="rect">
              <a:avLst/>
            </a:prstGeom>
            <a:noFill/>
          </p:spPr>
          <p:txBody>
            <a:bodyPr wrap="square" rtlCol="0">
              <a:spAutoFit/>
            </a:bodyPr>
            <a:lstStyle/>
            <a:p>
              <a:pPr algn="ctr"/>
              <a:r>
                <a:rPr lang="id-ID" b="1" dirty="0">
                  <a:solidFill>
                    <a:schemeClr val="accent5">
                      <a:lumMod val="50000"/>
                    </a:schemeClr>
                  </a:solidFill>
                </a:rPr>
                <a:t>c</a:t>
              </a:r>
              <a:r>
                <a:rPr lang="id-ID" b="1" baseline="-25000" dirty="0">
                  <a:solidFill>
                    <a:schemeClr val="accent5">
                      <a:lumMod val="50000"/>
                    </a:schemeClr>
                  </a:solidFill>
                </a:rPr>
                <a:t>2</a:t>
              </a:r>
              <a:endParaRPr lang="id-ID" b="1" dirty="0">
                <a:solidFill>
                  <a:schemeClr val="accent5">
                    <a:lumMod val="50000"/>
                  </a:schemeClr>
                </a:solidFill>
              </a:endParaRPr>
            </a:p>
          </p:txBody>
        </p:sp>
        <p:sp>
          <p:nvSpPr>
            <p:cNvPr id="26" name="TextBox 25"/>
            <p:cNvSpPr txBox="1"/>
            <p:nvPr/>
          </p:nvSpPr>
          <p:spPr>
            <a:xfrm>
              <a:off x="7304204" y="2358172"/>
              <a:ext cx="449796" cy="369332"/>
            </a:xfrm>
            <a:prstGeom prst="rect">
              <a:avLst/>
            </a:prstGeom>
            <a:noFill/>
          </p:spPr>
          <p:txBody>
            <a:bodyPr wrap="square" rtlCol="0">
              <a:spAutoFit/>
            </a:bodyPr>
            <a:lstStyle/>
            <a:p>
              <a:pPr algn="ctr"/>
              <a:r>
                <a:rPr lang="id-ID" b="1" dirty="0"/>
                <a:t>e</a:t>
              </a:r>
              <a:r>
                <a:rPr lang="id-ID" b="1" baseline="-25000" dirty="0"/>
                <a:t>5</a:t>
              </a:r>
              <a:endParaRPr lang="id-ID" b="1" dirty="0"/>
            </a:p>
          </p:txBody>
        </p:sp>
      </p:grpSp>
      <p:sp>
        <p:nvSpPr>
          <p:cNvPr id="34" name="Freeform 33"/>
          <p:cNvSpPr/>
          <p:nvPr/>
        </p:nvSpPr>
        <p:spPr>
          <a:xfrm>
            <a:off x="1777036" y="1422068"/>
            <a:ext cx="2146892" cy="438416"/>
          </a:xfrm>
          <a:custGeom>
            <a:avLst/>
            <a:gdLst>
              <a:gd name="connsiteX0" fmla="*/ 0 w 1151628"/>
              <a:gd name="connsiteY0" fmla="*/ 272972 h 289186"/>
              <a:gd name="connsiteX1" fmla="*/ 518615 w 1151628"/>
              <a:gd name="connsiteY1" fmla="*/ 17 h 289186"/>
              <a:gd name="connsiteX2" fmla="*/ 1091821 w 1151628"/>
              <a:gd name="connsiteY2" fmla="*/ 259324 h 289186"/>
              <a:gd name="connsiteX3" fmla="*/ 1105469 w 1151628"/>
              <a:gd name="connsiteY3" fmla="*/ 272972 h 289186"/>
            </a:gdLst>
            <a:ahLst/>
            <a:cxnLst>
              <a:cxn ang="0">
                <a:pos x="connsiteX0" y="connsiteY0"/>
              </a:cxn>
              <a:cxn ang="0">
                <a:pos x="connsiteX1" y="connsiteY1"/>
              </a:cxn>
              <a:cxn ang="0">
                <a:pos x="connsiteX2" y="connsiteY2"/>
              </a:cxn>
              <a:cxn ang="0">
                <a:pos x="connsiteX3" y="connsiteY3"/>
              </a:cxn>
            </a:cxnLst>
            <a:rect l="l" t="t" r="r" b="b"/>
            <a:pathLst>
              <a:path w="1151628" h="289186">
                <a:moveTo>
                  <a:pt x="0" y="272972"/>
                </a:moveTo>
                <a:cubicBezTo>
                  <a:pt x="168322" y="137632"/>
                  <a:pt x="336645" y="2292"/>
                  <a:pt x="518615" y="17"/>
                </a:cubicBezTo>
                <a:cubicBezTo>
                  <a:pt x="700585" y="-2258"/>
                  <a:pt x="994012" y="213831"/>
                  <a:pt x="1091821" y="259324"/>
                </a:cubicBezTo>
                <a:cubicBezTo>
                  <a:pt x="1189630" y="304817"/>
                  <a:pt x="1147549" y="288894"/>
                  <a:pt x="1105469" y="272972"/>
                </a:cubicBezTo>
              </a:path>
            </a:pathLst>
          </a:cu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36" name="Freeform 35"/>
          <p:cNvSpPr/>
          <p:nvPr/>
        </p:nvSpPr>
        <p:spPr>
          <a:xfrm>
            <a:off x="4004478" y="1400851"/>
            <a:ext cx="639530" cy="438416"/>
          </a:xfrm>
          <a:custGeom>
            <a:avLst/>
            <a:gdLst>
              <a:gd name="connsiteX0" fmla="*/ 0 w 1151628"/>
              <a:gd name="connsiteY0" fmla="*/ 272972 h 289186"/>
              <a:gd name="connsiteX1" fmla="*/ 518615 w 1151628"/>
              <a:gd name="connsiteY1" fmla="*/ 17 h 289186"/>
              <a:gd name="connsiteX2" fmla="*/ 1091821 w 1151628"/>
              <a:gd name="connsiteY2" fmla="*/ 259324 h 289186"/>
              <a:gd name="connsiteX3" fmla="*/ 1105469 w 1151628"/>
              <a:gd name="connsiteY3" fmla="*/ 272972 h 289186"/>
            </a:gdLst>
            <a:ahLst/>
            <a:cxnLst>
              <a:cxn ang="0">
                <a:pos x="connsiteX0" y="connsiteY0"/>
              </a:cxn>
              <a:cxn ang="0">
                <a:pos x="connsiteX1" y="connsiteY1"/>
              </a:cxn>
              <a:cxn ang="0">
                <a:pos x="connsiteX2" y="connsiteY2"/>
              </a:cxn>
              <a:cxn ang="0">
                <a:pos x="connsiteX3" y="connsiteY3"/>
              </a:cxn>
            </a:cxnLst>
            <a:rect l="l" t="t" r="r" b="b"/>
            <a:pathLst>
              <a:path w="1151628" h="289186">
                <a:moveTo>
                  <a:pt x="0" y="272972"/>
                </a:moveTo>
                <a:cubicBezTo>
                  <a:pt x="168322" y="137632"/>
                  <a:pt x="336645" y="2292"/>
                  <a:pt x="518615" y="17"/>
                </a:cubicBezTo>
                <a:cubicBezTo>
                  <a:pt x="700585" y="-2258"/>
                  <a:pt x="994012" y="213831"/>
                  <a:pt x="1091821" y="259324"/>
                </a:cubicBezTo>
                <a:cubicBezTo>
                  <a:pt x="1189630" y="304817"/>
                  <a:pt x="1147549" y="288894"/>
                  <a:pt x="1105469" y="272972"/>
                </a:cubicBezTo>
              </a:path>
            </a:pathLst>
          </a:cu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37" name="Freeform 36"/>
          <p:cNvSpPr/>
          <p:nvPr/>
        </p:nvSpPr>
        <p:spPr>
          <a:xfrm>
            <a:off x="4662430" y="1378234"/>
            <a:ext cx="773666" cy="438416"/>
          </a:xfrm>
          <a:custGeom>
            <a:avLst/>
            <a:gdLst>
              <a:gd name="connsiteX0" fmla="*/ 0 w 1151628"/>
              <a:gd name="connsiteY0" fmla="*/ 272972 h 289186"/>
              <a:gd name="connsiteX1" fmla="*/ 518615 w 1151628"/>
              <a:gd name="connsiteY1" fmla="*/ 17 h 289186"/>
              <a:gd name="connsiteX2" fmla="*/ 1091821 w 1151628"/>
              <a:gd name="connsiteY2" fmla="*/ 259324 h 289186"/>
              <a:gd name="connsiteX3" fmla="*/ 1105469 w 1151628"/>
              <a:gd name="connsiteY3" fmla="*/ 272972 h 289186"/>
            </a:gdLst>
            <a:ahLst/>
            <a:cxnLst>
              <a:cxn ang="0">
                <a:pos x="connsiteX0" y="connsiteY0"/>
              </a:cxn>
              <a:cxn ang="0">
                <a:pos x="connsiteX1" y="connsiteY1"/>
              </a:cxn>
              <a:cxn ang="0">
                <a:pos x="connsiteX2" y="connsiteY2"/>
              </a:cxn>
              <a:cxn ang="0">
                <a:pos x="connsiteX3" y="connsiteY3"/>
              </a:cxn>
            </a:cxnLst>
            <a:rect l="l" t="t" r="r" b="b"/>
            <a:pathLst>
              <a:path w="1151628" h="289186">
                <a:moveTo>
                  <a:pt x="0" y="272972"/>
                </a:moveTo>
                <a:cubicBezTo>
                  <a:pt x="168322" y="137632"/>
                  <a:pt x="336645" y="2292"/>
                  <a:pt x="518615" y="17"/>
                </a:cubicBezTo>
                <a:cubicBezTo>
                  <a:pt x="700585" y="-2258"/>
                  <a:pt x="994012" y="213831"/>
                  <a:pt x="1091821" y="259324"/>
                </a:cubicBezTo>
                <a:cubicBezTo>
                  <a:pt x="1189630" y="304817"/>
                  <a:pt x="1147549" y="288894"/>
                  <a:pt x="1105469" y="272972"/>
                </a:cubicBezTo>
              </a:path>
            </a:pathLst>
          </a:cu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38" name="Freeform 37"/>
          <p:cNvSpPr/>
          <p:nvPr/>
        </p:nvSpPr>
        <p:spPr>
          <a:xfrm>
            <a:off x="5441800" y="1423790"/>
            <a:ext cx="2087301" cy="438416"/>
          </a:xfrm>
          <a:custGeom>
            <a:avLst/>
            <a:gdLst>
              <a:gd name="connsiteX0" fmla="*/ 0 w 1151628"/>
              <a:gd name="connsiteY0" fmla="*/ 272972 h 289186"/>
              <a:gd name="connsiteX1" fmla="*/ 518615 w 1151628"/>
              <a:gd name="connsiteY1" fmla="*/ 17 h 289186"/>
              <a:gd name="connsiteX2" fmla="*/ 1091821 w 1151628"/>
              <a:gd name="connsiteY2" fmla="*/ 259324 h 289186"/>
              <a:gd name="connsiteX3" fmla="*/ 1105469 w 1151628"/>
              <a:gd name="connsiteY3" fmla="*/ 272972 h 289186"/>
            </a:gdLst>
            <a:ahLst/>
            <a:cxnLst>
              <a:cxn ang="0">
                <a:pos x="connsiteX0" y="connsiteY0"/>
              </a:cxn>
              <a:cxn ang="0">
                <a:pos x="connsiteX1" y="connsiteY1"/>
              </a:cxn>
              <a:cxn ang="0">
                <a:pos x="connsiteX2" y="connsiteY2"/>
              </a:cxn>
              <a:cxn ang="0">
                <a:pos x="connsiteX3" y="connsiteY3"/>
              </a:cxn>
            </a:cxnLst>
            <a:rect l="l" t="t" r="r" b="b"/>
            <a:pathLst>
              <a:path w="1151628" h="289186">
                <a:moveTo>
                  <a:pt x="0" y="272972"/>
                </a:moveTo>
                <a:cubicBezTo>
                  <a:pt x="168322" y="137632"/>
                  <a:pt x="336645" y="2292"/>
                  <a:pt x="518615" y="17"/>
                </a:cubicBezTo>
                <a:cubicBezTo>
                  <a:pt x="700585" y="-2258"/>
                  <a:pt x="994012" y="213831"/>
                  <a:pt x="1091821" y="259324"/>
                </a:cubicBezTo>
                <a:cubicBezTo>
                  <a:pt x="1189630" y="304817"/>
                  <a:pt x="1147549" y="288894"/>
                  <a:pt x="1105469" y="272972"/>
                </a:cubicBezTo>
              </a:path>
            </a:pathLst>
          </a:cu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42" name="Freeform 41"/>
          <p:cNvSpPr/>
          <p:nvPr/>
        </p:nvSpPr>
        <p:spPr>
          <a:xfrm>
            <a:off x="7601803" y="1516724"/>
            <a:ext cx="614149" cy="300251"/>
          </a:xfrm>
          <a:custGeom>
            <a:avLst/>
            <a:gdLst>
              <a:gd name="connsiteX0" fmla="*/ 0 w 614149"/>
              <a:gd name="connsiteY0" fmla="*/ 300251 h 300251"/>
              <a:gd name="connsiteX1" fmla="*/ 218364 w 614149"/>
              <a:gd name="connsiteY1" fmla="*/ 109182 h 300251"/>
              <a:gd name="connsiteX2" fmla="*/ 614149 w 614149"/>
              <a:gd name="connsiteY2" fmla="*/ 0 h 300251"/>
            </a:gdLst>
            <a:ahLst/>
            <a:cxnLst>
              <a:cxn ang="0">
                <a:pos x="connsiteX0" y="connsiteY0"/>
              </a:cxn>
              <a:cxn ang="0">
                <a:pos x="connsiteX1" y="connsiteY1"/>
              </a:cxn>
              <a:cxn ang="0">
                <a:pos x="connsiteX2" y="connsiteY2"/>
              </a:cxn>
            </a:cxnLst>
            <a:rect l="l" t="t" r="r" b="b"/>
            <a:pathLst>
              <a:path w="614149" h="300251">
                <a:moveTo>
                  <a:pt x="0" y="300251"/>
                </a:moveTo>
                <a:cubicBezTo>
                  <a:pt x="58003" y="229737"/>
                  <a:pt x="116006" y="159224"/>
                  <a:pt x="218364" y="109182"/>
                </a:cubicBezTo>
                <a:cubicBezTo>
                  <a:pt x="320722" y="59140"/>
                  <a:pt x="467435" y="29570"/>
                  <a:pt x="614149" y="0"/>
                </a:cubicBezTo>
              </a:path>
            </a:pathLst>
          </a:cu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44" name="Freeform 43"/>
          <p:cNvSpPr/>
          <p:nvPr/>
        </p:nvSpPr>
        <p:spPr>
          <a:xfrm>
            <a:off x="631710" y="1386035"/>
            <a:ext cx="1131978" cy="438416"/>
          </a:xfrm>
          <a:custGeom>
            <a:avLst/>
            <a:gdLst>
              <a:gd name="connsiteX0" fmla="*/ 0 w 1151628"/>
              <a:gd name="connsiteY0" fmla="*/ 272972 h 289186"/>
              <a:gd name="connsiteX1" fmla="*/ 518615 w 1151628"/>
              <a:gd name="connsiteY1" fmla="*/ 17 h 289186"/>
              <a:gd name="connsiteX2" fmla="*/ 1091821 w 1151628"/>
              <a:gd name="connsiteY2" fmla="*/ 259324 h 289186"/>
              <a:gd name="connsiteX3" fmla="*/ 1105469 w 1151628"/>
              <a:gd name="connsiteY3" fmla="*/ 272972 h 289186"/>
            </a:gdLst>
            <a:ahLst/>
            <a:cxnLst>
              <a:cxn ang="0">
                <a:pos x="connsiteX0" y="connsiteY0"/>
              </a:cxn>
              <a:cxn ang="0">
                <a:pos x="connsiteX1" y="connsiteY1"/>
              </a:cxn>
              <a:cxn ang="0">
                <a:pos x="connsiteX2" y="connsiteY2"/>
              </a:cxn>
              <a:cxn ang="0">
                <a:pos x="connsiteX3" y="connsiteY3"/>
              </a:cxn>
            </a:cxnLst>
            <a:rect l="l" t="t" r="r" b="b"/>
            <a:pathLst>
              <a:path w="1151628" h="289186">
                <a:moveTo>
                  <a:pt x="0" y="272972"/>
                </a:moveTo>
                <a:cubicBezTo>
                  <a:pt x="168322" y="137632"/>
                  <a:pt x="336645" y="2292"/>
                  <a:pt x="518615" y="17"/>
                </a:cubicBezTo>
                <a:cubicBezTo>
                  <a:pt x="700585" y="-2258"/>
                  <a:pt x="994012" y="213831"/>
                  <a:pt x="1091821" y="259324"/>
                </a:cubicBezTo>
                <a:cubicBezTo>
                  <a:pt x="1189630" y="304817"/>
                  <a:pt x="1147549" y="288894"/>
                  <a:pt x="1105469" y="272972"/>
                </a:cubicBezTo>
              </a:path>
            </a:pathLst>
          </a:cu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grpSp>
        <p:nvGrpSpPr>
          <p:cNvPr id="32" name="Group 31"/>
          <p:cNvGrpSpPr/>
          <p:nvPr/>
        </p:nvGrpSpPr>
        <p:grpSpPr>
          <a:xfrm>
            <a:off x="580031" y="2708922"/>
            <a:ext cx="1165478" cy="585354"/>
            <a:chOff x="580031" y="3140970"/>
            <a:chExt cx="1165478" cy="585354"/>
          </a:xfrm>
        </p:grpSpPr>
        <p:sp>
          <p:nvSpPr>
            <p:cNvPr id="31" name="Left Bracket 30"/>
            <p:cNvSpPr/>
            <p:nvPr/>
          </p:nvSpPr>
          <p:spPr>
            <a:xfrm rot="16200000">
              <a:off x="1072759" y="2648242"/>
              <a:ext cx="180021" cy="1165478"/>
            </a:xfrm>
            <a:prstGeom prst="leftBracket">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47" name="TextBox 46"/>
            <p:cNvSpPr txBox="1"/>
            <p:nvPr/>
          </p:nvSpPr>
          <p:spPr>
            <a:xfrm>
              <a:off x="971600" y="3356992"/>
              <a:ext cx="484726" cy="369332"/>
            </a:xfrm>
            <a:prstGeom prst="rect">
              <a:avLst/>
            </a:prstGeom>
            <a:noFill/>
          </p:spPr>
          <p:txBody>
            <a:bodyPr wrap="square" rtlCol="0">
              <a:spAutoFit/>
            </a:bodyPr>
            <a:lstStyle/>
            <a:p>
              <a:pPr algn="ctr"/>
              <a:r>
                <a:rPr lang="id-ID" b="1" dirty="0">
                  <a:solidFill>
                    <a:srgbClr val="C00000"/>
                  </a:solidFill>
                </a:rPr>
                <a:t>A</a:t>
              </a:r>
              <a:r>
                <a:rPr lang="id-ID" b="1" baseline="-25000" dirty="0">
                  <a:solidFill>
                    <a:srgbClr val="C00000"/>
                  </a:solidFill>
                </a:rPr>
                <a:t>1</a:t>
              </a:r>
            </a:p>
          </p:txBody>
        </p:sp>
      </p:grpSp>
      <p:grpSp>
        <p:nvGrpSpPr>
          <p:cNvPr id="33" name="Group 32"/>
          <p:cNvGrpSpPr/>
          <p:nvPr/>
        </p:nvGrpSpPr>
        <p:grpSpPr>
          <a:xfrm>
            <a:off x="1804164" y="2723188"/>
            <a:ext cx="2168783" cy="571088"/>
            <a:chOff x="1804164" y="3155236"/>
            <a:chExt cx="2168783" cy="571088"/>
          </a:xfrm>
        </p:grpSpPr>
        <p:sp>
          <p:nvSpPr>
            <p:cNvPr id="41" name="Left Bracket 40"/>
            <p:cNvSpPr/>
            <p:nvPr/>
          </p:nvSpPr>
          <p:spPr>
            <a:xfrm rot="16200000">
              <a:off x="2805679" y="2153721"/>
              <a:ext cx="165754" cy="2168783"/>
            </a:xfrm>
            <a:prstGeom prst="leftBracket">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49" name="TextBox 48"/>
            <p:cNvSpPr txBox="1"/>
            <p:nvPr/>
          </p:nvSpPr>
          <p:spPr>
            <a:xfrm>
              <a:off x="2647114" y="3356992"/>
              <a:ext cx="484726" cy="369332"/>
            </a:xfrm>
            <a:prstGeom prst="rect">
              <a:avLst/>
            </a:prstGeom>
            <a:noFill/>
          </p:spPr>
          <p:txBody>
            <a:bodyPr wrap="square" rtlCol="0">
              <a:spAutoFit/>
            </a:bodyPr>
            <a:lstStyle/>
            <a:p>
              <a:pPr algn="ctr"/>
              <a:r>
                <a:rPr lang="id-ID" b="1" dirty="0">
                  <a:solidFill>
                    <a:srgbClr val="C00000"/>
                  </a:solidFill>
                </a:rPr>
                <a:t>A</a:t>
              </a:r>
              <a:r>
                <a:rPr lang="id-ID" b="1" baseline="-25000" dirty="0">
                  <a:solidFill>
                    <a:srgbClr val="C00000"/>
                  </a:solidFill>
                </a:rPr>
                <a:t>2</a:t>
              </a:r>
            </a:p>
          </p:txBody>
        </p:sp>
      </p:grpSp>
      <p:grpSp>
        <p:nvGrpSpPr>
          <p:cNvPr id="35" name="Group 34"/>
          <p:cNvGrpSpPr/>
          <p:nvPr/>
        </p:nvGrpSpPr>
        <p:grpSpPr>
          <a:xfrm>
            <a:off x="4016308" y="2718212"/>
            <a:ext cx="1419790" cy="576064"/>
            <a:chOff x="4016308" y="3150260"/>
            <a:chExt cx="1419790" cy="576064"/>
          </a:xfrm>
        </p:grpSpPr>
        <p:sp>
          <p:nvSpPr>
            <p:cNvPr id="43" name="Left Bracket 42"/>
            <p:cNvSpPr/>
            <p:nvPr/>
          </p:nvSpPr>
          <p:spPr>
            <a:xfrm rot="16200000">
              <a:off x="4640838" y="2525730"/>
              <a:ext cx="170730" cy="1419790"/>
            </a:xfrm>
            <a:prstGeom prst="leftBracket">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50" name="TextBox 49"/>
            <p:cNvSpPr txBox="1"/>
            <p:nvPr/>
          </p:nvSpPr>
          <p:spPr>
            <a:xfrm>
              <a:off x="4447314" y="3356992"/>
              <a:ext cx="484726" cy="369332"/>
            </a:xfrm>
            <a:prstGeom prst="rect">
              <a:avLst/>
            </a:prstGeom>
            <a:noFill/>
          </p:spPr>
          <p:txBody>
            <a:bodyPr wrap="square" rtlCol="0">
              <a:spAutoFit/>
            </a:bodyPr>
            <a:lstStyle/>
            <a:p>
              <a:pPr algn="ctr"/>
              <a:r>
                <a:rPr lang="id-ID" b="1" dirty="0">
                  <a:solidFill>
                    <a:srgbClr val="C00000"/>
                  </a:solidFill>
                </a:rPr>
                <a:t>A</a:t>
              </a:r>
              <a:r>
                <a:rPr lang="id-ID" b="1" baseline="-25000" dirty="0">
                  <a:solidFill>
                    <a:srgbClr val="C00000"/>
                  </a:solidFill>
                </a:rPr>
                <a:t>3</a:t>
              </a:r>
            </a:p>
          </p:txBody>
        </p:sp>
      </p:grpSp>
      <p:grpSp>
        <p:nvGrpSpPr>
          <p:cNvPr id="55" name="Group 54"/>
          <p:cNvGrpSpPr/>
          <p:nvPr/>
        </p:nvGrpSpPr>
        <p:grpSpPr>
          <a:xfrm>
            <a:off x="1819002" y="3983325"/>
            <a:ext cx="2795811" cy="597803"/>
            <a:chOff x="1819002" y="3767301"/>
            <a:chExt cx="2795811" cy="597803"/>
          </a:xfrm>
        </p:grpSpPr>
        <p:sp>
          <p:nvSpPr>
            <p:cNvPr id="51" name="Left Bracket 50"/>
            <p:cNvSpPr/>
            <p:nvPr/>
          </p:nvSpPr>
          <p:spPr>
            <a:xfrm rot="16200000">
              <a:off x="3134030" y="2452273"/>
              <a:ext cx="165755" cy="2795811"/>
            </a:xfrm>
            <a:prstGeom prst="leftBracket">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53" name="TextBox 52"/>
            <p:cNvSpPr txBox="1"/>
            <p:nvPr/>
          </p:nvSpPr>
          <p:spPr>
            <a:xfrm>
              <a:off x="3007154" y="3995772"/>
              <a:ext cx="484726" cy="369332"/>
            </a:xfrm>
            <a:prstGeom prst="rect">
              <a:avLst/>
            </a:prstGeom>
            <a:noFill/>
          </p:spPr>
          <p:txBody>
            <a:bodyPr wrap="square" rtlCol="0">
              <a:spAutoFit/>
            </a:bodyPr>
            <a:lstStyle/>
            <a:p>
              <a:pPr algn="ctr"/>
              <a:r>
                <a:rPr lang="id-ID" dirty="0"/>
                <a:t>S</a:t>
              </a:r>
              <a:r>
                <a:rPr lang="id-ID" baseline="-25000" dirty="0"/>
                <a:t>1</a:t>
              </a:r>
            </a:p>
          </p:txBody>
        </p:sp>
      </p:grpSp>
      <p:grpSp>
        <p:nvGrpSpPr>
          <p:cNvPr id="56" name="Group 55"/>
          <p:cNvGrpSpPr/>
          <p:nvPr/>
        </p:nvGrpSpPr>
        <p:grpSpPr>
          <a:xfrm>
            <a:off x="4673911" y="3976067"/>
            <a:ext cx="2795811" cy="574636"/>
            <a:chOff x="4673911" y="3760043"/>
            <a:chExt cx="2795811" cy="574636"/>
          </a:xfrm>
        </p:grpSpPr>
        <p:sp>
          <p:nvSpPr>
            <p:cNvPr id="52" name="Left Bracket 51"/>
            <p:cNvSpPr/>
            <p:nvPr/>
          </p:nvSpPr>
          <p:spPr>
            <a:xfrm rot="16200000">
              <a:off x="5988939" y="2445015"/>
              <a:ext cx="165755" cy="2795811"/>
            </a:xfrm>
            <a:prstGeom prst="leftBracket">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54" name="TextBox 53"/>
            <p:cNvSpPr txBox="1"/>
            <p:nvPr/>
          </p:nvSpPr>
          <p:spPr>
            <a:xfrm>
              <a:off x="5992659" y="3965347"/>
              <a:ext cx="484726" cy="369332"/>
            </a:xfrm>
            <a:prstGeom prst="rect">
              <a:avLst/>
            </a:prstGeom>
            <a:noFill/>
          </p:spPr>
          <p:txBody>
            <a:bodyPr wrap="square" rtlCol="0">
              <a:spAutoFit/>
            </a:bodyPr>
            <a:lstStyle/>
            <a:p>
              <a:pPr algn="ctr"/>
              <a:r>
                <a:rPr lang="id-ID" dirty="0"/>
                <a:t>S</a:t>
              </a:r>
              <a:r>
                <a:rPr lang="id-ID" baseline="-25000" dirty="0"/>
                <a:t>2</a:t>
              </a:r>
            </a:p>
          </p:txBody>
        </p:sp>
      </p:grpSp>
      <p:grpSp>
        <p:nvGrpSpPr>
          <p:cNvPr id="30" name="Group 29"/>
          <p:cNvGrpSpPr/>
          <p:nvPr/>
        </p:nvGrpSpPr>
        <p:grpSpPr>
          <a:xfrm>
            <a:off x="4000243" y="3335392"/>
            <a:ext cx="695843" cy="585353"/>
            <a:chOff x="4000243" y="3407400"/>
            <a:chExt cx="695843" cy="585353"/>
          </a:xfrm>
        </p:grpSpPr>
        <p:sp>
          <p:nvSpPr>
            <p:cNvPr id="61" name="Left Bracket 60"/>
            <p:cNvSpPr/>
            <p:nvPr/>
          </p:nvSpPr>
          <p:spPr>
            <a:xfrm rot="16200000">
              <a:off x="4254974" y="3152669"/>
              <a:ext cx="180021" cy="689483"/>
            </a:xfrm>
            <a:prstGeom prst="leftBracket">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2" name="TextBox 61"/>
            <p:cNvSpPr txBox="1"/>
            <p:nvPr/>
          </p:nvSpPr>
          <p:spPr>
            <a:xfrm>
              <a:off x="4067944" y="3623421"/>
              <a:ext cx="628142" cy="369332"/>
            </a:xfrm>
            <a:prstGeom prst="rect">
              <a:avLst/>
            </a:prstGeom>
            <a:noFill/>
          </p:spPr>
          <p:txBody>
            <a:bodyPr wrap="square" rtlCol="0">
              <a:spAutoFit/>
            </a:bodyPr>
            <a:lstStyle/>
            <a:p>
              <a:pPr algn="ctr"/>
              <a:r>
                <a:rPr lang="id-ID" b="1" dirty="0">
                  <a:solidFill>
                    <a:schemeClr val="accent5">
                      <a:lumMod val="50000"/>
                    </a:schemeClr>
                  </a:solidFill>
                </a:rPr>
                <a:t>D</a:t>
              </a:r>
              <a:r>
                <a:rPr lang="id-ID" b="1" baseline="-25000" dirty="0">
                  <a:solidFill>
                    <a:schemeClr val="accent5">
                      <a:lumMod val="50000"/>
                    </a:schemeClr>
                  </a:solidFill>
                </a:rPr>
                <a:t>2</a:t>
              </a:r>
            </a:p>
          </p:txBody>
        </p:sp>
      </p:grpSp>
      <p:grpSp>
        <p:nvGrpSpPr>
          <p:cNvPr id="45" name="Group 44"/>
          <p:cNvGrpSpPr/>
          <p:nvPr/>
        </p:nvGrpSpPr>
        <p:grpSpPr>
          <a:xfrm>
            <a:off x="5442917" y="3334054"/>
            <a:ext cx="2081411" cy="585354"/>
            <a:chOff x="5442917" y="3406062"/>
            <a:chExt cx="2081411" cy="585354"/>
          </a:xfrm>
        </p:grpSpPr>
        <p:sp>
          <p:nvSpPr>
            <p:cNvPr id="64" name="Left Bracket 63"/>
            <p:cNvSpPr/>
            <p:nvPr/>
          </p:nvSpPr>
          <p:spPr>
            <a:xfrm rot="16200000">
              <a:off x="6393612" y="2455367"/>
              <a:ext cx="180021" cy="2081411"/>
            </a:xfrm>
            <a:prstGeom prst="leftBracket">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5" name="TextBox 64"/>
            <p:cNvSpPr txBox="1"/>
            <p:nvPr/>
          </p:nvSpPr>
          <p:spPr>
            <a:xfrm>
              <a:off x="6176106" y="3622084"/>
              <a:ext cx="628142" cy="369332"/>
            </a:xfrm>
            <a:prstGeom prst="rect">
              <a:avLst/>
            </a:prstGeom>
            <a:noFill/>
          </p:spPr>
          <p:txBody>
            <a:bodyPr wrap="square" rtlCol="0">
              <a:spAutoFit/>
            </a:bodyPr>
            <a:lstStyle/>
            <a:p>
              <a:pPr algn="ctr"/>
              <a:r>
                <a:rPr lang="id-ID" b="1" dirty="0">
                  <a:solidFill>
                    <a:schemeClr val="accent5">
                      <a:lumMod val="50000"/>
                    </a:schemeClr>
                  </a:solidFill>
                </a:rPr>
                <a:t>D</a:t>
              </a:r>
              <a:r>
                <a:rPr lang="id-ID" b="1" baseline="-25000" dirty="0">
                  <a:solidFill>
                    <a:schemeClr val="accent5">
                      <a:lumMod val="50000"/>
                    </a:schemeClr>
                  </a:solidFill>
                </a:rPr>
                <a:t>3</a:t>
              </a:r>
            </a:p>
          </p:txBody>
        </p:sp>
      </p:grpSp>
    </p:spTree>
    <p:extLst>
      <p:ext uri="{BB962C8B-B14F-4D97-AF65-F5344CB8AC3E}">
        <p14:creationId xmlns:p14="http://schemas.microsoft.com/office/powerpoint/2010/main" val="26574989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1000"/>
                                        <p:tgtEl>
                                          <p:spTgt spid="44"/>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1000"/>
                                        <p:tgtEl>
                                          <p:spTgt spid="3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1000"/>
                                        <p:tgtEl>
                                          <p:spTgt spid="3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ipe(left)">
                                      <p:cBhvr>
                                        <p:cTn id="40" dur="1000"/>
                                        <p:tgtEl>
                                          <p:spTgt spid="36"/>
                                        </p:tgtEl>
                                      </p:cBhvr>
                                    </p:animEffect>
                                  </p:childTnLst>
                                </p:cTn>
                              </p:par>
                            </p:childTnLst>
                          </p:cTn>
                        </p:par>
                        <p:par>
                          <p:cTn id="41" fill="hold">
                            <p:stCondLst>
                              <p:cond delay="1000"/>
                            </p:stCondLst>
                            <p:childTnLst>
                              <p:par>
                                <p:cTn id="42" presetID="10" presetClass="entr" presetSubtype="0" fill="hold" nodeType="after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1000"/>
                                        <p:tgtEl>
                                          <p:spTgt spid="2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wipe(left)">
                                      <p:cBhvr>
                                        <p:cTn id="49" dur="1000"/>
                                        <p:tgtEl>
                                          <p:spTgt spid="5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ipe(left)">
                                      <p:cBhvr>
                                        <p:cTn id="54" dur="10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wipe(left)">
                                      <p:cBhvr>
                                        <p:cTn id="59" dur="1000"/>
                                        <p:tgtEl>
                                          <p:spTgt spid="37"/>
                                        </p:tgtEl>
                                      </p:cBhvr>
                                    </p:animEffect>
                                  </p:childTnLst>
                                </p:cTn>
                              </p:par>
                            </p:childTnLst>
                          </p:cTn>
                        </p:par>
                        <p:par>
                          <p:cTn id="60" fill="hold">
                            <p:stCondLst>
                              <p:cond delay="1000"/>
                            </p:stCondLst>
                            <p:childTnLst>
                              <p:par>
                                <p:cTn id="61" presetID="10" presetClass="entr" presetSubtype="0" fill="hold"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1000"/>
                                        <p:tgtEl>
                                          <p:spTgt spid="2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wipe(left)">
                                      <p:cBhvr>
                                        <p:cTn id="68" dur="1000"/>
                                        <p:tgtEl>
                                          <p:spTgt spid="3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wipe(left)">
                                      <p:cBhvr>
                                        <p:cTn id="73" dur="1000"/>
                                        <p:tgtEl>
                                          <p:spTgt spid="38"/>
                                        </p:tgtEl>
                                      </p:cBhvr>
                                    </p:animEffect>
                                  </p:childTnLst>
                                </p:cTn>
                              </p:par>
                            </p:childTnLst>
                          </p:cTn>
                        </p:par>
                        <p:par>
                          <p:cTn id="74" fill="hold">
                            <p:stCondLst>
                              <p:cond delay="1000"/>
                            </p:stCondLst>
                            <p:childTnLst>
                              <p:par>
                                <p:cTn id="75" presetID="10" presetClass="entr" presetSubtype="0" fill="hold" nodeType="after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fade">
                                      <p:cBhvr>
                                        <p:cTn id="77" dur="1000"/>
                                        <p:tgtEl>
                                          <p:spTgt spid="2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56"/>
                                        </p:tgtEl>
                                        <p:attrNameLst>
                                          <p:attrName>style.visibility</p:attrName>
                                        </p:attrNameLst>
                                      </p:cBhvr>
                                      <p:to>
                                        <p:strVal val="visible"/>
                                      </p:to>
                                    </p:set>
                                    <p:animEffect transition="in" filter="wipe(left)">
                                      <p:cBhvr>
                                        <p:cTn id="82" dur="1000"/>
                                        <p:tgtEl>
                                          <p:spTgt spid="5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wipe(left)">
                                      <p:cBhvr>
                                        <p:cTn id="87" dur="1000"/>
                                        <p:tgtEl>
                                          <p:spTgt spid="4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wipe(left)">
                                      <p:cBhvr>
                                        <p:cTn id="92"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7" grpId="0" animBg="1"/>
      <p:bldP spid="38" grpId="0" animBg="1"/>
      <p:bldP spid="42" grpId="0" animBg="1"/>
      <p:bldP spid="4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4"/>
          <p:cNvSpPr>
            <a:spLocks noGrp="1"/>
          </p:cNvSpPr>
          <p:nvPr>
            <p:ph idx="1"/>
          </p:nvPr>
        </p:nvSpPr>
        <p:spPr>
          <a:xfrm>
            <a:off x="214313" y="836712"/>
            <a:ext cx="8715375" cy="5806976"/>
          </a:xfrm>
        </p:spPr>
        <p:txBody>
          <a:bodyPr>
            <a:normAutofit/>
          </a:bodyPr>
          <a:lstStyle/>
          <a:p>
            <a:pPr algn="just">
              <a:buClrTx/>
            </a:pPr>
            <a:r>
              <a:rPr lang="id-ID" sz="2400" dirty="0">
                <a:latin typeface="Arial" charset="0"/>
                <a:cs typeface="Arial" charset="0"/>
              </a:rPr>
              <a:t>Waktu kedatangan pelanggan (arrival) A</a:t>
            </a:r>
            <a:r>
              <a:rPr lang="id-ID" sz="2400" baseline="-25000" dirty="0">
                <a:latin typeface="Arial" charset="0"/>
                <a:cs typeface="Arial" charset="0"/>
              </a:rPr>
              <a:t>1</a:t>
            </a:r>
            <a:r>
              <a:rPr lang="id-ID" sz="2400" dirty="0">
                <a:latin typeface="Arial" charset="0"/>
                <a:cs typeface="Arial" charset="0"/>
              </a:rPr>
              <a:t>, A</a:t>
            </a:r>
            <a:r>
              <a:rPr lang="id-ID" sz="2400" baseline="-25000" dirty="0">
                <a:latin typeface="Arial" charset="0"/>
                <a:cs typeface="Arial" charset="0"/>
              </a:rPr>
              <a:t>2</a:t>
            </a:r>
            <a:r>
              <a:rPr lang="id-ID" sz="2400" dirty="0">
                <a:latin typeface="Arial" charset="0"/>
                <a:cs typeface="Arial" charset="0"/>
              </a:rPr>
              <a:t>, ......., A</a:t>
            </a:r>
            <a:r>
              <a:rPr lang="id-ID" sz="2400" baseline="-25000" dirty="0">
                <a:latin typeface="Arial" charset="0"/>
                <a:cs typeface="Arial" charset="0"/>
              </a:rPr>
              <a:t>i</a:t>
            </a:r>
            <a:r>
              <a:rPr lang="id-ID" sz="2400" dirty="0">
                <a:latin typeface="Arial" charset="0"/>
                <a:cs typeface="Arial" charset="0"/>
              </a:rPr>
              <a:t> merupakan variabel acak yang berdistribusi tertentu.</a:t>
            </a:r>
          </a:p>
          <a:p>
            <a:pPr algn="just">
              <a:buClrTx/>
            </a:pPr>
            <a:r>
              <a:rPr lang="id-ID" sz="2400" dirty="0">
                <a:latin typeface="Arial" charset="0"/>
                <a:cs typeface="Arial" charset="0"/>
              </a:rPr>
              <a:t>Jika pelanggan yang datang dan mendapati server/pelayan dalam keadaan idle, maka pelanggan tersebut akan langsung dilayani oleh server dengan waktu pelayanan S</a:t>
            </a:r>
            <a:r>
              <a:rPr lang="id-ID" sz="2400" baseline="-25000" dirty="0">
                <a:latin typeface="Arial" charset="0"/>
                <a:cs typeface="Arial" charset="0"/>
              </a:rPr>
              <a:t>1</a:t>
            </a:r>
            <a:r>
              <a:rPr lang="id-ID" sz="2400" dirty="0">
                <a:latin typeface="Arial" charset="0"/>
                <a:cs typeface="Arial" charset="0"/>
              </a:rPr>
              <a:t>, S</a:t>
            </a:r>
            <a:r>
              <a:rPr lang="id-ID" sz="2400" baseline="-25000" dirty="0">
                <a:latin typeface="Arial" charset="0"/>
                <a:cs typeface="Arial" charset="0"/>
              </a:rPr>
              <a:t>2</a:t>
            </a:r>
            <a:r>
              <a:rPr lang="id-ID" sz="2400" dirty="0">
                <a:latin typeface="Arial" charset="0"/>
                <a:cs typeface="Arial" charset="0"/>
              </a:rPr>
              <a:t>, ....., S</a:t>
            </a:r>
            <a:r>
              <a:rPr lang="id-ID" sz="2400" baseline="-25000" dirty="0">
                <a:latin typeface="Arial" charset="0"/>
                <a:cs typeface="Arial" charset="0"/>
              </a:rPr>
              <a:t>i</a:t>
            </a:r>
            <a:r>
              <a:rPr lang="id-ID" sz="2400" dirty="0">
                <a:latin typeface="Arial" charset="0"/>
                <a:cs typeface="Arial" charset="0"/>
              </a:rPr>
              <a:t> yang merupakan variabel acak berdistribusi tertentu dan </a:t>
            </a:r>
            <a:r>
              <a:rPr lang="id-ID" sz="2400">
                <a:latin typeface="Arial" charset="0"/>
                <a:cs typeface="Arial" charset="0"/>
              </a:rPr>
              <a:t>bebas terhadap </a:t>
            </a:r>
            <a:r>
              <a:rPr lang="id-ID" sz="2400" dirty="0">
                <a:latin typeface="Arial" charset="0"/>
                <a:cs typeface="Arial" charset="0"/>
              </a:rPr>
              <a:t>waktu kedatangan.</a:t>
            </a:r>
          </a:p>
          <a:p>
            <a:pPr algn="just">
              <a:buClrTx/>
            </a:pPr>
            <a:r>
              <a:rPr lang="id-ID" sz="2400" dirty="0">
                <a:latin typeface="Arial" charset="0"/>
                <a:cs typeface="Arial" charset="0"/>
              </a:rPr>
              <a:t>Jika konsumen yang datang dan mendapati server sibuk, maka pelanggan akan masuk dalam garis antrian.</a:t>
            </a:r>
          </a:p>
          <a:p>
            <a:pPr algn="just">
              <a:buClrTx/>
            </a:pPr>
            <a:r>
              <a:rPr lang="id-ID" sz="2400" dirty="0">
                <a:latin typeface="Arial" charset="0"/>
                <a:cs typeface="Arial" charset="0"/>
              </a:rPr>
              <a:t>Server yang telah selesai melayani seorang pelanggan, akan segera melayani pelanggan berikutnya yang berada dalam garis antrian (sesuai disiplin antriannya, misal FIFO)</a:t>
            </a:r>
          </a:p>
          <a:p>
            <a:pPr algn="just">
              <a:buClrTx/>
            </a:pPr>
            <a:r>
              <a:rPr lang="id-ID" sz="2400" dirty="0">
                <a:latin typeface="Arial" charset="0"/>
                <a:cs typeface="Arial" charset="0"/>
              </a:rPr>
              <a:t>Kejadian/peristiwa di atas berlangsung secara berulang</a:t>
            </a:r>
          </a:p>
        </p:txBody>
      </p:sp>
      <p:sp>
        <p:nvSpPr>
          <p:cNvPr id="4" name="Slide Number Placeholder 3"/>
          <p:cNvSpPr>
            <a:spLocks noGrp="1"/>
          </p:cNvSpPr>
          <p:nvPr>
            <p:ph type="sldNum" sz="quarter" idx="12"/>
          </p:nvPr>
        </p:nvSpPr>
        <p:spPr/>
        <p:txBody>
          <a:bodyPr/>
          <a:lstStyle/>
          <a:p>
            <a:pPr>
              <a:defRPr/>
            </a:pPr>
            <a:fld id="{ED228500-EC01-4551-860B-FEF394EC492E}" type="slidenum">
              <a:rPr lang="en-US"/>
              <a:pPr>
                <a:defRPr/>
              </a:pPr>
              <a:t>18</a:t>
            </a:fld>
            <a:endParaRPr lang="en-US"/>
          </a:p>
        </p:txBody>
      </p:sp>
    </p:spTree>
    <p:extLst>
      <p:ext uri="{BB962C8B-B14F-4D97-AF65-F5344CB8AC3E}">
        <p14:creationId xmlns:p14="http://schemas.microsoft.com/office/powerpoint/2010/main" val="3171401445"/>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4"/>
          <p:cNvSpPr>
            <a:spLocks noGrp="1"/>
          </p:cNvSpPr>
          <p:nvPr>
            <p:ph idx="1"/>
          </p:nvPr>
        </p:nvSpPr>
        <p:spPr>
          <a:xfrm>
            <a:off x="214313" y="836712"/>
            <a:ext cx="8715375" cy="5806976"/>
          </a:xfrm>
        </p:spPr>
        <p:txBody>
          <a:bodyPr>
            <a:normAutofit/>
          </a:bodyPr>
          <a:lstStyle/>
          <a:p>
            <a:pPr algn="just">
              <a:buClrTx/>
            </a:pPr>
            <a:r>
              <a:rPr lang="id-ID" sz="2400" dirty="0">
                <a:latin typeface="Arial" charset="0"/>
                <a:cs typeface="Arial" charset="0"/>
              </a:rPr>
              <a:t>Simulasi dimulai saat e</a:t>
            </a:r>
            <a:r>
              <a:rPr lang="id-ID" sz="2400" baseline="-25000" dirty="0">
                <a:latin typeface="Arial" charset="0"/>
                <a:cs typeface="Arial" charset="0"/>
              </a:rPr>
              <a:t>0</a:t>
            </a:r>
            <a:r>
              <a:rPr lang="id-ID" sz="2400" dirty="0">
                <a:latin typeface="Arial" charset="0"/>
                <a:cs typeface="Arial" charset="0"/>
              </a:rPr>
              <a:t> = t</a:t>
            </a:r>
            <a:r>
              <a:rPr lang="id-ID" sz="2400" baseline="-25000" dirty="0">
                <a:latin typeface="Arial" charset="0"/>
                <a:cs typeface="Arial" charset="0"/>
              </a:rPr>
              <a:t>0</a:t>
            </a:r>
            <a:r>
              <a:rPr lang="id-ID" sz="2400" dirty="0">
                <a:latin typeface="Arial" charset="0"/>
                <a:cs typeface="Arial" charset="0"/>
              </a:rPr>
              <a:t> = 0 detik, dimana </a:t>
            </a:r>
            <a:r>
              <a:rPr lang="id-ID" sz="2400">
                <a:latin typeface="Arial" charset="0"/>
                <a:cs typeface="Arial" charset="0"/>
              </a:rPr>
              <a:t>status siste</a:t>
            </a:r>
            <a:r>
              <a:rPr lang="en-US" sz="2400">
                <a:latin typeface="Arial" charset="0"/>
                <a:cs typeface="Arial" charset="0"/>
              </a:rPr>
              <a:t>m</a:t>
            </a:r>
            <a:r>
              <a:rPr lang="id-ID" sz="2400">
                <a:latin typeface="Arial" charset="0"/>
                <a:cs typeface="Arial" charset="0"/>
              </a:rPr>
              <a:t> </a:t>
            </a:r>
            <a:r>
              <a:rPr lang="id-ID" sz="2400" dirty="0">
                <a:latin typeface="Arial" charset="0"/>
                <a:cs typeface="Arial" charset="0"/>
              </a:rPr>
              <a:t>antrian kosong dan server idle </a:t>
            </a:r>
            <a:r>
              <a:rPr lang="id-ID" sz="2400" dirty="0">
                <a:latin typeface="Arial" charset="0"/>
                <a:cs typeface="Arial" charset="0"/>
                <a:sym typeface="Symbol"/>
              </a:rPr>
              <a:t> saat pelanggan ke-1 belum datang.</a:t>
            </a:r>
          </a:p>
          <a:p>
            <a:pPr algn="just">
              <a:buClrTx/>
            </a:pPr>
            <a:r>
              <a:rPr lang="id-ID" sz="2400" dirty="0">
                <a:latin typeface="Arial" charset="0"/>
                <a:cs typeface="Arial" charset="0"/>
                <a:sym typeface="Symbol"/>
              </a:rPr>
              <a:t>Saat t = 0 detik, penantian pelanggan ke-1 datang untuk pertama kali dilakukan oleh server dan akan berakhir setelah A</a:t>
            </a:r>
            <a:r>
              <a:rPr lang="id-ID" sz="2400" baseline="-25000" dirty="0">
                <a:latin typeface="Arial" charset="0"/>
                <a:cs typeface="Arial" charset="0"/>
                <a:sym typeface="Symbol"/>
              </a:rPr>
              <a:t>1</a:t>
            </a:r>
            <a:r>
              <a:rPr lang="id-ID" sz="2400" dirty="0">
                <a:latin typeface="Arial" charset="0"/>
                <a:cs typeface="Arial" charset="0"/>
                <a:sym typeface="Symbol"/>
              </a:rPr>
              <a:t> detik kemudian  saat pelanggan ke-1 datang.</a:t>
            </a:r>
          </a:p>
          <a:p>
            <a:pPr algn="just">
              <a:buClrTx/>
            </a:pPr>
            <a:r>
              <a:rPr lang="id-ID" sz="2400" dirty="0">
                <a:latin typeface="Arial" charset="0"/>
                <a:cs typeface="Arial" charset="0"/>
              </a:rPr>
              <a:t>Saat e</a:t>
            </a:r>
            <a:r>
              <a:rPr lang="id-ID" sz="2400" baseline="-25000" dirty="0">
                <a:latin typeface="Arial" charset="0"/>
                <a:cs typeface="Arial" charset="0"/>
              </a:rPr>
              <a:t>1</a:t>
            </a:r>
            <a:r>
              <a:rPr lang="id-ID" sz="2400" dirty="0">
                <a:latin typeface="Arial" charset="0"/>
                <a:cs typeface="Arial" charset="0"/>
              </a:rPr>
              <a:t> = t</a:t>
            </a:r>
            <a:r>
              <a:rPr lang="id-ID" sz="2400" baseline="-25000" dirty="0">
                <a:latin typeface="Arial" charset="0"/>
                <a:cs typeface="Arial" charset="0"/>
              </a:rPr>
              <a:t>1</a:t>
            </a:r>
            <a:r>
              <a:rPr lang="id-ID" sz="2400" dirty="0">
                <a:latin typeface="Arial" charset="0"/>
                <a:cs typeface="Arial" charset="0"/>
              </a:rPr>
              <a:t>, pelanggan ke-1 datang dengan waktu antar kedatangan A</a:t>
            </a:r>
            <a:r>
              <a:rPr lang="id-ID" sz="2400" baseline="-25000" dirty="0">
                <a:latin typeface="Arial" charset="0"/>
                <a:cs typeface="Arial" charset="0"/>
              </a:rPr>
              <a:t>1</a:t>
            </a:r>
            <a:r>
              <a:rPr lang="id-ID" sz="2400" dirty="0">
                <a:latin typeface="Arial" charset="0"/>
                <a:cs typeface="Arial" charset="0"/>
              </a:rPr>
              <a:t> detik (sejak simulasi sistem antrian dimulai) yang besarnya diperoleh dari generate A</a:t>
            </a:r>
            <a:r>
              <a:rPr lang="id-ID" sz="2400" baseline="-25000" dirty="0">
                <a:latin typeface="Arial" charset="0"/>
                <a:cs typeface="Arial" charset="0"/>
              </a:rPr>
              <a:t>1</a:t>
            </a:r>
            <a:r>
              <a:rPr lang="id-ID" sz="2400" dirty="0">
                <a:latin typeface="Arial" charset="0"/>
                <a:cs typeface="Arial" charset="0"/>
              </a:rPr>
              <a:t>. Karena status server = kosong, maka konsumen-1 dapat langsung dilayani sehingga D</a:t>
            </a:r>
            <a:r>
              <a:rPr lang="id-ID" sz="2400" baseline="-25000" dirty="0">
                <a:latin typeface="Arial" charset="0"/>
                <a:cs typeface="Arial" charset="0"/>
              </a:rPr>
              <a:t>1</a:t>
            </a:r>
            <a:r>
              <a:rPr lang="id-ID" sz="2400" dirty="0">
                <a:latin typeface="Arial" charset="0"/>
                <a:cs typeface="Arial" charset="0"/>
              </a:rPr>
              <a:t> = 0 &amp; status server berubah menjadi “sibuk”.</a:t>
            </a:r>
          </a:p>
          <a:p>
            <a:pPr algn="just">
              <a:buClrTx/>
            </a:pPr>
            <a:r>
              <a:rPr lang="id-ID" sz="2400" dirty="0">
                <a:latin typeface="Arial" charset="0"/>
                <a:cs typeface="Arial" charset="0"/>
              </a:rPr>
              <a:t>Konsumen ke-1 dilayani selama S</a:t>
            </a:r>
            <a:r>
              <a:rPr lang="id-ID" sz="2400" baseline="-25000" dirty="0">
                <a:latin typeface="Arial" charset="0"/>
                <a:cs typeface="Arial" charset="0"/>
              </a:rPr>
              <a:t>1</a:t>
            </a:r>
            <a:r>
              <a:rPr lang="id-ID" sz="2400" dirty="0">
                <a:latin typeface="Arial" charset="0"/>
                <a:cs typeface="Arial" charset="0"/>
              </a:rPr>
              <a:t> yang besarnya dari generate S</a:t>
            </a:r>
            <a:r>
              <a:rPr lang="id-ID" sz="2400" baseline="-25000" dirty="0">
                <a:latin typeface="Arial" charset="0"/>
                <a:cs typeface="Arial" charset="0"/>
              </a:rPr>
              <a:t>1</a:t>
            </a:r>
            <a:r>
              <a:rPr lang="id-ID" sz="2400" dirty="0">
                <a:latin typeface="Arial" charset="0"/>
                <a:cs typeface="Arial" charset="0"/>
              </a:rPr>
              <a:t>, sehingga ia akan selesai dilayani saat e</a:t>
            </a:r>
            <a:r>
              <a:rPr lang="id-ID" sz="2400" baseline="-25000" dirty="0">
                <a:latin typeface="Arial" charset="0"/>
                <a:cs typeface="Arial" charset="0"/>
              </a:rPr>
              <a:t>3</a:t>
            </a:r>
            <a:r>
              <a:rPr lang="id-ID" sz="2400" dirty="0">
                <a:latin typeface="Arial" charset="0"/>
                <a:cs typeface="Arial" charset="0"/>
              </a:rPr>
              <a:t> = c</a:t>
            </a:r>
            <a:r>
              <a:rPr lang="id-ID" sz="2400" baseline="-25000" dirty="0">
                <a:latin typeface="Arial" charset="0"/>
                <a:cs typeface="Arial" charset="0"/>
              </a:rPr>
              <a:t>1</a:t>
            </a:r>
            <a:r>
              <a:rPr lang="id-ID" sz="2400" dirty="0">
                <a:latin typeface="Arial" charset="0"/>
                <a:cs typeface="Arial" charset="0"/>
              </a:rPr>
              <a:t>, yaitu saat c</a:t>
            </a:r>
            <a:r>
              <a:rPr lang="id-ID" sz="2400" baseline="-25000" dirty="0">
                <a:latin typeface="Arial" charset="0"/>
                <a:cs typeface="Arial" charset="0"/>
              </a:rPr>
              <a:t>1</a:t>
            </a:r>
            <a:r>
              <a:rPr lang="id-ID" sz="2400" dirty="0">
                <a:latin typeface="Arial" charset="0"/>
                <a:cs typeface="Arial" charset="0"/>
              </a:rPr>
              <a:t> = t</a:t>
            </a:r>
            <a:r>
              <a:rPr lang="id-ID" sz="2400" baseline="-25000" dirty="0">
                <a:latin typeface="Arial" charset="0"/>
                <a:cs typeface="Arial" charset="0"/>
              </a:rPr>
              <a:t>1</a:t>
            </a:r>
            <a:r>
              <a:rPr lang="id-ID" sz="2400" dirty="0">
                <a:latin typeface="Arial" charset="0"/>
                <a:cs typeface="Arial" charset="0"/>
              </a:rPr>
              <a:t> + S</a:t>
            </a:r>
            <a:r>
              <a:rPr lang="id-ID" sz="2400" baseline="-25000" dirty="0">
                <a:latin typeface="Arial" charset="0"/>
                <a:cs typeface="Arial" charset="0"/>
              </a:rPr>
              <a:t>1</a:t>
            </a:r>
          </a:p>
          <a:p>
            <a:pPr algn="just">
              <a:buClrTx/>
            </a:pPr>
            <a:endParaRPr lang="id-ID" sz="2400" dirty="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ED228500-EC01-4551-860B-FEF394EC492E}" type="slidenum">
              <a:rPr lang="en-US"/>
              <a:pPr>
                <a:defRPr/>
              </a:pPr>
              <a:t>19</a:t>
            </a:fld>
            <a:endParaRPr lang="en-US"/>
          </a:p>
        </p:txBody>
      </p:sp>
    </p:spTree>
    <p:extLst>
      <p:ext uri="{BB962C8B-B14F-4D97-AF65-F5344CB8AC3E}">
        <p14:creationId xmlns:p14="http://schemas.microsoft.com/office/powerpoint/2010/main" val="259180203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fontAlgn="auto" hangingPunct="1">
              <a:spcAft>
                <a:spcPts val="0"/>
              </a:spcAft>
              <a:defRPr/>
            </a:pPr>
            <a:r>
              <a:rPr lang="id-ID" sz="3600" b="1" dirty="0">
                <a:solidFill>
                  <a:schemeClr val="tx1"/>
                </a:solidFill>
              </a:rPr>
              <a:t>Sistem Antrian</a:t>
            </a:r>
            <a:endParaRPr lang="en-US" sz="3600" b="1" dirty="0">
              <a:solidFill>
                <a:schemeClr val="tx1"/>
              </a:solidFill>
            </a:endParaRPr>
          </a:p>
        </p:txBody>
      </p:sp>
      <p:sp>
        <p:nvSpPr>
          <p:cNvPr id="7171" name="Content Placeholder 2"/>
          <p:cNvSpPr>
            <a:spLocks noGrp="1"/>
          </p:cNvSpPr>
          <p:nvPr>
            <p:ph idx="1"/>
          </p:nvPr>
        </p:nvSpPr>
        <p:spPr>
          <a:xfrm>
            <a:off x="4932040" y="423246"/>
            <a:ext cx="3803908" cy="6160434"/>
          </a:xfrm>
        </p:spPr>
        <p:txBody>
          <a:bodyPr>
            <a:normAutofit fontScale="85000" lnSpcReduction="20000"/>
          </a:bodyPr>
          <a:lstStyle/>
          <a:p>
            <a:pPr algn="just" eaLnBrk="1" hangingPunct="1">
              <a:lnSpc>
                <a:spcPct val="170000"/>
              </a:lnSpc>
            </a:pPr>
            <a:r>
              <a:rPr lang="id-ID" sz="2400" dirty="0">
                <a:latin typeface="Calibri" panose="020F0502020204030204" pitchFamily="34" charset="0"/>
                <a:cs typeface="Calibri" panose="020F0502020204030204" pitchFamily="34" charset="0"/>
              </a:rPr>
              <a:t>Antrian ialah suatu garis tunggu pelanggan yang memerlukan layanan dari satu/lebih pelayan (fasilitas layanan).</a:t>
            </a:r>
          </a:p>
          <a:p>
            <a:pPr algn="just" eaLnBrk="1" hangingPunct="1">
              <a:lnSpc>
                <a:spcPct val="170000"/>
              </a:lnSpc>
            </a:pPr>
            <a:r>
              <a:rPr lang="en-US" sz="2400">
                <a:latin typeface="Calibri" panose="020F0502020204030204" pitchFamily="34" charset="0"/>
                <a:cs typeface="Calibri" panose="020F0502020204030204" pitchFamily="34" charset="0"/>
              </a:rPr>
              <a:t>Penyebab : </a:t>
            </a:r>
            <a:r>
              <a:rPr lang="id-ID" sz="2400">
                <a:latin typeface="Calibri" panose="020F0502020204030204" pitchFamily="34" charset="0"/>
                <a:cs typeface="Calibri" panose="020F0502020204030204" pitchFamily="34" charset="0"/>
              </a:rPr>
              <a:t>kebutuhan </a:t>
            </a:r>
            <a:r>
              <a:rPr lang="en-US" sz="2400">
                <a:latin typeface="Calibri" panose="020F0502020204030204" pitchFamily="34" charset="0"/>
                <a:cs typeface="Calibri" panose="020F0502020204030204" pitchFamily="34" charset="0"/>
              </a:rPr>
              <a:t>pe</a:t>
            </a:r>
            <a:r>
              <a:rPr lang="id-ID" sz="2400">
                <a:latin typeface="Calibri" panose="020F0502020204030204" pitchFamily="34" charset="0"/>
                <a:cs typeface="Calibri" panose="020F0502020204030204" pitchFamily="34" charset="0"/>
              </a:rPr>
              <a:t>layanan melebihi kapasitas, </a:t>
            </a:r>
            <a:r>
              <a:rPr lang="id-ID" sz="2400" dirty="0">
                <a:latin typeface="Calibri" panose="020F0502020204030204" pitchFamily="34" charset="0"/>
                <a:cs typeface="Calibri" panose="020F0502020204030204" pitchFamily="34" charset="0"/>
              </a:rPr>
              <a:t>sehingga pengguna fasilitas (pelanggan</a:t>
            </a:r>
            <a:r>
              <a:rPr lang="id-ID" sz="2400">
                <a:latin typeface="Calibri" panose="020F0502020204030204" pitchFamily="34" charset="0"/>
                <a:cs typeface="Calibri" panose="020F0502020204030204" pitchFamily="34" charset="0"/>
              </a:rPr>
              <a:t>) tidak </a:t>
            </a:r>
            <a:r>
              <a:rPr lang="en-US" sz="2400">
                <a:latin typeface="Calibri" panose="020F0502020204030204" pitchFamily="34" charset="0"/>
                <a:cs typeface="Calibri" panose="020F0502020204030204" pitchFamily="34" charset="0"/>
              </a:rPr>
              <a:t>dapat </a:t>
            </a:r>
            <a:r>
              <a:rPr lang="id-ID" sz="2400">
                <a:latin typeface="Calibri" panose="020F0502020204030204" pitchFamily="34" charset="0"/>
                <a:cs typeface="Calibri" panose="020F0502020204030204" pitchFamily="34" charset="0"/>
              </a:rPr>
              <a:t>segera mendapat </a:t>
            </a:r>
            <a:r>
              <a:rPr lang="en-US" sz="2400">
                <a:latin typeface="Calibri" panose="020F0502020204030204" pitchFamily="34" charset="0"/>
                <a:cs typeface="Calibri" panose="020F0502020204030204" pitchFamily="34" charset="0"/>
              </a:rPr>
              <a:t>pe</a:t>
            </a:r>
            <a:r>
              <a:rPr lang="id-ID" sz="2400">
                <a:latin typeface="Calibri" panose="020F0502020204030204" pitchFamily="34" charset="0"/>
                <a:cs typeface="Calibri" panose="020F0502020204030204" pitchFamily="34" charset="0"/>
              </a:rPr>
              <a:t>layanan</a:t>
            </a:r>
            <a:r>
              <a:rPr lang="id-ID" sz="2400" dirty="0">
                <a:latin typeface="Calibri" panose="020F0502020204030204" pitchFamily="34" charset="0"/>
                <a:cs typeface="Calibri" panose="020F0502020204030204" pitchFamily="34" charset="0"/>
              </a:rPr>
              <a:t>.</a:t>
            </a:r>
          </a:p>
          <a:p>
            <a:pPr algn="just" eaLnBrk="1" hangingPunct="1">
              <a:lnSpc>
                <a:spcPct val="170000"/>
              </a:lnSpc>
            </a:pPr>
            <a:r>
              <a:rPr lang="en-US" sz="2400">
                <a:latin typeface="Calibri" panose="020F0502020204030204" pitchFamily="34" charset="0"/>
                <a:cs typeface="Calibri" panose="020F0502020204030204" pitchFamily="34" charset="0"/>
              </a:rPr>
              <a:t>Solusi : </a:t>
            </a:r>
            <a:r>
              <a:rPr lang="id-ID" sz="2400">
                <a:latin typeface="Calibri" panose="020F0502020204030204" pitchFamily="34" charset="0"/>
                <a:cs typeface="Calibri" panose="020F0502020204030204" pitchFamily="34" charset="0"/>
              </a:rPr>
              <a:t>Tambahan fasilitas pelayanan</a:t>
            </a:r>
            <a:r>
              <a:rPr lang="en-US" sz="2400">
                <a:latin typeface="Calibri" panose="020F0502020204030204" pitchFamily="34" charset="0"/>
                <a:cs typeface="Calibri" panose="020F0502020204030204" pitchFamily="34" charset="0"/>
              </a:rPr>
              <a:t>. A</a:t>
            </a:r>
            <a:r>
              <a:rPr lang="id-ID" sz="2400">
                <a:latin typeface="Calibri" panose="020F0502020204030204" pitchFamily="34" charset="0"/>
                <a:cs typeface="Calibri" panose="020F0502020204030204" pitchFamily="34" charset="0"/>
              </a:rPr>
              <a:t>kan </a:t>
            </a:r>
            <a:r>
              <a:rPr lang="id-ID" sz="2400" dirty="0">
                <a:latin typeface="Calibri" panose="020F0502020204030204" pitchFamily="34" charset="0"/>
                <a:cs typeface="Calibri" panose="020F0502020204030204" pitchFamily="34" charset="0"/>
              </a:rPr>
              <a:t>menimbulkan pengurangan keuntungan.</a:t>
            </a:r>
          </a:p>
          <a:p>
            <a:pPr algn="just" eaLnBrk="1" hangingPunct="1">
              <a:lnSpc>
                <a:spcPct val="170000"/>
              </a:lnSpc>
            </a:pPr>
            <a:endParaRPr lang="id-ID" sz="24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657C5946-02FD-450C-B285-6344B5C8DBF6}"/>
              </a:ext>
            </a:extLst>
          </p:cNvPr>
          <p:cNvSpPr>
            <a:spLocks noGrp="1"/>
          </p:cNvSpPr>
          <p:nvPr>
            <p:ph type="body" sz="half" idx="2"/>
          </p:nvPr>
        </p:nvSpPr>
        <p:spPr/>
        <p:txBody>
          <a:bodyPr/>
          <a:lstStyle/>
          <a:p>
            <a:endParaRPr lang="en-ID"/>
          </a:p>
        </p:txBody>
      </p:sp>
      <p:sp>
        <p:nvSpPr>
          <p:cNvPr id="4" name="Slide Number Placeholder 3"/>
          <p:cNvSpPr>
            <a:spLocks noGrp="1"/>
          </p:cNvSpPr>
          <p:nvPr>
            <p:ph type="sldNum" sz="quarter" idx="12"/>
          </p:nvPr>
        </p:nvSpPr>
        <p:spPr/>
        <p:txBody>
          <a:bodyPr/>
          <a:lstStyle/>
          <a:p>
            <a:pPr>
              <a:defRPr/>
            </a:pPr>
            <a:fld id="{E46C9A29-F0AE-4533-899D-FCB7BE223B8D}" type="slidenum">
              <a:rPr lang="en-US"/>
              <a:pPr>
                <a:defRPr/>
              </a:pPr>
              <a:t>2</a:t>
            </a:fld>
            <a:endParaRPr lang="en-US"/>
          </a:p>
        </p:txBody>
      </p:sp>
    </p:spTree>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4"/>
          <p:cNvSpPr>
            <a:spLocks noGrp="1"/>
          </p:cNvSpPr>
          <p:nvPr>
            <p:ph idx="1"/>
          </p:nvPr>
        </p:nvSpPr>
        <p:spPr>
          <a:xfrm>
            <a:off x="214313" y="836712"/>
            <a:ext cx="8715375" cy="5806976"/>
          </a:xfrm>
        </p:spPr>
        <p:txBody>
          <a:bodyPr>
            <a:normAutofit/>
          </a:bodyPr>
          <a:lstStyle/>
          <a:p>
            <a:pPr algn="just">
              <a:buClrTx/>
            </a:pPr>
            <a:r>
              <a:rPr lang="id-ID" sz="2400" dirty="0">
                <a:latin typeface="Arial" charset="0"/>
                <a:cs typeface="Arial" charset="0"/>
              </a:rPr>
              <a:t>Waktu    kedatangan   pelanggan  ke - 2 (t</a:t>
            </a:r>
            <a:r>
              <a:rPr lang="id-ID" sz="2400" baseline="-25000" dirty="0">
                <a:latin typeface="Arial" charset="0"/>
                <a:cs typeface="Arial" charset="0"/>
              </a:rPr>
              <a:t>2</a:t>
            </a:r>
            <a:r>
              <a:rPr lang="id-ID" sz="2400" dirty="0">
                <a:latin typeface="Arial" charset="0"/>
                <a:cs typeface="Arial" charset="0"/>
              </a:rPr>
              <a:t>)  diperoleh  dari t</a:t>
            </a:r>
            <a:r>
              <a:rPr lang="id-ID" sz="2400" baseline="-25000" dirty="0">
                <a:latin typeface="Arial" charset="0"/>
                <a:cs typeface="Arial" charset="0"/>
              </a:rPr>
              <a:t>2</a:t>
            </a:r>
            <a:r>
              <a:rPr lang="id-ID" sz="2400" dirty="0">
                <a:latin typeface="Arial" charset="0"/>
                <a:cs typeface="Arial" charset="0"/>
              </a:rPr>
              <a:t> = t</a:t>
            </a:r>
            <a:r>
              <a:rPr lang="id-ID" sz="2400" baseline="-25000" dirty="0">
                <a:latin typeface="Arial" charset="0"/>
                <a:cs typeface="Arial" charset="0"/>
              </a:rPr>
              <a:t>1</a:t>
            </a:r>
            <a:r>
              <a:rPr lang="id-ID" sz="2400" dirty="0">
                <a:latin typeface="Arial" charset="0"/>
                <a:cs typeface="Arial" charset="0"/>
              </a:rPr>
              <a:t> + A</a:t>
            </a:r>
            <a:r>
              <a:rPr lang="id-ID" sz="2400" baseline="-25000" dirty="0">
                <a:latin typeface="Arial" charset="0"/>
                <a:cs typeface="Arial" charset="0"/>
              </a:rPr>
              <a:t>2</a:t>
            </a:r>
            <a:r>
              <a:rPr lang="id-ID" sz="2400" dirty="0">
                <a:latin typeface="Arial" charset="0"/>
                <a:cs typeface="Arial" charset="0"/>
              </a:rPr>
              <a:t>, dimana besar A</a:t>
            </a:r>
            <a:r>
              <a:rPr lang="id-ID" sz="2400" baseline="-25000" dirty="0">
                <a:latin typeface="Arial" charset="0"/>
                <a:cs typeface="Arial" charset="0"/>
              </a:rPr>
              <a:t>2</a:t>
            </a:r>
            <a:r>
              <a:rPr lang="id-ID" sz="2400" dirty="0">
                <a:latin typeface="Arial" charset="0"/>
                <a:cs typeface="Arial" charset="0"/>
              </a:rPr>
              <a:t> diperoleh dari generate A</a:t>
            </a:r>
            <a:r>
              <a:rPr lang="id-ID" sz="2400" baseline="-25000" dirty="0">
                <a:latin typeface="Arial" charset="0"/>
                <a:cs typeface="Arial" charset="0"/>
              </a:rPr>
              <a:t>2</a:t>
            </a:r>
            <a:r>
              <a:rPr lang="id-ID" sz="2400" dirty="0">
                <a:latin typeface="Arial" charset="0"/>
                <a:cs typeface="Arial" charset="0"/>
              </a:rPr>
              <a:t>. </a:t>
            </a:r>
          </a:p>
          <a:p>
            <a:pPr algn="just">
              <a:buClrTx/>
            </a:pPr>
            <a:r>
              <a:rPr lang="id-ID" sz="2400" dirty="0">
                <a:latin typeface="Arial" charset="0"/>
                <a:cs typeface="Arial" charset="0"/>
              </a:rPr>
              <a:t>Saat e</a:t>
            </a:r>
            <a:r>
              <a:rPr lang="id-ID" sz="2400" baseline="-25000" dirty="0">
                <a:latin typeface="Arial" charset="0"/>
                <a:cs typeface="Arial" charset="0"/>
              </a:rPr>
              <a:t>2</a:t>
            </a:r>
            <a:r>
              <a:rPr lang="id-ID" sz="2400" dirty="0">
                <a:latin typeface="Arial" charset="0"/>
                <a:cs typeface="Arial" charset="0"/>
              </a:rPr>
              <a:t> = t</a:t>
            </a:r>
            <a:r>
              <a:rPr lang="id-ID" sz="2400" baseline="-25000" dirty="0">
                <a:latin typeface="Arial" charset="0"/>
                <a:cs typeface="Arial" charset="0"/>
              </a:rPr>
              <a:t>2</a:t>
            </a:r>
            <a:r>
              <a:rPr lang="id-ID" sz="2400" dirty="0">
                <a:latin typeface="Arial" charset="0"/>
                <a:cs typeface="Arial" charset="0"/>
              </a:rPr>
              <a:t>, karena t</a:t>
            </a:r>
            <a:r>
              <a:rPr lang="id-ID" sz="2400" baseline="-25000" dirty="0">
                <a:latin typeface="Arial" charset="0"/>
                <a:cs typeface="Arial" charset="0"/>
              </a:rPr>
              <a:t>2</a:t>
            </a:r>
            <a:r>
              <a:rPr lang="id-ID" sz="2400" dirty="0">
                <a:latin typeface="Arial" charset="0"/>
                <a:cs typeface="Arial" charset="0"/>
              </a:rPr>
              <a:t> &lt; c</a:t>
            </a:r>
            <a:r>
              <a:rPr lang="id-ID" sz="2400" baseline="-25000" dirty="0">
                <a:latin typeface="Arial" charset="0"/>
                <a:cs typeface="Arial" charset="0"/>
              </a:rPr>
              <a:t>1</a:t>
            </a:r>
            <a:r>
              <a:rPr lang="id-ID" sz="2400" dirty="0">
                <a:latin typeface="Arial" charset="0"/>
                <a:cs typeface="Arial" charset="0"/>
              </a:rPr>
              <a:t> maka  status server = sibuk sehingga dapat dikatakan jumlah pelanggan dalam sistem antrian minimal 1 orang pelanggan. Pelanggan ke-2 tidak dapat langsung dilayani oleh server, tapi harus menunggu selama D</a:t>
            </a:r>
            <a:r>
              <a:rPr lang="id-ID" sz="2400" baseline="-25000" dirty="0">
                <a:latin typeface="Arial" charset="0"/>
                <a:cs typeface="Arial" charset="0"/>
              </a:rPr>
              <a:t>2</a:t>
            </a:r>
            <a:r>
              <a:rPr lang="id-ID" sz="2400" dirty="0">
                <a:latin typeface="Arial" charset="0"/>
                <a:cs typeface="Arial" charset="0"/>
              </a:rPr>
              <a:t> = c</a:t>
            </a:r>
            <a:r>
              <a:rPr lang="id-ID" sz="2400" baseline="-25000" dirty="0">
                <a:latin typeface="Arial" charset="0"/>
                <a:cs typeface="Arial" charset="0"/>
              </a:rPr>
              <a:t>1</a:t>
            </a:r>
            <a:r>
              <a:rPr lang="id-ID" sz="2400" dirty="0">
                <a:latin typeface="Arial" charset="0"/>
                <a:cs typeface="Arial" charset="0"/>
              </a:rPr>
              <a:t> – t</a:t>
            </a:r>
            <a:r>
              <a:rPr lang="id-ID" sz="2400" baseline="-25000" dirty="0">
                <a:latin typeface="Arial" charset="0"/>
                <a:cs typeface="Arial" charset="0"/>
              </a:rPr>
              <a:t>2</a:t>
            </a:r>
            <a:r>
              <a:rPr lang="id-ID" sz="2400" dirty="0">
                <a:latin typeface="Arial" charset="0"/>
                <a:cs typeface="Arial" charset="0"/>
              </a:rPr>
              <a:t>.</a:t>
            </a:r>
          </a:p>
          <a:p>
            <a:pPr algn="just">
              <a:buClrTx/>
            </a:pPr>
            <a:r>
              <a:rPr lang="id-ID" sz="2400" dirty="0">
                <a:latin typeface="Arial" charset="0"/>
                <a:cs typeface="Arial" charset="0"/>
              </a:rPr>
              <a:t>Jika kondisi diatas c</a:t>
            </a:r>
            <a:r>
              <a:rPr lang="id-ID" sz="2400" baseline="-25000" dirty="0">
                <a:latin typeface="Arial" charset="0"/>
                <a:cs typeface="Arial" charset="0"/>
              </a:rPr>
              <a:t>1</a:t>
            </a:r>
            <a:r>
              <a:rPr lang="id-ID" sz="2400" dirty="0">
                <a:latin typeface="Arial" charset="0"/>
                <a:cs typeface="Arial" charset="0"/>
              </a:rPr>
              <a:t> &lt; t</a:t>
            </a:r>
            <a:r>
              <a:rPr lang="id-ID" sz="2400" baseline="-25000" dirty="0">
                <a:latin typeface="Arial" charset="0"/>
                <a:cs typeface="Arial" charset="0"/>
              </a:rPr>
              <a:t>2</a:t>
            </a:r>
            <a:r>
              <a:rPr lang="id-ID" sz="2400" dirty="0">
                <a:latin typeface="Arial" charset="0"/>
                <a:cs typeface="Arial" charset="0"/>
              </a:rPr>
              <a:t>, maka D</a:t>
            </a:r>
            <a:r>
              <a:rPr lang="id-ID" sz="2400" baseline="-25000" dirty="0">
                <a:latin typeface="Arial" charset="0"/>
                <a:cs typeface="Arial" charset="0"/>
              </a:rPr>
              <a:t>2</a:t>
            </a:r>
            <a:r>
              <a:rPr lang="id-ID" sz="2400" dirty="0">
                <a:latin typeface="Arial" charset="0"/>
                <a:cs typeface="Arial" charset="0"/>
              </a:rPr>
              <a:t> = 0</a:t>
            </a:r>
          </a:p>
          <a:p>
            <a:pPr algn="just">
              <a:buClrTx/>
            </a:pPr>
            <a:r>
              <a:rPr lang="id-ID" sz="2400" dirty="0">
                <a:latin typeface="Arial" charset="0"/>
                <a:cs typeface="Arial" charset="0"/>
              </a:rPr>
              <a:t>Saat e</a:t>
            </a:r>
            <a:r>
              <a:rPr lang="id-ID" sz="2400" baseline="-25000" dirty="0">
                <a:latin typeface="Arial" charset="0"/>
                <a:cs typeface="Arial" charset="0"/>
              </a:rPr>
              <a:t>4</a:t>
            </a:r>
            <a:r>
              <a:rPr lang="id-ID" sz="2400" dirty="0">
                <a:latin typeface="Arial" charset="0"/>
                <a:cs typeface="Arial" charset="0"/>
              </a:rPr>
              <a:t> = t</a:t>
            </a:r>
            <a:r>
              <a:rPr lang="id-ID" sz="2400" baseline="-25000" dirty="0">
                <a:latin typeface="Arial" charset="0"/>
                <a:cs typeface="Arial" charset="0"/>
              </a:rPr>
              <a:t>3</a:t>
            </a:r>
            <a:r>
              <a:rPr lang="id-ID" sz="2400" dirty="0">
                <a:latin typeface="Arial" charset="0"/>
                <a:cs typeface="Arial" charset="0"/>
              </a:rPr>
              <a:t> </a:t>
            </a:r>
            <a:r>
              <a:rPr lang="id-ID" sz="2400" dirty="0">
                <a:latin typeface="Arial" charset="0"/>
                <a:cs typeface="Arial" charset="0"/>
                <a:sym typeface="Symbol"/>
              </a:rPr>
              <a:t></a:t>
            </a:r>
            <a:r>
              <a:rPr lang="id-ID" sz="2400" dirty="0">
                <a:latin typeface="Arial" charset="0"/>
                <a:cs typeface="Arial" charset="0"/>
              </a:rPr>
              <a:t> t</a:t>
            </a:r>
            <a:r>
              <a:rPr lang="id-ID" sz="2400" baseline="-25000" dirty="0">
                <a:latin typeface="Arial" charset="0"/>
                <a:cs typeface="Arial" charset="0"/>
              </a:rPr>
              <a:t>3</a:t>
            </a:r>
            <a:r>
              <a:rPr lang="id-ID" sz="2400" dirty="0">
                <a:latin typeface="Arial" charset="0"/>
                <a:cs typeface="Arial" charset="0"/>
              </a:rPr>
              <a:t> = t</a:t>
            </a:r>
            <a:r>
              <a:rPr lang="id-ID" sz="2400" baseline="-25000" dirty="0">
                <a:latin typeface="Arial" charset="0"/>
                <a:cs typeface="Arial" charset="0"/>
              </a:rPr>
              <a:t>2</a:t>
            </a:r>
            <a:r>
              <a:rPr lang="id-ID" sz="2400" dirty="0">
                <a:latin typeface="Arial" charset="0"/>
                <a:cs typeface="Arial" charset="0"/>
              </a:rPr>
              <a:t> + A</a:t>
            </a:r>
            <a:r>
              <a:rPr lang="id-ID" sz="2400" baseline="-25000" dirty="0">
                <a:latin typeface="Arial" charset="0"/>
                <a:cs typeface="Arial" charset="0"/>
              </a:rPr>
              <a:t>3</a:t>
            </a:r>
          </a:p>
          <a:p>
            <a:pPr algn="just">
              <a:buClrTx/>
            </a:pPr>
            <a:r>
              <a:rPr lang="id-ID" sz="2400" dirty="0">
                <a:latin typeface="Arial" charset="0"/>
                <a:cs typeface="Arial" charset="0"/>
              </a:rPr>
              <a:t>Saat e</a:t>
            </a:r>
            <a:r>
              <a:rPr lang="id-ID" sz="2400" baseline="-25000" dirty="0">
                <a:latin typeface="Arial" charset="0"/>
                <a:cs typeface="Arial" charset="0"/>
              </a:rPr>
              <a:t>5</a:t>
            </a:r>
            <a:r>
              <a:rPr lang="id-ID" sz="2400" dirty="0">
                <a:latin typeface="Arial" charset="0"/>
                <a:cs typeface="Arial" charset="0"/>
              </a:rPr>
              <a:t> = c</a:t>
            </a:r>
            <a:r>
              <a:rPr lang="id-ID" sz="2400" baseline="-25000" dirty="0">
                <a:latin typeface="Arial" charset="0"/>
                <a:cs typeface="Arial" charset="0"/>
              </a:rPr>
              <a:t>2</a:t>
            </a:r>
            <a:r>
              <a:rPr lang="id-ID" sz="2400" dirty="0">
                <a:latin typeface="Arial" charset="0"/>
                <a:cs typeface="Arial" charset="0"/>
              </a:rPr>
              <a:t> </a:t>
            </a:r>
            <a:r>
              <a:rPr lang="id-ID" sz="2400" dirty="0">
                <a:latin typeface="Arial" charset="0"/>
                <a:cs typeface="Arial" charset="0"/>
                <a:sym typeface="Symbol"/>
              </a:rPr>
              <a:t> c</a:t>
            </a:r>
            <a:r>
              <a:rPr lang="id-ID" sz="2400" baseline="-25000" dirty="0">
                <a:latin typeface="Arial" charset="0"/>
                <a:cs typeface="Arial" charset="0"/>
                <a:sym typeface="Symbol"/>
              </a:rPr>
              <a:t>3</a:t>
            </a:r>
            <a:r>
              <a:rPr lang="id-ID" sz="2400" dirty="0">
                <a:latin typeface="Arial" charset="0"/>
                <a:cs typeface="Arial" charset="0"/>
                <a:sym typeface="Symbol"/>
              </a:rPr>
              <a:t> = c</a:t>
            </a:r>
            <a:r>
              <a:rPr lang="id-ID" sz="2400" baseline="-25000" dirty="0">
                <a:latin typeface="Arial" charset="0"/>
                <a:cs typeface="Arial" charset="0"/>
                <a:sym typeface="Symbol"/>
              </a:rPr>
              <a:t>1</a:t>
            </a:r>
            <a:r>
              <a:rPr lang="id-ID" sz="2400" dirty="0">
                <a:latin typeface="Arial" charset="0"/>
                <a:cs typeface="Arial" charset="0"/>
                <a:sym typeface="Symbol"/>
              </a:rPr>
              <a:t> + S</a:t>
            </a:r>
            <a:r>
              <a:rPr lang="id-ID" sz="2400" baseline="-25000" dirty="0">
                <a:latin typeface="Arial" charset="0"/>
                <a:cs typeface="Arial" charset="0"/>
                <a:sym typeface="Symbol"/>
              </a:rPr>
              <a:t>2</a:t>
            </a:r>
            <a:endParaRPr lang="id-ID" sz="2400" baseline="-25000" dirty="0">
              <a:latin typeface="Arial" charset="0"/>
              <a:cs typeface="Arial" charset="0"/>
            </a:endParaRPr>
          </a:p>
          <a:p>
            <a:pPr algn="just">
              <a:buClrTx/>
            </a:pPr>
            <a:endParaRPr lang="id-ID" sz="2400" dirty="0">
              <a:latin typeface="Arial" charset="0"/>
              <a:cs typeface="Arial" charset="0"/>
            </a:endParaRPr>
          </a:p>
          <a:p>
            <a:pPr algn="just">
              <a:buClrTx/>
            </a:pPr>
            <a:endParaRPr lang="id-ID" sz="2400" dirty="0">
              <a:latin typeface="Arial" charset="0"/>
              <a:cs typeface="Arial" charset="0"/>
            </a:endParaRPr>
          </a:p>
          <a:p>
            <a:pPr algn="just">
              <a:buClrTx/>
            </a:pPr>
            <a:endParaRPr lang="id-ID" sz="2400" dirty="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ED228500-EC01-4551-860B-FEF394EC492E}" type="slidenum">
              <a:rPr lang="en-US"/>
              <a:pPr>
                <a:defRPr/>
              </a:pPr>
              <a:t>20</a:t>
            </a:fld>
            <a:endParaRPr lang="en-US"/>
          </a:p>
        </p:txBody>
      </p:sp>
    </p:spTree>
    <p:extLst>
      <p:ext uri="{BB962C8B-B14F-4D97-AF65-F5344CB8AC3E}">
        <p14:creationId xmlns:p14="http://schemas.microsoft.com/office/powerpoint/2010/main" val="252427539"/>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492DF6-6F0E-4FBF-A68D-6727F7DE4F0D}"/>
              </a:ext>
            </a:extLst>
          </p:cNvPr>
          <p:cNvSpPr>
            <a:spLocks noGrp="1"/>
          </p:cNvSpPr>
          <p:nvPr>
            <p:ph type="title"/>
          </p:nvPr>
        </p:nvSpPr>
        <p:spPr>
          <a:xfrm>
            <a:off x="1673352" y="467418"/>
            <a:ext cx="5797296" cy="1188720"/>
          </a:xfrm>
          <a:solidFill>
            <a:schemeClr val="bg1"/>
          </a:solidFill>
        </p:spPr>
        <p:txBody>
          <a:bodyPr vert="horz" lIns="182880" tIns="182880" rIns="182880" bIns="182880" rtlCol="0" anchor="ctr">
            <a:normAutofit/>
          </a:bodyPr>
          <a:lstStyle/>
          <a:p>
            <a:r>
              <a:rPr lang="en-US" sz="2800"/>
              <a:t>Contoh kasus</a:t>
            </a:r>
          </a:p>
        </p:txBody>
      </p:sp>
      <p:sp>
        <p:nvSpPr>
          <p:cNvPr id="3" name="Content Placeholder 2">
            <a:extLst>
              <a:ext uri="{FF2B5EF4-FFF2-40B4-BE49-F238E27FC236}">
                <a16:creationId xmlns:a16="http://schemas.microsoft.com/office/drawing/2014/main" id="{AA09C6E2-172C-48E2-8E68-C36271A83335}"/>
              </a:ext>
            </a:extLst>
          </p:cNvPr>
          <p:cNvSpPr>
            <a:spLocks noGrp="1"/>
          </p:cNvSpPr>
          <p:nvPr>
            <p:ph idx="4294967295"/>
          </p:nvPr>
        </p:nvSpPr>
        <p:spPr>
          <a:xfrm>
            <a:off x="1115617" y="1843590"/>
            <a:ext cx="6953574" cy="3766254"/>
          </a:xfrm>
        </p:spPr>
        <p:txBody>
          <a:bodyPr vert="horz" lIns="91440" tIns="45720" rIns="91440" bIns="45720" rtlCol="0">
            <a:normAutofit/>
          </a:bodyPr>
          <a:lstStyle/>
          <a:p>
            <a:pPr>
              <a:lnSpc>
                <a:spcPct val="90000"/>
              </a:lnSpc>
            </a:pPr>
            <a:r>
              <a:rPr lang="en-US">
                <a:solidFill>
                  <a:srgbClr val="404040"/>
                </a:solidFill>
              </a:rPr>
              <a:t>PT .ABC mengoperasikan satu buah pompa bensin dengan satu operator (john). Rata-rata tingkat kedatangan kendaraan mengikuti distribusi poisson yaitu 20 kendaraan per jam. Operator dapat melayani rata-rata 25 mobil per jam, dengan waktu pelayanan setiap mobil mengikuti distribusi probabilitas eksponensial. Jika diasumsikan model sistem antrian yang digunakan operator tersebut (M/M/1), hitunglah :</a:t>
            </a:r>
          </a:p>
          <a:p>
            <a:pPr>
              <a:lnSpc>
                <a:spcPct val="90000"/>
              </a:lnSpc>
            </a:pPr>
            <a:r>
              <a:rPr lang="en-US">
                <a:solidFill>
                  <a:srgbClr val="404040"/>
                </a:solidFill>
              </a:rPr>
              <a:t>1. Tingkat intensitas (kegunaan) pelayanan (p)</a:t>
            </a:r>
            <a:br>
              <a:rPr lang="en-US">
                <a:solidFill>
                  <a:srgbClr val="404040"/>
                </a:solidFill>
              </a:rPr>
            </a:br>
            <a:r>
              <a:rPr lang="en-US">
                <a:solidFill>
                  <a:srgbClr val="404040"/>
                </a:solidFill>
              </a:rPr>
              <a:t>2. Jumlah rata-rata kendaraan yang diharapkan dalam sistem</a:t>
            </a:r>
            <a:br>
              <a:rPr lang="en-US">
                <a:solidFill>
                  <a:srgbClr val="404040"/>
                </a:solidFill>
              </a:rPr>
            </a:br>
            <a:r>
              <a:rPr lang="en-US">
                <a:solidFill>
                  <a:srgbClr val="404040"/>
                </a:solidFill>
              </a:rPr>
              <a:t>3. Jumlah kendaraan yang diharapkan menunggu dalam antrian</a:t>
            </a:r>
            <a:br>
              <a:rPr lang="en-US">
                <a:solidFill>
                  <a:srgbClr val="404040"/>
                </a:solidFill>
              </a:rPr>
            </a:br>
            <a:r>
              <a:rPr lang="en-US">
                <a:solidFill>
                  <a:srgbClr val="404040"/>
                </a:solidFill>
              </a:rPr>
              <a:t>4. Waktu yang diharapkan oleh setiap kendaraan selama dalam sistem (menunggu pelayanan)</a:t>
            </a:r>
            <a:br>
              <a:rPr lang="en-US">
                <a:solidFill>
                  <a:srgbClr val="404040"/>
                </a:solidFill>
              </a:rPr>
            </a:br>
            <a:r>
              <a:rPr lang="en-US">
                <a:solidFill>
                  <a:srgbClr val="404040"/>
                </a:solidFill>
              </a:rPr>
              <a:t>5. Waktu yang diharapkan oleh setiap kendaraan untuk menunggu dalam antri</a:t>
            </a:r>
          </a:p>
          <a:p>
            <a:pPr>
              <a:lnSpc>
                <a:spcPct val="90000"/>
              </a:lnSpc>
            </a:pPr>
            <a:endParaRPr lang="en-US">
              <a:solidFill>
                <a:srgbClr val="404040"/>
              </a:solidFill>
            </a:endParaRPr>
          </a:p>
        </p:txBody>
      </p:sp>
      <p:sp>
        <p:nvSpPr>
          <p:cNvPr id="4" name="Slide Number Placeholder 3">
            <a:extLst>
              <a:ext uri="{FF2B5EF4-FFF2-40B4-BE49-F238E27FC236}">
                <a16:creationId xmlns:a16="http://schemas.microsoft.com/office/drawing/2014/main" id="{E0762932-6CCD-4D88-AF5F-92CF7D71DFBA}"/>
              </a:ext>
            </a:extLst>
          </p:cNvPr>
          <p:cNvSpPr>
            <a:spLocks noGrp="1"/>
          </p:cNvSpPr>
          <p:nvPr>
            <p:ph type="sldNum" sz="quarter" idx="12"/>
          </p:nvPr>
        </p:nvSpPr>
        <p:spPr>
          <a:xfrm>
            <a:off x="8069191" y="6217920"/>
            <a:ext cx="274320" cy="365760"/>
          </a:xfrm>
        </p:spPr>
        <p:txBody>
          <a:bodyPr vert="horz" lIns="18288" tIns="45720" rIns="18288" bIns="45720" rtlCol="0" anchor="ctr">
            <a:normAutofit/>
          </a:bodyPr>
          <a:lstStyle/>
          <a:p>
            <a:pPr>
              <a:lnSpc>
                <a:spcPct val="90000"/>
              </a:lnSpc>
              <a:spcAft>
                <a:spcPts val="600"/>
              </a:spcAft>
              <a:defRPr/>
            </a:pPr>
            <a:fld id="{A7ACA7C1-EEE7-4661-BE25-4E4DCC66711E}" type="slidenum">
              <a:rPr lang="en-US" smtClean="0"/>
              <a:pPr>
                <a:lnSpc>
                  <a:spcPct val="90000"/>
                </a:lnSpc>
                <a:spcAft>
                  <a:spcPts val="600"/>
                </a:spcAft>
                <a:defRPr/>
              </a:pPr>
              <a:t>21</a:t>
            </a:fld>
            <a:endParaRPr lang="en-US"/>
          </a:p>
        </p:txBody>
      </p:sp>
    </p:spTree>
    <p:extLst>
      <p:ext uri="{BB962C8B-B14F-4D97-AF65-F5344CB8AC3E}">
        <p14:creationId xmlns:p14="http://schemas.microsoft.com/office/powerpoint/2010/main" val="2751917259"/>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C1F49-0351-4558-B99B-E1170D999045}"/>
              </a:ext>
            </a:extLst>
          </p:cNvPr>
          <p:cNvSpPr>
            <a:spLocks noGrp="1"/>
          </p:cNvSpPr>
          <p:nvPr>
            <p:ph type="title"/>
          </p:nvPr>
        </p:nvSpPr>
        <p:spPr/>
        <p:txBody>
          <a:bodyPr/>
          <a:lstStyle/>
          <a:p>
            <a:r>
              <a:rPr lang="en-US"/>
              <a:t>analisis</a:t>
            </a:r>
            <a:endParaRPr lang="en-ID"/>
          </a:p>
        </p:txBody>
      </p:sp>
      <p:sp>
        <p:nvSpPr>
          <p:cNvPr id="3" name="Content Placeholder 2">
            <a:extLst>
              <a:ext uri="{FF2B5EF4-FFF2-40B4-BE49-F238E27FC236}">
                <a16:creationId xmlns:a16="http://schemas.microsoft.com/office/drawing/2014/main" id="{915D995A-52F6-4097-B077-23B90521C1EF}"/>
              </a:ext>
            </a:extLst>
          </p:cNvPr>
          <p:cNvSpPr>
            <a:spLocks noGrp="1"/>
          </p:cNvSpPr>
          <p:nvPr>
            <p:ph idx="1"/>
          </p:nvPr>
        </p:nvSpPr>
        <p:spPr>
          <a:xfrm>
            <a:off x="755576" y="2638045"/>
            <a:ext cx="7484535" cy="3945635"/>
          </a:xfrm>
        </p:spPr>
        <p:txBody>
          <a:bodyPr>
            <a:normAutofit/>
          </a:bodyPr>
          <a:lstStyle/>
          <a:p>
            <a:pPr marL="0" indent="0">
              <a:buNone/>
            </a:pPr>
            <a:r>
              <a:rPr lang="nl-NL"/>
              <a:t>Diketahui λ = 20 dan µ = 25 </a:t>
            </a:r>
          </a:p>
          <a:p>
            <a:pPr marL="342900" indent="-342900">
              <a:buFont typeface="+mj-lt"/>
              <a:buAutoNum type="arabicPeriod"/>
            </a:pPr>
            <a:r>
              <a:rPr lang="en-ID"/>
              <a:t> Tingkat intenstas (kegunaan) pelayanan atau p menunjukkan bahwa John akan sibuk melayani mobil selama p dari waktunya. Sedangkan sisa waktunya atau (1 – p) yang sering disebut </a:t>
            </a:r>
            <a:r>
              <a:rPr lang="en-ID" b="1" i="1"/>
              <a:t>idle time </a:t>
            </a:r>
            <a:r>
              <a:rPr lang="en-ID"/>
              <a:t>akan digunakan John untuk istirahat, membersihkan pompa dan lain-lain. </a:t>
            </a:r>
          </a:p>
          <a:p>
            <a:pPr marL="342900" indent="-342900">
              <a:buFont typeface="+mj-lt"/>
              <a:buAutoNum type="arabicPeriod"/>
            </a:pPr>
            <a:r>
              <a:rPr lang="en-ID"/>
              <a:t> Jumlah rata-rata kendaraan yang diharapkan dalam system (L). Angka tersebut menunjukkan bahwa operator dapat mengharapkan L mobil yang berada dalam system</a:t>
            </a:r>
          </a:p>
          <a:p>
            <a:pPr marL="342900" indent="-342900">
              <a:buFont typeface="+mj-lt"/>
              <a:buAutoNum type="arabicPeriod"/>
            </a:pPr>
            <a:r>
              <a:rPr lang="en-ID"/>
              <a:t>Jumlah kendaraan yang diharapkan menunggu dalam antrian Lq . Angka tersebut menunjukkan bahwa mobil yang menunggu untuk dilayani dalam antrian sebanyak Lq kendaraan</a:t>
            </a:r>
          </a:p>
        </p:txBody>
      </p:sp>
      <p:sp>
        <p:nvSpPr>
          <p:cNvPr id="4" name="Slide Number Placeholder 3">
            <a:extLst>
              <a:ext uri="{FF2B5EF4-FFF2-40B4-BE49-F238E27FC236}">
                <a16:creationId xmlns:a16="http://schemas.microsoft.com/office/drawing/2014/main" id="{310A53D5-885C-4717-9D36-A55BBEE74C23}"/>
              </a:ext>
            </a:extLst>
          </p:cNvPr>
          <p:cNvSpPr>
            <a:spLocks noGrp="1"/>
          </p:cNvSpPr>
          <p:nvPr>
            <p:ph type="sldNum" sz="quarter" idx="12"/>
          </p:nvPr>
        </p:nvSpPr>
        <p:spPr/>
        <p:txBody>
          <a:bodyPr/>
          <a:lstStyle/>
          <a:p>
            <a:pPr>
              <a:defRPr/>
            </a:pPr>
            <a:fld id="{A7ACA7C1-EEE7-4661-BE25-4E4DCC66711E}" type="slidenum">
              <a:rPr lang="en-US" smtClean="0"/>
              <a:pPr>
                <a:defRPr/>
              </a:pPr>
              <a:t>22</a:t>
            </a:fld>
            <a:endParaRPr lang="en-US"/>
          </a:p>
        </p:txBody>
      </p:sp>
    </p:spTree>
    <p:extLst>
      <p:ext uri="{BB962C8B-B14F-4D97-AF65-F5344CB8AC3E}">
        <p14:creationId xmlns:p14="http://schemas.microsoft.com/office/powerpoint/2010/main" val="445782014"/>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BB4AF-E82D-4CBC-8838-68F63A970234}"/>
              </a:ext>
            </a:extLst>
          </p:cNvPr>
          <p:cNvSpPr>
            <a:spLocks noGrp="1"/>
          </p:cNvSpPr>
          <p:nvPr>
            <p:ph type="title"/>
          </p:nvPr>
        </p:nvSpPr>
        <p:spPr/>
        <p:txBody>
          <a:bodyPr/>
          <a:lstStyle/>
          <a:p>
            <a:r>
              <a:rPr lang="en-US"/>
              <a:t>Analisis (Lanjutan)</a:t>
            </a:r>
            <a:endParaRPr lang="en-ID"/>
          </a:p>
        </p:txBody>
      </p:sp>
      <p:sp>
        <p:nvSpPr>
          <p:cNvPr id="3" name="Content Placeholder 2">
            <a:extLst>
              <a:ext uri="{FF2B5EF4-FFF2-40B4-BE49-F238E27FC236}">
                <a16:creationId xmlns:a16="http://schemas.microsoft.com/office/drawing/2014/main" id="{A123720A-7842-4E78-BBF9-8A00E9A3C7FD}"/>
              </a:ext>
            </a:extLst>
          </p:cNvPr>
          <p:cNvSpPr>
            <a:spLocks noGrp="1"/>
          </p:cNvSpPr>
          <p:nvPr>
            <p:ph idx="1"/>
          </p:nvPr>
        </p:nvSpPr>
        <p:spPr/>
        <p:txBody>
          <a:bodyPr/>
          <a:lstStyle/>
          <a:p>
            <a:pPr marL="342900" indent="-342900">
              <a:buFont typeface="+mj-lt"/>
              <a:buAutoNum type="arabicPeriod" startAt="4"/>
            </a:pPr>
            <a:r>
              <a:rPr lang="en-ID"/>
              <a:t>Waktu yang diharapkan oleh setiap kendaraan selama dalam sistem (menunggu pelayanan) Angka tersebut menunjukkan bahwa waktu rata-rata kendaraan menunggu dalam sistem selama W menit </a:t>
            </a:r>
          </a:p>
          <a:p>
            <a:pPr marL="342900" indent="-342900">
              <a:buFont typeface="+mj-lt"/>
              <a:buAutoNum type="arabicPeriod" startAt="4"/>
            </a:pPr>
            <a:r>
              <a:rPr lang="en-ID"/>
              <a:t>Waktu yang diharapkan oleh setiap kendaraan untuk menunggu dalam antrian.  Angka tersebut menunjukkan bahwa waktu rata-rata kendaraan menunggu dalam antrian selama Wq menit.</a:t>
            </a:r>
            <a:br>
              <a:rPr lang="en-ID"/>
            </a:br>
            <a:endParaRPr lang="en-ID"/>
          </a:p>
        </p:txBody>
      </p:sp>
      <p:sp>
        <p:nvSpPr>
          <p:cNvPr id="4" name="Slide Number Placeholder 3">
            <a:extLst>
              <a:ext uri="{FF2B5EF4-FFF2-40B4-BE49-F238E27FC236}">
                <a16:creationId xmlns:a16="http://schemas.microsoft.com/office/drawing/2014/main" id="{FDB8D1E2-92A5-4FA5-A23B-EA050A184C35}"/>
              </a:ext>
            </a:extLst>
          </p:cNvPr>
          <p:cNvSpPr>
            <a:spLocks noGrp="1"/>
          </p:cNvSpPr>
          <p:nvPr>
            <p:ph type="sldNum" sz="quarter" idx="12"/>
          </p:nvPr>
        </p:nvSpPr>
        <p:spPr/>
        <p:txBody>
          <a:bodyPr/>
          <a:lstStyle/>
          <a:p>
            <a:pPr>
              <a:defRPr/>
            </a:pPr>
            <a:fld id="{A7ACA7C1-EEE7-4661-BE25-4E4DCC66711E}" type="slidenum">
              <a:rPr lang="en-US" smtClean="0"/>
              <a:pPr>
                <a:defRPr/>
              </a:pPr>
              <a:t>23</a:t>
            </a:fld>
            <a:endParaRPr lang="en-US"/>
          </a:p>
        </p:txBody>
      </p:sp>
    </p:spTree>
    <p:extLst>
      <p:ext uri="{BB962C8B-B14F-4D97-AF65-F5344CB8AC3E}">
        <p14:creationId xmlns:p14="http://schemas.microsoft.com/office/powerpoint/2010/main" val="4146534132"/>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E004A-5052-4FCA-91DD-EB0EEEE03CF4}"/>
              </a:ext>
            </a:extLst>
          </p:cNvPr>
          <p:cNvSpPr>
            <a:spLocks noGrp="1"/>
          </p:cNvSpPr>
          <p:nvPr>
            <p:ph type="title"/>
          </p:nvPr>
        </p:nvSpPr>
        <p:spPr/>
        <p:txBody>
          <a:bodyPr/>
          <a:lstStyle/>
          <a:p>
            <a:endParaRPr lang="en-ID"/>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BFA18A6-45EC-44A8-8F19-C9F93EC2E039}"/>
                  </a:ext>
                </a:extLst>
              </p:cNvPr>
              <p:cNvSpPr>
                <a:spLocks noGrp="1"/>
              </p:cNvSpPr>
              <p:nvPr>
                <p:ph idx="1"/>
              </p:nvPr>
            </p:nvSpPr>
            <p:spPr>
              <a:xfrm>
                <a:off x="1393912" y="2636912"/>
                <a:ext cx="6356176" cy="3101983"/>
              </a:xfrm>
            </p:spPr>
            <p:txBody>
              <a:bodyPr/>
              <a:lstStyle/>
              <a:p>
                <a:r>
                  <a:rPr lang="en-ID"/>
                  <a:t>Untuk probabilitas kepastian jumlah mobil yang ada dalam sistem, dihitung dengan menjumlahkan </a:t>
                </a:r>
                <a14:m>
                  <m:oMath xmlns:m="http://schemas.openxmlformats.org/officeDocument/2006/math">
                    <m:sSub>
                      <m:sSubPr>
                        <m:ctrlPr>
                          <a:rPr lang="en-ID"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4</m:t>
                        </m:r>
                      </m:sub>
                    </m:sSub>
                  </m:oMath>
                </a14:m>
                <a:r>
                  <a:rPr lang="en-ID"/>
                  <a:t>, dimana </a:t>
                </a:r>
                <a14:m>
                  <m:oMath xmlns:m="http://schemas.openxmlformats.org/officeDocument/2006/math">
                    <m:sSub>
                      <m:sSubPr>
                        <m:ctrlPr>
                          <a:rPr lang="en-ID"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𝑝</m:t>
                        </m:r>
                      </m:e>
                      <m:sup>
                        <m:r>
                          <a:rPr lang="en-US" b="0" i="1" smtClean="0">
                            <a:latin typeface="Cambria Math" panose="02040503050406030204" pitchFamily="18" charset="0"/>
                          </a:rPr>
                          <m:t>𝑛</m:t>
                        </m:r>
                      </m:sup>
                    </m:sSup>
                  </m:oMath>
                </a14:m>
                <a:r>
                  <a:rPr lang="en-ID"/>
                  <a:t>(1 – p).  Perhitungan tersebut menunjukkan bahwa, tingkat probabilitas L mobil berada dalam sistem pelayanan adalah sebesar pn</a:t>
                </a:r>
              </a:p>
              <a:p>
                <a:endParaRPr lang="en-ID"/>
              </a:p>
            </p:txBody>
          </p:sp>
        </mc:Choice>
        <mc:Fallback>
          <p:sp>
            <p:nvSpPr>
              <p:cNvPr id="3" name="Content Placeholder 2">
                <a:extLst>
                  <a:ext uri="{FF2B5EF4-FFF2-40B4-BE49-F238E27FC236}">
                    <a16:creationId xmlns:a16="http://schemas.microsoft.com/office/drawing/2014/main" id="{ABFA18A6-45EC-44A8-8F19-C9F93EC2E039}"/>
                  </a:ext>
                </a:extLst>
              </p:cNvPr>
              <p:cNvSpPr>
                <a:spLocks noGrp="1" noRot="1" noChangeAspect="1" noMove="1" noResize="1" noEditPoints="1" noAdjustHandles="1" noChangeArrowheads="1" noChangeShapeType="1" noTextEdit="1"/>
              </p:cNvSpPr>
              <p:nvPr>
                <p:ph idx="1"/>
              </p:nvPr>
            </p:nvSpPr>
            <p:spPr>
              <a:xfrm>
                <a:off x="1393912" y="2636912"/>
                <a:ext cx="6356176" cy="3101983"/>
              </a:xfrm>
              <a:blipFill>
                <a:blip r:embed="rId2"/>
                <a:stretch>
                  <a:fillRect l="-672" t="-1181"/>
                </a:stretch>
              </a:blipFill>
            </p:spPr>
            <p:txBody>
              <a:bodyPr/>
              <a:lstStyle/>
              <a:p>
                <a:r>
                  <a:rPr lang="en-ID">
                    <a:noFill/>
                  </a:rPr>
                  <a:t> </a:t>
                </a:r>
              </a:p>
            </p:txBody>
          </p:sp>
        </mc:Fallback>
      </mc:AlternateContent>
      <p:sp>
        <p:nvSpPr>
          <p:cNvPr id="4" name="Slide Number Placeholder 3">
            <a:extLst>
              <a:ext uri="{FF2B5EF4-FFF2-40B4-BE49-F238E27FC236}">
                <a16:creationId xmlns:a16="http://schemas.microsoft.com/office/drawing/2014/main" id="{293E4500-BFF1-45CB-88FA-C0C30D76EECE}"/>
              </a:ext>
            </a:extLst>
          </p:cNvPr>
          <p:cNvSpPr>
            <a:spLocks noGrp="1"/>
          </p:cNvSpPr>
          <p:nvPr>
            <p:ph type="sldNum" sz="quarter" idx="12"/>
          </p:nvPr>
        </p:nvSpPr>
        <p:spPr/>
        <p:txBody>
          <a:bodyPr/>
          <a:lstStyle/>
          <a:p>
            <a:pPr>
              <a:defRPr/>
            </a:pPr>
            <a:fld id="{A7ACA7C1-EEE7-4661-BE25-4E4DCC66711E}" type="slidenum">
              <a:rPr lang="en-US" smtClean="0"/>
              <a:pPr>
                <a:defRPr/>
              </a:pPr>
              <a:t>24</a:t>
            </a:fld>
            <a:endParaRPr lang="en-US"/>
          </a:p>
        </p:txBody>
      </p:sp>
    </p:spTree>
    <p:extLst>
      <p:ext uri="{BB962C8B-B14F-4D97-AF65-F5344CB8AC3E}">
        <p14:creationId xmlns:p14="http://schemas.microsoft.com/office/powerpoint/2010/main" val="2491421691"/>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67418"/>
            <a:ext cx="5797296" cy="1188720"/>
          </a:xfrm>
          <a:solidFill>
            <a:schemeClr val="bg1"/>
          </a:solidFill>
        </p:spPr>
        <p:txBody>
          <a:bodyPr>
            <a:normAutofit/>
          </a:bodyPr>
          <a:lstStyle/>
          <a:p>
            <a:r>
              <a:rPr lang="en-US"/>
              <a:t>Kasus 1:</a:t>
            </a:r>
            <a:endParaRPr lang="en-US" b="1"/>
          </a:p>
        </p:txBody>
      </p:sp>
      <p:sp>
        <p:nvSpPr>
          <p:cNvPr id="3" name="Content Placeholder 2"/>
          <p:cNvSpPr>
            <a:spLocks noGrp="1"/>
          </p:cNvSpPr>
          <p:nvPr>
            <p:ph idx="1"/>
          </p:nvPr>
        </p:nvSpPr>
        <p:spPr>
          <a:xfrm>
            <a:off x="1279546" y="1656138"/>
            <a:ext cx="6584634" cy="3789086"/>
          </a:xfrm>
        </p:spPr>
        <p:txBody>
          <a:bodyPr>
            <a:normAutofit/>
          </a:bodyPr>
          <a:lstStyle/>
          <a:p>
            <a:pPr>
              <a:lnSpc>
                <a:spcPct val="90000"/>
              </a:lnSpc>
              <a:spcBef>
                <a:spcPts val="0"/>
              </a:spcBef>
              <a:spcAft>
                <a:spcPts val="600"/>
              </a:spcAft>
            </a:pPr>
            <a:r>
              <a:rPr lang="en-US" sz="1600">
                <a:solidFill>
                  <a:srgbClr val="404040"/>
                </a:solidFill>
              </a:rPr>
              <a:t>Sebuah minimarket mempunyai satu cash register dan satu orang petugas kasir untuk mengoperasikannya dalam transaksi </a:t>
            </a:r>
            <a:r>
              <a:rPr lang="sv-SE" sz="1600">
                <a:solidFill>
                  <a:srgbClr val="404040"/>
                </a:solidFill>
              </a:rPr>
              <a:t>pembayaran terhadap konsumen. Konsumen harus antri dalam satu jalur di depan kasir untuk membayar belanjaannya. Tingkat rata-rata kedatangan konsumen </a:t>
            </a:r>
            <a:r>
              <a:rPr lang="sv-SE" sz="1600">
                <a:solidFill>
                  <a:srgbClr val="404040"/>
                </a:solidFill>
                <a:sym typeface="Symbol"/>
              </a:rPr>
              <a:t></a:t>
            </a:r>
            <a:r>
              <a:rPr lang="sv-SE" sz="1600">
                <a:solidFill>
                  <a:srgbClr val="404040"/>
                </a:solidFill>
              </a:rPr>
              <a:t>=24 per jam dan sesuai dengan </a:t>
            </a:r>
            <a:r>
              <a:rPr lang="en-US" sz="1600">
                <a:solidFill>
                  <a:srgbClr val="404040"/>
                </a:solidFill>
              </a:rPr>
              <a:t>distribusi Poisson. Waktu pelayanan berdistribusi eksponensial </a:t>
            </a:r>
            <a:r>
              <a:rPr lang="sv-SE" sz="1600">
                <a:solidFill>
                  <a:srgbClr val="404040"/>
                </a:solidFill>
              </a:rPr>
              <a:t>dengan tingkat rata-ratanya adalah </a:t>
            </a:r>
            <a:r>
              <a:rPr lang="sv-SE" sz="1600">
                <a:solidFill>
                  <a:srgbClr val="404040"/>
                </a:solidFill>
                <a:sym typeface="Symbol"/>
              </a:rPr>
              <a:t></a:t>
            </a:r>
            <a:r>
              <a:rPr lang="sv-SE" sz="1600">
                <a:solidFill>
                  <a:srgbClr val="404040"/>
                </a:solidFill>
              </a:rPr>
              <a:t>=30 konsumen per jam. </a:t>
            </a:r>
            <a:r>
              <a:rPr lang="en-US" sz="1600">
                <a:solidFill>
                  <a:srgbClr val="404040"/>
                </a:solidFill>
              </a:rPr>
              <a:t>Manajer minimarket ingin mengevaluasi karakteristik operasional dari sistem antrian tersebut. Tentukan :</a:t>
            </a:r>
          </a:p>
          <a:p>
            <a:pPr marL="342900" indent="-342900">
              <a:lnSpc>
                <a:spcPct val="90000"/>
              </a:lnSpc>
              <a:spcBef>
                <a:spcPts val="0"/>
              </a:spcBef>
              <a:spcAft>
                <a:spcPts val="600"/>
              </a:spcAft>
              <a:buFont typeface="+mj-lt"/>
              <a:buAutoNum type="alphaLcPeriod"/>
            </a:pPr>
            <a:r>
              <a:rPr lang="en-US" sz="1600">
                <a:solidFill>
                  <a:srgbClr val="404040"/>
                </a:solidFill>
              </a:rPr>
              <a:t>Probabilitas tidak ada konsumen dalam sistem</a:t>
            </a:r>
          </a:p>
          <a:p>
            <a:pPr marL="342900" indent="-342900">
              <a:lnSpc>
                <a:spcPct val="90000"/>
              </a:lnSpc>
              <a:spcBef>
                <a:spcPts val="0"/>
              </a:spcBef>
              <a:spcAft>
                <a:spcPts val="600"/>
              </a:spcAft>
              <a:buFont typeface="+mj-lt"/>
              <a:buAutoNum type="alphaLcPeriod"/>
            </a:pPr>
            <a:r>
              <a:rPr lang="sv-SE" sz="1600">
                <a:solidFill>
                  <a:srgbClr val="404040"/>
                </a:solidFill>
              </a:rPr>
              <a:t>Rata-rata jumlah konsumen dalam antrian</a:t>
            </a:r>
          </a:p>
          <a:p>
            <a:pPr marL="342900" indent="-342900">
              <a:lnSpc>
                <a:spcPct val="90000"/>
              </a:lnSpc>
              <a:spcBef>
                <a:spcPts val="0"/>
              </a:spcBef>
              <a:spcAft>
                <a:spcPts val="600"/>
              </a:spcAft>
              <a:buFont typeface="+mj-lt"/>
              <a:buAutoNum type="alphaLcPeriod"/>
            </a:pPr>
            <a:r>
              <a:rPr lang="sv-SE" sz="1600">
                <a:solidFill>
                  <a:srgbClr val="404040"/>
                </a:solidFill>
              </a:rPr>
              <a:t>Rata-rata jumlah konsumen dalam sistem</a:t>
            </a:r>
          </a:p>
          <a:p>
            <a:pPr marL="342900" indent="-342900">
              <a:lnSpc>
                <a:spcPct val="90000"/>
              </a:lnSpc>
              <a:spcBef>
                <a:spcPts val="0"/>
              </a:spcBef>
              <a:spcAft>
                <a:spcPts val="600"/>
              </a:spcAft>
              <a:buFont typeface="+mj-lt"/>
              <a:buAutoNum type="alphaLcPeriod"/>
            </a:pPr>
            <a:r>
              <a:rPr lang="pl-PL" sz="1600">
                <a:solidFill>
                  <a:srgbClr val="404040"/>
                </a:solidFill>
              </a:rPr>
              <a:t>Rata-rata waktu dalam antrian</a:t>
            </a:r>
          </a:p>
          <a:p>
            <a:pPr marL="342900" indent="-342900">
              <a:lnSpc>
                <a:spcPct val="90000"/>
              </a:lnSpc>
              <a:spcBef>
                <a:spcPts val="0"/>
              </a:spcBef>
              <a:spcAft>
                <a:spcPts val="600"/>
              </a:spcAft>
              <a:buFont typeface="+mj-lt"/>
              <a:buAutoNum type="alphaLcPeriod"/>
            </a:pPr>
            <a:r>
              <a:rPr lang="pl-PL" sz="1600">
                <a:solidFill>
                  <a:srgbClr val="404040"/>
                </a:solidFill>
              </a:rPr>
              <a:t>Rata-rata waktu dalam sistem</a:t>
            </a:r>
          </a:p>
          <a:p>
            <a:pPr marL="342900" indent="-342900">
              <a:lnSpc>
                <a:spcPct val="90000"/>
              </a:lnSpc>
              <a:spcBef>
                <a:spcPts val="0"/>
              </a:spcBef>
              <a:spcAft>
                <a:spcPts val="600"/>
              </a:spcAft>
              <a:buFont typeface="+mj-lt"/>
              <a:buAutoNum type="alphaLcPeriod"/>
            </a:pPr>
            <a:r>
              <a:rPr lang="en-US" sz="1600">
                <a:solidFill>
                  <a:srgbClr val="404040"/>
                </a:solidFill>
              </a:rPr>
              <a:t>Tingkat kegunaan fasilitas cash register</a:t>
            </a:r>
          </a:p>
        </p:txBody>
      </p:sp>
    </p:spTree>
    <p:extLst>
      <p:ext uri="{BB962C8B-B14F-4D97-AF65-F5344CB8AC3E}">
        <p14:creationId xmlns:p14="http://schemas.microsoft.com/office/powerpoint/2010/main" val="3051805888"/>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67418"/>
            <a:ext cx="5797296" cy="1188720"/>
          </a:xfrm>
          <a:solidFill>
            <a:schemeClr val="bg1"/>
          </a:solidFill>
        </p:spPr>
        <p:txBody>
          <a:bodyPr>
            <a:normAutofit/>
          </a:bodyPr>
          <a:lstStyle/>
          <a:p>
            <a:r>
              <a:rPr lang="en-US"/>
              <a:t>Kasus 2:</a:t>
            </a:r>
            <a:endParaRPr lang="en-US" b="1"/>
          </a:p>
        </p:txBody>
      </p:sp>
      <p:sp>
        <p:nvSpPr>
          <p:cNvPr id="3" name="Content Placeholder 2"/>
          <p:cNvSpPr>
            <a:spLocks noGrp="1"/>
          </p:cNvSpPr>
          <p:nvPr>
            <p:ph idx="1"/>
          </p:nvPr>
        </p:nvSpPr>
        <p:spPr>
          <a:xfrm>
            <a:off x="1279546" y="1843590"/>
            <a:ext cx="6584634" cy="3766254"/>
          </a:xfrm>
        </p:spPr>
        <p:txBody>
          <a:bodyPr>
            <a:normAutofit lnSpcReduction="10000"/>
          </a:bodyPr>
          <a:lstStyle/>
          <a:p>
            <a:pPr>
              <a:lnSpc>
                <a:spcPct val="90000"/>
              </a:lnSpc>
              <a:spcBef>
                <a:spcPts val="0"/>
              </a:spcBef>
              <a:spcAft>
                <a:spcPts val="600"/>
              </a:spcAft>
            </a:pPr>
            <a:r>
              <a:rPr lang="en-US" sz="1600">
                <a:solidFill>
                  <a:srgbClr val="404040"/>
                </a:solidFill>
              </a:rPr>
              <a:t>Sebuah departemen store mempunyai bagian khusus yang menangani masalah dan keluhan konsumen terhadap transaksi pembayaran melalui kartu kredit. Bagian ini mempunyai tiga petugas pelayanan dan konsumen yang datang harus menunggu giliran untuk mendapatkan pelayanan, tempat duduk di ruang tunggu diatur hanya satu baris. Konsumen yang datang pertama dilayani lebih dulu (FCFS).</a:t>
            </a:r>
          </a:p>
          <a:p>
            <a:pPr>
              <a:lnSpc>
                <a:spcPct val="90000"/>
              </a:lnSpc>
              <a:spcBef>
                <a:spcPts val="0"/>
              </a:spcBef>
              <a:spcAft>
                <a:spcPts val="600"/>
              </a:spcAft>
            </a:pPr>
            <a:r>
              <a:rPr lang="en-US" sz="1600">
                <a:solidFill>
                  <a:srgbClr val="404040"/>
                </a:solidFill>
              </a:rPr>
              <a:t>Berdasarkan pengamatan selama 6 bulan, menunjukkan rat-rata ada 10 konsumen yang datang tiap jam (sesuai distribusi Poisson), dan rata-rata ada 4 konsumen per jam bisa dilayani oleh tiap petugas (berdistribusi Poisson).</a:t>
            </a:r>
          </a:p>
          <a:p>
            <a:pPr marL="628650" lvl="1" indent="-336550">
              <a:lnSpc>
                <a:spcPct val="90000"/>
              </a:lnSpc>
              <a:spcBef>
                <a:spcPts val="0"/>
              </a:spcBef>
              <a:spcAft>
                <a:spcPts val="600"/>
              </a:spcAft>
              <a:buNone/>
            </a:pPr>
            <a:r>
              <a:rPr lang="en-US">
                <a:solidFill>
                  <a:srgbClr val="404040"/>
                </a:solidFill>
              </a:rPr>
              <a:t>a. 	Pihak manajemen ingin menganalisis sistem antrian tersebut, bila waktu </a:t>
            </a:r>
            <a:r>
              <a:rPr lang="sv-SE">
                <a:solidFill>
                  <a:srgbClr val="404040"/>
                </a:solidFill>
              </a:rPr>
              <a:t>tunggu berlebihan di bagian ini maka akan membuat konsumen kesal </a:t>
            </a:r>
            <a:r>
              <a:rPr lang="en-US">
                <a:solidFill>
                  <a:srgbClr val="404040"/>
                </a:solidFill>
              </a:rPr>
              <a:t>dan cenderung tidak sabar, sehingga bisa dengan mudah mencari tempat lain untuk berbelanja.</a:t>
            </a:r>
          </a:p>
          <a:p>
            <a:pPr marL="628650" lvl="1" indent="-336550">
              <a:lnSpc>
                <a:spcPct val="90000"/>
              </a:lnSpc>
              <a:spcBef>
                <a:spcPts val="0"/>
              </a:spcBef>
              <a:spcAft>
                <a:spcPts val="600"/>
              </a:spcAft>
              <a:buNone/>
            </a:pPr>
            <a:r>
              <a:rPr lang="en-US">
                <a:solidFill>
                  <a:srgbClr val="404040"/>
                </a:solidFill>
              </a:rPr>
              <a:t>b. 	Untuk meningkatkan pelayanan maka manajemen mempertimbangkan untuk menambah seorang petugas pelayanan di bagian ini. Apakah keputusan pihak manajemen ini sudah tepat ?</a:t>
            </a:r>
          </a:p>
        </p:txBody>
      </p:sp>
    </p:spTree>
    <p:extLst>
      <p:ext uri="{BB962C8B-B14F-4D97-AF65-F5344CB8AC3E}">
        <p14:creationId xmlns:p14="http://schemas.microsoft.com/office/powerpoint/2010/main" val="213263401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792B-A07B-48E0-8D7F-58A097D0F162}"/>
              </a:ext>
            </a:extLst>
          </p:cNvPr>
          <p:cNvSpPr>
            <a:spLocks noGrp="1"/>
          </p:cNvSpPr>
          <p:nvPr>
            <p:ph type="title"/>
          </p:nvPr>
        </p:nvSpPr>
        <p:spPr/>
        <p:txBody>
          <a:bodyPr>
            <a:normAutofit fontScale="90000"/>
          </a:bodyPr>
          <a:lstStyle/>
          <a:p>
            <a:r>
              <a:rPr lang="id-ID" sz="2000" b="1">
                <a:latin typeface="Arial" pitchFamily="34" charset="0"/>
                <a:cs typeface="Arial" pitchFamily="34" charset="0"/>
              </a:rPr>
              <a:t>Klasifikasi menurut Hillier &amp; Lieberman </a:t>
            </a:r>
            <a:endParaRPr lang="en-ID" b="1"/>
          </a:p>
        </p:txBody>
      </p:sp>
      <p:sp>
        <p:nvSpPr>
          <p:cNvPr id="7171" name="Content Placeholder 2"/>
          <p:cNvSpPr>
            <a:spLocks noGrp="1"/>
          </p:cNvSpPr>
          <p:nvPr>
            <p:ph idx="1"/>
          </p:nvPr>
        </p:nvSpPr>
        <p:spPr>
          <a:xfrm>
            <a:off x="4427984" y="274320"/>
            <a:ext cx="4536504" cy="6309360"/>
          </a:xfrm>
        </p:spPr>
        <p:txBody>
          <a:bodyPr>
            <a:normAutofit/>
          </a:bodyPr>
          <a:lstStyle/>
          <a:p>
            <a:pPr marL="731838" lvl="1" indent="-457200">
              <a:lnSpc>
                <a:spcPct val="150000"/>
              </a:lnSpc>
              <a:spcBef>
                <a:spcPts val="575"/>
              </a:spcBef>
              <a:buClrTx/>
              <a:buFont typeface="Franklin Gothic Book" pitchFamily="34" charset="0"/>
              <a:buAutoNum type="arabicPeriod"/>
            </a:pPr>
            <a:r>
              <a:rPr lang="id-ID" sz="2000">
                <a:latin typeface="Arial" pitchFamily="34" charset="0"/>
                <a:cs typeface="Arial" pitchFamily="34" charset="0"/>
              </a:rPr>
              <a:t>Sistem </a:t>
            </a:r>
            <a:r>
              <a:rPr lang="id-ID" sz="2000" dirty="0">
                <a:latin typeface="Arial" pitchFamily="34" charset="0"/>
                <a:cs typeface="Arial" pitchFamily="34" charset="0"/>
              </a:rPr>
              <a:t>pelayanan komersial ; seperti model antrian di restoran, kafetaria, toko-toko, salon, butik, supermarket, dll.</a:t>
            </a:r>
          </a:p>
          <a:p>
            <a:pPr marL="731838" lvl="1" indent="-457200">
              <a:lnSpc>
                <a:spcPct val="150000"/>
              </a:lnSpc>
              <a:spcBef>
                <a:spcPts val="575"/>
              </a:spcBef>
              <a:buClrTx/>
              <a:buFont typeface="Franklin Gothic Book" pitchFamily="34" charset="0"/>
              <a:buAutoNum type="arabicPeriod"/>
            </a:pPr>
            <a:r>
              <a:rPr lang="id-ID" sz="2000" dirty="0">
                <a:latin typeface="Arial" pitchFamily="34" charset="0"/>
                <a:cs typeface="Arial" pitchFamily="34" charset="0"/>
              </a:rPr>
              <a:t>Sistem pelayanan bisnis-industri; mencakup lini produksi, sistem material-handling, sistem pergudangan, dll.</a:t>
            </a:r>
          </a:p>
          <a:p>
            <a:pPr marL="731838" lvl="1" indent="-457200">
              <a:lnSpc>
                <a:spcPct val="150000"/>
              </a:lnSpc>
              <a:spcBef>
                <a:spcPts val="575"/>
              </a:spcBef>
              <a:buClrTx/>
              <a:buFont typeface="Franklin Gothic Book" pitchFamily="34" charset="0"/>
              <a:buAutoNum type="arabicPeriod"/>
            </a:pPr>
            <a:r>
              <a:rPr lang="id-ID" sz="2000" dirty="0">
                <a:latin typeface="Arial" pitchFamily="34" charset="0"/>
                <a:cs typeface="Arial" pitchFamily="34" charset="0"/>
              </a:rPr>
              <a:t>Sistem pelayanan transportasi</a:t>
            </a:r>
          </a:p>
          <a:p>
            <a:pPr marL="731838" lvl="1" indent="-457200">
              <a:lnSpc>
                <a:spcPct val="150000"/>
              </a:lnSpc>
              <a:spcBef>
                <a:spcPts val="575"/>
              </a:spcBef>
              <a:buClrTx/>
              <a:buFont typeface="Franklin Gothic Book" pitchFamily="34" charset="0"/>
              <a:buAutoNum type="arabicPeriod"/>
            </a:pPr>
            <a:r>
              <a:rPr lang="id-ID" sz="2000" dirty="0">
                <a:latin typeface="Arial" pitchFamily="34" charset="0"/>
                <a:cs typeface="Arial" pitchFamily="34" charset="0"/>
              </a:rPr>
              <a:t>Sistem pelayanan sosial; seperti kantor registrasi SIM &amp; STNK, kantor pos, rumah sakit, puskesmas, dll.</a:t>
            </a:r>
          </a:p>
          <a:p>
            <a:pPr eaLnBrk="1" hangingPunct="1">
              <a:lnSpc>
                <a:spcPct val="150000"/>
              </a:lnSpc>
            </a:pPr>
            <a:endParaRPr lang="id-ID" sz="3200" dirty="0">
              <a:latin typeface="Arial" pitchFamily="34" charset="0"/>
              <a:cs typeface="Arial" pitchFamily="34" charset="0"/>
            </a:endParaRPr>
          </a:p>
          <a:p>
            <a:pPr eaLnBrk="1" hangingPunct="1">
              <a:lnSpc>
                <a:spcPct val="150000"/>
              </a:lnSpc>
              <a:buFont typeface="Wingdings 2" pitchFamily="18" charset="2"/>
              <a:buNone/>
            </a:pPr>
            <a:endParaRPr lang="id-ID" sz="3200" dirty="0">
              <a:latin typeface="Arial" pitchFamily="34" charset="0"/>
              <a:cs typeface="Arial" pitchFamily="34" charset="0"/>
            </a:endParaRPr>
          </a:p>
          <a:p>
            <a:pPr eaLnBrk="1" hangingPunct="1">
              <a:lnSpc>
                <a:spcPct val="150000"/>
              </a:lnSpc>
            </a:pPr>
            <a:endParaRPr lang="id-ID" sz="3200" dirty="0">
              <a:latin typeface="Arial" pitchFamily="34" charset="0"/>
              <a:cs typeface="Arial" pitchFamily="34" charset="0"/>
            </a:endParaRPr>
          </a:p>
        </p:txBody>
      </p:sp>
      <p:sp>
        <p:nvSpPr>
          <p:cNvPr id="3" name="Text Placeholder 2">
            <a:extLst>
              <a:ext uri="{FF2B5EF4-FFF2-40B4-BE49-F238E27FC236}">
                <a16:creationId xmlns:a16="http://schemas.microsoft.com/office/drawing/2014/main" id="{EEF5BC8A-94F9-4AB6-99E0-50C7B2ADB5B4}"/>
              </a:ext>
            </a:extLst>
          </p:cNvPr>
          <p:cNvSpPr>
            <a:spLocks noGrp="1"/>
          </p:cNvSpPr>
          <p:nvPr>
            <p:ph type="body" sz="half" idx="2"/>
          </p:nvPr>
        </p:nvSpPr>
        <p:spPr/>
        <p:txBody>
          <a:bodyPr/>
          <a:lstStyle/>
          <a:p>
            <a:endParaRPr lang="en-ID"/>
          </a:p>
        </p:txBody>
      </p:sp>
      <p:sp>
        <p:nvSpPr>
          <p:cNvPr id="4" name="Slide Number Placeholder 3"/>
          <p:cNvSpPr>
            <a:spLocks noGrp="1"/>
          </p:cNvSpPr>
          <p:nvPr>
            <p:ph type="sldNum" sz="quarter" idx="12"/>
          </p:nvPr>
        </p:nvSpPr>
        <p:spPr/>
        <p:txBody>
          <a:bodyPr/>
          <a:lstStyle/>
          <a:p>
            <a:pPr>
              <a:defRPr/>
            </a:pPr>
            <a:fld id="{E46C9A29-F0AE-4533-899D-FCB7BE223B8D}" type="slidenum">
              <a:rPr lang="en-US"/>
              <a:pPr>
                <a:defRPr/>
              </a:pPr>
              <a:t>3</a:t>
            </a:fld>
            <a:endParaRPr lang="en-US"/>
          </a:p>
        </p:txBody>
      </p:sp>
    </p:spTree>
    <p:extLst>
      <p:ext uri="{BB962C8B-B14F-4D97-AF65-F5344CB8AC3E}">
        <p14:creationId xmlns:p14="http://schemas.microsoft.com/office/powerpoint/2010/main" val="246104412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301625" y="228600"/>
            <a:ext cx="8540750" cy="639763"/>
          </a:xfrm>
        </p:spPr>
        <p:txBody>
          <a:bodyPr>
            <a:normAutofit fontScale="90000"/>
          </a:bodyPr>
          <a:lstStyle/>
          <a:p>
            <a:pPr algn="ctr" eaLnBrk="1" hangingPunct="1">
              <a:defRPr/>
            </a:pPr>
            <a:r>
              <a:rPr lang="en-US" sz="3200" b="1" dirty="0" err="1">
                <a:solidFill>
                  <a:schemeClr val="tx1"/>
                </a:solidFill>
                <a:latin typeface="Arial" pitchFamily="34" charset="0"/>
                <a:cs typeface="Arial" pitchFamily="34" charset="0"/>
              </a:rPr>
              <a:t>Contoh</a:t>
            </a:r>
            <a:r>
              <a:rPr lang="en-US" sz="3200" b="1" dirty="0">
                <a:solidFill>
                  <a:schemeClr val="tx1"/>
                </a:solidFill>
                <a:latin typeface="Arial" pitchFamily="34" charset="0"/>
                <a:cs typeface="Arial" pitchFamily="34" charset="0"/>
              </a:rPr>
              <a:t> </a:t>
            </a:r>
            <a:r>
              <a:rPr lang="en-US" sz="3200" b="1" dirty="0" err="1">
                <a:solidFill>
                  <a:schemeClr val="tx1"/>
                </a:solidFill>
                <a:latin typeface="Arial" pitchFamily="34" charset="0"/>
                <a:cs typeface="Arial" pitchFamily="34" charset="0"/>
              </a:rPr>
              <a:t>Sistem</a:t>
            </a:r>
            <a:r>
              <a:rPr lang="en-US" sz="3200" b="1" dirty="0">
                <a:solidFill>
                  <a:schemeClr val="tx1"/>
                </a:solidFill>
                <a:latin typeface="Arial" pitchFamily="34" charset="0"/>
                <a:cs typeface="Arial" pitchFamily="34" charset="0"/>
              </a:rPr>
              <a:t> </a:t>
            </a:r>
            <a:r>
              <a:rPr lang="en-US" sz="3200" b="1" dirty="0" err="1">
                <a:solidFill>
                  <a:schemeClr val="tx1"/>
                </a:solidFill>
                <a:latin typeface="Arial" pitchFamily="34" charset="0"/>
                <a:cs typeface="Arial" pitchFamily="34" charset="0"/>
              </a:rPr>
              <a:t>Antrian</a:t>
            </a:r>
            <a:endParaRPr lang="en-US" sz="3200" b="1" dirty="0">
              <a:solidFill>
                <a:schemeClr val="tx1"/>
              </a:solidFill>
              <a:latin typeface="Arial" pitchFamily="34" charset="0"/>
              <a:cs typeface="Arial" pitchFamily="34" charset="0"/>
            </a:endParaRPr>
          </a:p>
        </p:txBody>
      </p:sp>
      <p:graphicFrame>
        <p:nvGraphicFramePr>
          <p:cNvPr id="4160" name="Group 64"/>
          <p:cNvGraphicFramePr>
            <a:graphicFrameLocks noGrp="1"/>
          </p:cNvGraphicFramePr>
          <p:nvPr>
            <p:ph type="tbl" idx="1"/>
            <p:extLst>
              <p:ext uri="{D42A27DB-BD31-4B8C-83A1-F6EECF244321}">
                <p14:modId xmlns:p14="http://schemas.microsoft.com/office/powerpoint/2010/main" val="3743133633"/>
              </p:ext>
            </p:extLst>
          </p:nvPr>
        </p:nvGraphicFramePr>
        <p:xfrm>
          <a:off x="381000" y="1066800"/>
          <a:ext cx="8458200" cy="5242560"/>
        </p:xfrm>
        <a:graphic>
          <a:graphicData uri="http://schemas.openxmlformats.org/drawingml/2006/table">
            <a:tbl>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406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1" i="0" u="none" strike="noStrike" cap="none" normalizeH="0" baseline="0" dirty="0" err="1">
                          <a:ln>
                            <a:noFill/>
                          </a:ln>
                          <a:solidFill>
                            <a:schemeClr val="tx1"/>
                          </a:solidFill>
                          <a:effectLst/>
                          <a:latin typeface="Arial" pitchFamily="34" charset="0"/>
                          <a:cs typeface="Arial" pitchFamily="34" charset="0"/>
                        </a:rPr>
                        <a:t>Sistem</a:t>
                      </a:r>
                      <a:r>
                        <a:rPr kumimoji="0" lang="en-US" sz="2000" b="1" i="0" u="none" strike="noStrike" cap="none" normalizeH="0" baseline="0" dirty="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1" i="0" u="none" strike="noStrike" cap="none" normalizeH="0" baseline="0" dirty="0" err="1">
                          <a:ln>
                            <a:noFill/>
                          </a:ln>
                          <a:solidFill>
                            <a:schemeClr val="tx1"/>
                          </a:solidFill>
                          <a:effectLst/>
                          <a:latin typeface="Arial" pitchFamily="34" charset="0"/>
                          <a:cs typeface="Arial" pitchFamily="34" charset="0"/>
                        </a:rPr>
                        <a:t>Antrian</a:t>
                      </a:r>
                      <a:r>
                        <a:rPr kumimoji="0" lang="en-US" sz="2000" b="1" i="0" u="none" strike="noStrike" cap="none" normalizeH="0" baseline="0" dirty="0">
                          <a:ln>
                            <a:noFill/>
                          </a:ln>
                          <a:solidFill>
                            <a:schemeClr val="tx1"/>
                          </a:solidFill>
                          <a:effectLst/>
                          <a:latin typeface="Arial" pitchFamily="34" charset="0"/>
                          <a:cs typeface="Arial" pitchFamily="34" charset="0"/>
                        </a:rPr>
                        <a:t>/</a:t>
                      </a:r>
                      <a:r>
                        <a:rPr kumimoji="0" lang="en-US" sz="2000" b="1" i="0" u="none" strike="noStrike" cap="none" normalizeH="0" baseline="0" dirty="0" err="1">
                          <a:ln>
                            <a:noFill/>
                          </a:ln>
                          <a:solidFill>
                            <a:schemeClr val="tx1"/>
                          </a:solidFill>
                          <a:effectLst/>
                          <a:latin typeface="Arial" pitchFamily="34" charset="0"/>
                          <a:cs typeface="Arial" pitchFamily="34" charset="0"/>
                        </a:rPr>
                        <a:t>Garis</a:t>
                      </a:r>
                      <a:r>
                        <a:rPr kumimoji="0" lang="en-US" sz="2000" b="1" i="0" u="none" strike="noStrike" cap="none" normalizeH="0" baseline="0" dirty="0">
                          <a:ln>
                            <a:noFill/>
                          </a:ln>
                          <a:solidFill>
                            <a:schemeClr val="tx1"/>
                          </a:solidFill>
                          <a:effectLst/>
                          <a:latin typeface="Arial" pitchFamily="34" charset="0"/>
                          <a:cs typeface="Arial" pitchFamily="34" charset="0"/>
                        </a:rPr>
                        <a:t> </a:t>
                      </a:r>
                      <a:r>
                        <a:rPr kumimoji="0" lang="en-US" sz="2000" b="1" i="0" u="none" strike="noStrike" cap="none" normalizeH="0" baseline="0" dirty="0" err="1">
                          <a:ln>
                            <a:noFill/>
                          </a:ln>
                          <a:solidFill>
                            <a:schemeClr val="tx1"/>
                          </a:solidFill>
                          <a:effectLst/>
                          <a:latin typeface="Arial" pitchFamily="34" charset="0"/>
                          <a:cs typeface="Arial" pitchFamily="34" charset="0"/>
                        </a:rPr>
                        <a:t>Tunggu</a:t>
                      </a:r>
                      <a:endParaRPr kumimoji="0" lang="en-US" sz="20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1" i="0" u="none" strike="noStrike" cap="none" normalizeH="0" baseline="0" dirty="0" err="1">
                          <a:ln>
                            <a:noFill/>
                          </a:ln>
                          <a:solidFill>
                            <a:schemeClr val="tx1"/>
                          </a:solidFill>
                          <a:effectLst/>
                          <a:latin typeface="Arial" pitchFamily="34" charset="0"/>
                          <a:cs typeface="Arial" pitchFamily="34" charset="0"/>
                        </a:rPr>
                        <a:t>Fasilitas</a:t>
                      </a:r>
                      <a:r>
                        <a:rPr kumimoji="0" lang="en-US" sz="2000" b="1" i="0" u="none" strike="noStrike" cap="none" normalizeH="0" baseline="0" dirty="0">
                          <a:ln>
                            <a:noFill/>
                          </a:ln>
                          <a:solidFill>
                            <a:schemeClr val="tx1"/>
                          </a:solidFill>
                          <a:effectLst/>
                          <a:latin typeface="Arial" pitchFamily="34" charset="0"/>
                          <a:cs typeface="Arial" pitchFamily="34" charset="0"/>
                        </a:rPr>
                        <a:t> </a:t>
                      </a:r>
                      <a:r>
                        <a:rPr kumimoji="0" lang="en-US" sz="2000" b="1" i="0" u="none" strike="noStrike" cap="none" normalizeH="0" baseline="0" dirty="0" err="1">
                          <a:ln>
                            <a:noFill/>
                          </a:ln>
                          <a:solidFill>
                            <a:schemeClr val="tx1"/>
                          </a:solidFill>
                          <a:effectLst/>
                          <a:latin typeface="Arial" pitchFamily="34" charset="0"/>
                          <a:cs typeface="Arial" pitchFamily="34" charset="0"/>
                        </a:rPr>
                        <a:t>Pelayanan</a:t>
                      </a:r>
                      <a:endParaRPr kumimoji="0" lang="en-US" sz="20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Lapangan terbang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err="1">
                          <a:ln>
                            <a:noFill/>
                          </a:ln>
                          <a:solidFill>
                            <a:schemeClr val="tx1"/>
                          </a:solidFill>
                          <a:effectLst/>
                          <a:latin typeface="Arial" pitchFamily="34" charset="0"/>
                          <a:cs typeface="Arial" pitchFamily="34" charset="0"/>
                        </a:rPr>
                        <a:t>Pesawat</a:t>
                      </a:r>
                      <a:r>
                        <a:rPr kumimoji="0" lang="en-US" sz="2000" b="0" i="0" u="none" strike="noStrike" cap="none" normalizeH="0" baseline="0" dirty="0">
                          <a:ln>
                            <a:noFill/>
                          </a:ln>
                          <a:solidFill>
                            <a:schemeClr val="tx1"/>
                          </a:solidFill>
                          <a:effectLst/>
                          <a:latin typeface="Arial" pitchFamily="34" charset="0"/>
                          <a:cs typeface="Arial" pitchFamily="34" charset="0"/>
                        </a:rPr>
                        <a:t> </a:t>
                      </a:r>
                      <a:r>
                        <a:rPr kumimoji="0" lang="en-US" sz="2000" b="0" i="0" u="none" strike="noStrike" cap="none" normalizeH="0" baseline="0" dirty="0" err="1">
                          <a:ln>
                            <a:noFill/>
                          </a:ln>
                          <a:solidFill>
                            <a:schemeClr val="tx1"/>
                          </a:solidFill>
                          <a:effectLst/>
                          <a:latin typeface="Arial" pitchFamily="34" charset="0"/>
                          <a:cs typeface="Arial" pitchFamily="34" charset="0"/>
                        </a:rPr>
                        <a:t>menunggu</a:t>
                      </a:r>
                      <a:r>
                        <a:rPr kumimoji="0" lang="en-US" sz="2000" b="0" i="0" u="none" strike="noStrike" cap="none" normalizeH="0" baseline="0" dirty="0">
                          <a:ln>
                            <a:noFill/>
                          </a:ln>
                          <a:solidFill>
                            <a:schemeClr val="tx1"/>
                          </a:solidFill>
                          <a:effectLst/>
                          <a:latin typeface="Arial" pitchFamily="34" charset="0"/>
                          <a:cs typeface="Arial" pitchFamily="34" charset="0"/>
                        </a:rPr>
                        <a:t> di </a:t>
                      </a:r>
                      <a:r>
                        <a:rPr kumimoji="0" lang="en-US" sz="2000" b="0" i="0" u="none" strike="noStrike" cap="none" normalizeH="0" baseline="0" dirty="0" err="1">
                          <a:ln>
                            <a:noFill/>
                          </a:ln>
                          <a:solidFill>
                            <a:schemeClr val="tx1"/>
                          </a:solidFill>
                          <a:effectLst/>
                          <a:latin typeface="Arial" pitchFamily="34" charset="0"/>
                          <a:cs typeface="Arial" pitchFamily="34" charset="0"/>
                        </a:rPr>
                        <a:t>landasan</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err="1">
                          <a:ln>
                            <a:noFill/>
                          </a:ln>
                          <a:solidFill>
                            <a:schemeClr val="tx1"/>
                          </a:solidFill>
                          <a:effectLst/>
                          <a:latin typeface="Arial" pitchFamily="34" charset="0"/>
                          <a:cs typeface="Arial" pitchFamily="34" charset="0"/>
                        </a:rPr>
                        <a:t>Landasan</a:t>
                      </a:r>
                      <a:r>
                        <a:rPr kumimoji="0" lang="en-US" sz="2000" b="0" i="0" u="none" strike="noStrike" cap="none" normalizeH="0" baseline="0" dirty="0">
                          <a:ln>
                            <a:noFill/>
                          </a:ln>
                          <a:solidFill>
                            <a:schemeClr val="tx1"/>
                          </a:solidFill>
                          <a:effectLst/>
                          <a:latin typeface="Arial" pitchFamily="34" charset="0"/>
                          <a:cs typeface="Arial" pitchFamily="34" charset="0"/>
                        </a:rPr>
                        <a:t> </a:t>
                      </a:r>
                      <a:r>
                        <a:rPr kumimoji="0" lang="en-US" sz="2000" b="0" i="0" u="none" strike="noStrike" cap="none" normalizeH="0" baseline="0" dirty="0" err="1">
                          <a:ln>
                            <a:noFill/>
                          </a:ln>
                          <a:solidFill>
                            <a:schemeClr val="tx1"/>
                          </a:solidFill>
                          <a:effectLst/>
                          <a:latin typeface="Arial" pitchFamily="34" charset="0"/>
                          <a:cs typeface="Arial" pitchFamily="34" charset="0"/>
                        </a:rPr>
                        <a:t>pacu</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Bank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Nasabah (orang)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Kasis/teller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Pencucian mobil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a:ln>
                            <a:noFill/>
                          </a:ln>
                          <a:solidFill>
                            <a:schemeClr val="tx1"/>
                          </a:solidFill>
                          <a:effectLst/>
                          <a:latin typeface="Arial" pitchFamily="34" charset="0"/>
                          <a:cs typeface="Arial" pitchFamily="34" charset="0"/>
                        </a:rPr>
                        <a:t>Mobil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Tempat pencucian mobil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Bongkar muat barang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Kapal dan truk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Fasilitas bongkar muat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Sistem komputer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Program komputer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CPU, printer, dll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Bantuan pengobatan darurat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err="1">
                          <a:ln>
                            <a:noFill/>
                          </a:ln>
                          <a:solidFill>
                            <a:schemeClr val="tx1"/>
                          </a:solidFill>
                          <a:effectLst/>
                          <a:latin typeface="Arial" pitchFamily="34" charset="0"/>
                          <a:cs typeface="Arial" pitchFamily="34" charset="0"/>
                        </a:rPr>
                        <a:t>Orang</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Ambulance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Perpustakaan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Member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Pegawai perpustakaan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Registrasi mahasiswa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Mahasiswa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Pusat registrasi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Skedul sidang pengadilan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a:ln>
                            <a:noFill/>
                          </a:ln>
                          <a:solidFill>
                            <a:schemeClr val="tx1"/>
                          </a:solidFill>
                          <a:effectLst/>
                          <a:latin typeface="Arial" pitchFamily="34" charset="0"/>
                          <a:cs typeface="Arial" pitchFamily="34" charset="0"/>
                        </a:rPr>
                        <a:t>Kasus yang disidangkan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err="1">
                          <a:ln>
                            <a:noFill/>
                          </a:ln>
                          <a:solidFill>
                            <a:schemeClr val="tx1"/>
                          </a:solidFill>
                          <a:effectLst/>
                          <a:latin typeface="Arial" pitchFamily="34" charset="0"/>
                          <a:cs typeface="Arial" pitchFamily="34" charset="0"/>
                        </a:rPr>
                        <a:t>Pengadilan</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1250691"/>
      </p:ext>
    </p:extLst>
  </p:cSld>
  <p:clrMapOvr>
    <a:masterClrMapping/>
  </p:clrMapOvr>
  <p:transition spd="slow">
    <p:checke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fontAlgn="auto" hangingPunct="1">
              <a:spcAft>
                <a:spcPts val="0"/>
              </a:spcAft>
              <a:defRPr/>
            </a:pPr>
            <a:r>
              <a:rPr lang="id-ID" sz="2400" b="1" dirty="0">
                <a:solidFill>
                  <a:schemeClr val="tx1"/>
                </a:solidFill>
              </a:rPr>
              <a:t>Komponen Dasar Proses Antrian</a:t>
            </a:r>
            <a:endParaRPr lang="en-US" sz="2400" b="1" dirty="0">
              <a:solidFill>
                <a:schemeClr val="tx1"/>
              </a:solidFill>
            </a:endParaRPr>
          </a:p>
        </p:txBody>
      </p:sp>
      <p:sp>
        <p:nvSpPr>
          <p:cNvPr id="3" name="Content Placeholder 2"/>
          <p:cNvSpPr>
            <a:spLocks noGrp="1"/>
          </p:cNvSpPr>
          <p:nvPr>
            <p:ph idx="1"/>
          </p:nvPr>
        </p:nvSpPr>
        <p:spPr>
          <a:xfrm>
            <a:off x="4716016" y="480860"/>
            <a:ext cx="4079310" cy="5248656"/>
          </a:xfrm>
        </p:spPr>
        <p:txBody>
          <a:bodyPr>
            <a:noAutofit/>
          </a:bodyPr>
          <a:lstStyle/>
          <a:p>
            <a:pPr marL="457200" indent="-457200" eaLnBrk="1" fontAlgn="auto" hangingPunct="1">
              <a:spcBef>
                <a:spcPts val="580"/>
              </a:spcBef>
              <a:spcAft>
                <a:spcPts val="0"/>
              </a:spcAft>
              <a:buClrTx/>
              <a:buFont typeface="+mj-lt"/>
              <a:buAutoNum type="arabicPeriod"/>
              <a:defRPr/>
            </a:pPr>
            <a:r>
              <a:rPr lang="id-ID" sz="1800" b="1" dirty="0">
                <a:latin typeface="Arial" pitchFamily="34" charset="0"/>
                <a:cs typeface="Arial" pitchFamily="34" charset="0"/>
              </a:rPr>
              <a:t>Kedatangan  </a:t>
            </a:r>
            <a:r>
              <a:rPr lang="id-ID" sz="1800" b="1" dirty="0">
                <a:latin typeface="Arial" pitchFamily="34" charset="0"/>
                <a:cs typeface="Arial" pitchFamily="34" charset="0"/>
                <a:sym typeface="Symbol"/>
              </a:rPr>
              <a:t> </a:t>
            </a:r>
            <a:r>
              <a:rPr lang="id-ID" sz="1800" dirty="0">
                <a:latin typeface="Arial" pitchFamily="34" charset="0"/>
                <a:cs typeface="Arial" pitchFamily="34" charset="0"/>
              </a:rPr>
              <a:t>proses input, yang meliputi sumber </a:t>
            </a:r>
            <a:r>
              <a:rPr lang="id-ID" sz="1800">
                <a:latin typeface="Arial" pitchFamily="34" charset="0"/>
                <a:cs typeface="Arial" pitchFamily="34" charset="0"/>
              </a:rPr>
              <a:t>kedatangan.</a:t>
            </a:r>
            <a:r>
              <a:rPr lang="en-US" sz="1800">
                <a:latin typeface="Arial" pitchFamily="34" charset="0"/>
                <a:cs typeface="Arial" pitchFamily="34" charset="0"/>
              </a:rPr>
              <a:t> </a:t>
            </a:r>
            <a:r>
              <a:rPr lang="id-ID" sz="1800">
                <a:latin typeface="Arial" pitchFamily="34" charset="0"/>
                <a:cs typeface="Arial" pitchFamily="34" charset="0"/>
              </a:rPr>
              <a:t>Terjadinya </a:t>
            </a:r>
            <a:r>
              <a:rPr lang="id-ID" sz="1800" dirty="0">
                <a:latin typeface="Arial" pitchFamily="34" charset="0"/>
                <a:cs typeface="Arial" pitchFamily="34" charset="0"/>
              </a:rPr>
              <a:t>kedatangan umumnya merupakan variabel acak. Misal : orang, mobil, panggilan telepon untuk dilayani, dll</a:t>
            </a:r>
          </a:p>
          <a:p>
            <a:pPr marL="457200" indent="-457200" eaLnBrk="1" fontAlgn="auto" hangingPunct="1">
              <a:spcBef>
                <a:spcPts val="580"/>
              </a:spcBef>
              <a:spcAft>
                <a:spcPts val="0"/>
              </a:spcAft>
              <a:buClrTx/>
              <a:buFont typeface="+mj-lt"/>
              <a:buAutoNum type="arabicPeriod" startAt="2"/>
              <a:defRPr/>
            </a:pPr>
            <a:r>
              <a:rPr lang="id-ID" sz="1800" b="1" dirty="0">
                <a:latin typeface="Arial" pitchFamily="34" charset="0"/>
                <a:cs typeface="Arial" pitchFamily="34" charset="0"/>
              </a:rPr>
              <a:t>Pelayan (fasilitas pelayanan/server) </a:t>
            </a:r>
            <a:r>
              <a:rPr lang="id-ID" sz="1800" b="1">
                <a:latin typeface="Arial" pitchFamily="34" charset="0"/>
                <a:cs typeface="Arial" pitchFamily="34" charset="0"/>
                <a:sym typeface="Symbol"/>
              </a:rPr>
              <a:t> </a:t>
            </a:r>
            <a:r>
              <a:rPr lang="id-ID" sz="1800">
                <a:latin typeface="Arial" pitchFamily="34" charset="0"/>
                <a:cs typeface="Arial" pitchFamily="34" charset="0"/>
              </a:rPr>
              <a:t>mekanisme </a:t>
            </a:r>
            <a:r>
              <a:rPr lang="id-ID" sz="1800" dirty="0">
                <a:latin typeface="Arial" pitchFamily="34" charset="0"/>
                <a:cs typeface="Arial" pitchFamily="34" charset="0"/>
              </a:rPr>
              <a:t>pelayanan dapat terdiri dari satu/lebih pelayan. Setiap fasilitas pelayanan kadang-kadang disebut sebagai saluran (channel). </a:t>
            </a:r>
          </a:p>
          <a:p>
            <a:pPr marL="457200" indent="-457200" algn="just">
              <a:spcBef>
                <a:spcPts val="580"/>
              </a:spcBef>
              <a:buClrTx/>
              <a:buFont typeface="+mj-lt"/>
              <a:buAutoNum type="arabicPeriod" startAt="3"/>
              <a:defRPr/>
            </a:pPr>
            <a:r>
              <a:rPr lang="id-ID" sz="1800" b="1" dirty="0">
                <a:latin typeface="Arial" pitchFamily="34" charset="0"/>
                <a:cs typeface="Arial" pitchFamily="34" charset="0"/>
              </a:rPr>
              <a:t>Antrian </a:t>
            </a:r>
            <a:r>
              <a:rPr lang="id-ID" sz="1800" b="1" dirty="0">
                <a:latin typeface="Arial" pitchFamily="34" charset="0"/>
                <a:cs typeface="Arial" pitchFamily="34" charset="0"/>
                <a:sym typeface="Symbol"/>
              </a:rPr>
              <a:t> </a:t>
            </a:r>
            <a:r>
              <a:rPr lang="id-ID" sz="1800" dirty="0">
                <a:latin typeface="Arial" pitchFamily="34" charset="0"/>
                <a:cs typeface="Arial" pitchFamily="34" charset="0"/>
                <a:sym typeface="Symbol"/>
              </a:rPr>
              <a:t>dipengaruhi oleh</a:t>
            </a:r>
            <a:r>
              <a:rPr lang="id-ID" sz="1800" dirty="0">
                <a:latin typeface="Arial" pitchFamily="34" charset="0"/>
                <a:cs typeface="Arial" pitchFamily="34" charset="0"/>
              </a:rPr>
              <a:t> sifat kedatangan dan proses pelayanan. Jika tidak ada antrian berarti terdapat pelayan yang menganggur atau kelebihan fasilitas pelayanan.</a:t>
            </a:r>
          </a:p>
          <a:p>
            <a:pPr marL="457200" indent="-457200" algn="just" eaLnBrk="1" fontAlgn="auto" hangingPunct="1">
              <a:spcBef>
                <a:spcPts val="580"/>
              </a:spcBef>
              <a:spcAft>
                <a:spcPts val="0"/>
              </a:spcAft>
              <a:buClrTx/>
              <a:buFont typeface="Wingdings 2" pitchFamily="18" charset="2"/>
              <a:buNone/>
              <a:defRPr/>
            </a:pPr>
            <a:endParaRPr lang="id-ID" sz="1800" dirty="0">
              <a:latin typeface="Arial" pitchFamily="34" charset="0"/>
              <a:cs typeface="Arial" pitchFamily="34" charset="0"/>
            </a:endParaRPr>
          </a:p>
        </p:txBody>
      </p:sp>
      <p:sp>
        <p:nvSpPr>
          <p:cNvPr id="5" name="Text Placeholder 4">
            <a:extLst>
              <a:ext uri="{FF2B5EF4-FFF2-40B4-BE49-F238E27FC236}">
                <a16:creationId xmlns:a16="http://schemas.microsoft.com/office/drawing/2014/main" id="{04988B29-AE30-4741-9718-589444253044}"/>
              </a:ext>
            </a:extLst>
          </p:cNvPr>
          <p:cNvSpPr>
            <a:spLocks noGrp="1"/>
          </p:cNvSpPr>
          <p:nvPr>
            <p:ph type="body" sz="half" idx="2"/>
          </p:nvPr>
        </p:nvSpPr>
        <p:spPr/>
        <p:txBody>
          <a:bodyPr/>
          <a:lstStyle/>
          <a:p>
            <a:endParaRPr lang="en-ID"/>
          </a:p>
        </p:txBody>
      </p:sp>
      <p:sp>
        <p:nvSpPr>
          <p:cNvPr id="4" name="Slide Number Placeholder 3"/>
          <p:cNvSpPr>
            <a:spLocks noGrp="1"/>
          </p:cNvSpPr>
          <p:nvPr>
            <p:ph type="sldNum" sz="quarter" idx="12"/>
          </p:nvPr>
        </p:nvSpPr>
        <p:spPr/>
        <p:txBody>
          <a:bodyPr/>
          <a:lstStyle/>
          <a:p>
            <a:pPr>
              <a:defRPr/>
            </a:pPr>
            <a:fld id="{1EEC7621-0839-4D9A-A189-3F046E5F9D5C}" type="slidenum">
              <a:rPr lang="en-US"/>
              <a:pPr>
                <a:defRPr/>
              </a:pPr>
              <a:t>5</a:t>
            </a:fld>
            <a:endParaRPr lang="en-US"/>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ChangeArrowheads="1"/>
          </p:cNvSpPr>
          <p:nvPr/>
        </p:nvSpPr>
        <p:spPr bwMode="auto">
          <a:xfrm>
            <a:off x="3690958" y="2057400"/>
            <a:ext cx="3733800" cy="3505200"/>
          </a:xfrm>
          <a:prstGeom prst="rect">
            <a:avLst/>
          </a:prstGeom>
          <a:solidFill>
            <a:srgbClr val="7DDDFF"/>
          </a:solidFill>
          <a:ln w="31750">
            <a:solidFill>
              <a:srgbClr val="002060"/>
            </a:solidFill>
            <a:prstDash val="dash"/>
            <a:miter lim="800000"/>
            <a:headEnd/>
            <a:tailEnd/>
          </a:ln>
        </p:spPr>
        <p:txBody>
          <a:bodyPr wrap="none" anchor="ctr"/>
          <a:lstStyle/>
          <a:p>
            <a:endParaRPr lang="id-ID"/>
          </a:p>
        </p:txBody>
      </p:sp>
      <p:sp>
        <p:nvSpPr>
          <p:cNvPr id="4098" name="Text Box 16"/>
          <p:cNvSpPr txBox="1">
            <a:spLocks noChangeArrowheads="1"/>
          </p:cNvSpPr>
          <p:nvPr/>
        </p:nvSpPr>
        <p:spPr bwMode="auto">
          <a:xfrm>
            <a:off x="3843358" y="3916924"/>
            <a:ext cx="2157402" cy="369332"/>
          </a:xfrm>
          <a:prstGeom prst="rect">
            <a:avLst/>
          </a:prstGeom>
          <a:noFill/>
          <a:ln w="9525">
            <a:noFill/>
            <a:miter lim="800000"/>
            <a:headEnd/>
            <a:tailEnd/>
          </a:ln>
        </p:spPr>
        <p:txBody>
          <a:bodyPr wrap="square">
            <a:spAutoFit/>
          </a:bodyPr>
          <a:lstStyle/>
          <a:p>
            <a:pPr algn="ctr" eaLnBrk="1" hangingPunct="1">
              <a:spcBef>
                <a:spcPct val="50000"/>
              </a:spcBef>
            </a:pPr>
            <a:r>
              <a:rPr lang="id-ID" dirty="0">
                <a:latin typeface="Arial" charset="0"/>
              </a:rPr>
              <a:t>A</a:t>
            </a:r>
            <a:r>
              <a:rPr lang="en-US" dirty="0" err="1">
                <a:latin typeface="Arial" charset="0"/>
              </a:rPr>
              <a:t>ntrian</a:t>
            </a:r>
            <a:endParaRPr lang="en-US" dirty="0">
              <a:latin typeface="Arial" charset="0"/>
            </a:endParaRPr>
          </a:p>
        </p:txBody>
      </p:sp>
      <p:sp>
        <p:nvSpPr>
          <p:cNvPr id="4099" name="Text Box 10"/>
          <p:cNvSpPr txBox="1">
            <a:spLocks noChangeArrowheads="1"/>
          </p:cNvSpPr>
          <p:nvPr/>
        </p:nvSpPr>
        <p:spPr bwMode="auto">
          <a:xfrm>
            <a:off x="5715008" y="4857760"/>
            <a:ext cx="1643074" cy="646331"/>
          </a:xfrm>
          <a:prstGeom prst="rect">
            <a:avLst/>
          </a:prstGeom>
          <a:noFill/>
          <a:ln w="9525">
            <a:noFill/>
            <a:miter lim="800000"/>
            <a:headEnd/>
            <a:tailEnd/>
          </a:ln>
        </p:spPr>
        <p:txBody>
          <a:bodyPr wrap="square">
            <a:spAutoFit/>
          </a:bodyPr>
          <a:lstStyle/>
          <a:p>
            <a:pPr algn="ctr" eaLnBrk="1" hangingPunct="1">
              <a:spcBef>
                <a:spcPct val="50000"/>
              </a:spcBef>
            </a:pPr>
            <a:r>
              <a:rPr lang="id-ID" dirty="0">
                <a:latin typeface="Arial" charset="0"/>
              </a:rPr>
              <a:t>Mekanisme </a:t>
            </a:r>
            <a:r>
              <a:rPr lang="en-US" dirty="0" err="1">
                <a:latin typeface="Arial" charset="0"/>
              </a:rPr>
              <a:t>pelayanan</a:t>
            </a:r>
            <a:endParaRPr lang="en-US" dirty="0">
              <a:latin typeface="Arial" charset="0"/>
            </a:endParaRPr>
          </a:p>
        </p:txBody>
      </p:sp>
      <p:sp>
        <p:nvSpPr>
          <p:cNvPr id="3074" name="Rectangle 2"/>
          <p:cNvSpPr>
            <a:spLocks noGrp="1" noRot="1" noChangeArrowheads="1"/>
          </p:cNvSpPr>
          <p:nvPr>
            <p:ph type="title"/>
          </p:nvPr>
        </p:nvSpPr>
        <p:spPr>
          <a:xfrm>
            <a:off x="428596" y="274638"/>
            <a:ext cx="8258204" cy="654032"/>
          </a:xfrm>
        </p:spPr>
        <p:txBody>
          <a:bodyPr>
            <a:normAutofit fontScale="90000"/>
          </a:bodyPr>
          <a:lstStyle/>
          <a:p>
            <a:pPr algn="ctr" eaLnBrk="1" hangingPunct="1">
              <a:defRPr/>
            </a:pPr>
            <a:r>
              <a:rPr lang="en-US" sz="3200" b="1" dirty="0" err="1">
                <a:solidFill>
                  <a:schemeClr val="tx1"/>
                </a:solidFill>
                <a:latin typeface="Arial" pitchFamily="34" charset="0"/>
                <a:cs typeface="Arial" pitchFamily="34" charset="0"/>
              </a:rPr>
              <a:t>Struktur</a:t>
            </a:r>
            <a:r>
              <a:rPr lang="en-US" sz="3200" b="1" dirty="0">
                <a:solidFill>
                  <a:schemeClr val="tx1"/>
                </a:solidFill>
                <a:latin typeface="Arial" pitchFamily="34" charset="0"/>
                <a:cs typeface="Arial" pitchFamily="34" charset="0"/>
              </a:rPr>
              <a:t> </a:t>
            </a:r>
            <a:r>
              <a:rPr lang="id-ID" sz="3200" b="1" dirty="0">
                <a:solidFill>
                  <a:schemeClr val="tx1"/>
                </a:solidFill>
                <a:latin typeface="Arial" pitchFamily="34" charset="0"/>
                <a:cs typeface="Arial" pitchFamily="34" charset="0"/>
              </a:rPr>
              <a:t>Dasar </a:t>
            </a:r>
            <a:r>
              <a:rPr lang="en-US" sz="3200" b="1" dirty="0" err="1">
                <a:solidFill>
                  <a:schemeClr val="tx1"/>
                </a:solidFill>
                <a:latin typeface="Arial" pitchFamily="34" charset="0"/>
                <a:cs typeface="Arial" pitchFamily="34" charset="0"/>
              </a:rPr>
              <a:t>Sistem</a:t>
            </a:r>
            <a:r>
              <a:rPr lang="en-US" sz="3200" b="1" dirty="0">
                <a:solidFill>
                  <a:schemeClr val="tx1"/>
                </a:solidFill>
                <a:latin typeface="Arial" pitchFamily="34" charset="0"/>
                <a:cs typeface="Arial" pitchFamily="34" charset="0"/>
              </a:rPr>
              <a:t> </a:t>
            </a:r>
            <a:r>
              <a:rPr lang="en-US" sz="3200" b="1" dirty="0" err="1">
                <a:solidFill>
                  <a:schemeClr val="tx1"/>
                </a:solidFill>
                <a:latin typeface="Arial" pitchFamily="34" charset="0"/>
                <a:cs typeface="Arial" pitchFamily="34" charset="0"/>
              </a:rPr>
              <a:t>Antrian</a:t>
            </a:r>
            <a:endParaRPr lang="en-US" sz="3200" b="1" dirty="0">
              <a:solidFill>
                <a:schemeClr val="tx1"/>
              </a:solidFill>
              <a:latin typeface="Arial" pitchFamily="34" charset="0"/>
              <a:cs typeface="Arial" pitchFamily="34" charset="0"/>
            </a:endParaRPr>
          </a:p>
        </p:txBody>
      </p:sp>
      <p:grpSp>
        <p:nvGrpSpPr>
          <p:cNvPr id="37" name="Group 36"/>
          <p:cNvGrpSpPr/>
          <p:nvPr/>
        </p:nvGrpSpPr>
        <p:grpSpPr>
          <a:xfrm>
            <a:off x="5715008" y="2286000"/>
            <a:ext cx="1557350" cy="2500322"/>
            <a:chOff x="5715008" y="2286000"/>
            <a:chExt cx="1557350" cy="2500322"/>
          </a:xfrm>
        </p:grpSpPr>
        <p:sp>
          <p:nvSpPr>
            <p:cNvPr id="4102" name="Rectangle 5"/>
            <p:cNvSpPr>
              <a:spLocks noChangeArrowheads="1"/>
            </p:cNvSpPr>
            <p:nvPr/>
          </p:nvSpPr>
          <p:spPr bwMode="auto">
            <a:xfrm>
              <a:off x="5715008" y="2286000"/>
              <a:ext cx="1557350" cy="2500322"/>
            </a:xfrm>
            <a:prstGeom prst="rect">
              <a:avLst/>
            </a:prstGeom>
            <a:solidFill>
              <a:srgbClr val="FF0000"/>
            </a:solidFill>
            <a:ln w="9525">
              <a:solidFill>
                <a:schemeClr val="tx1"/>
              </a:solidFill>
              <a:miter lim="800000"/>
              <a:headEnd/>
              <a:tailEnd/>
            </a:ln>
          </p:spPr>
          <p:txBody>
            <a:bodyPr wrap="none" anchor="ctr"/>
            <a:lstStyle/>
            <a:p>
              <a:endParaRPr lang="id-ID"/>
            </a:p>
          </p:txBody>
        </p:sp>
        <p:sp>
          <p:nvSpPr>
            <p:cNvPr id="4103" name="Rectangle 6"/>
            <p:cNvSpPr>
              <a:spLocks noChangeArrowheads="1"/>
            </p:cNvSpPr>
            <p:nvPr/>
          </p:nvSpPr>
          <p:spPr bwMode="auto">
            <a:xfrm>
              <a:off x="6281758" y="2438400"/>
              <a:ext cx="838200" cy="604846"/>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lgn="ctr" eaLnBrk="1" hangingPunct="1"/>
              <a:r>
                <a:rPr lang="en-US" b="1">
                  <a:latin typeface="Arial" charset="0"/>
                </a:rPr>
                <a:t>1</a:t>
              </a:r>
            </a:p>
          </p:txBody>
        </p:sp>
        <p:sp>
          <p:nvSpPr>
            <p:cNvPr id="4104" name="Rectangle 7"/>
            <p:cNvSpPr>
              <a:spLocks noChangeArrowheads="1"/>
            </p:cNvSpPr>
            <p:nvPr/>
          </p:nvSpPr>
          <p:spPr bwMode="auto">
            <a:xfrm>
              <a:off x="6281758" y="3252782"/>
              <a:ext cx="838200" cy="604846"/>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lgn="ctr" eaLnBrk="1" hangingPunct="1"/>
              <a:r>
                <a:rPr lang="en-US" b="1">
                  <a:latin typeface="Arial" charset="0"/>
                </a:rPr>
                <a:t>2</a:t>
              </a:r>
            </a:p>
          </p:txBody>
        </p:sp>
        <p:sp>
          <p:nvSpPr>
            <p:cNvPr id="4106" name="Rectangle 9"/>
            <p:cNvSpPr>
              <a:spLocks noChangeArrowheads="1"/>
            </p:cNvSpPr>
            <p:nvPr/>
          </p:nvSpPr>
          <p:spPr bwMode="auto">
            <a:xfrm>
              <a:off x="6281758" y="4038600"/>
              <a:ext cx="838200" cy="604846"/>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lgn="ctr" eaLnBrk="1" hangingPunct="1"/>
              <a:r>
                <a:rPr lang="en-US" b="1">
                  <a:latin typeface="Arial" charset="0"/>
                </a:rPr>
                <a:t>n</a:t>
              </a:r>
            </a:p>
          </p:txBody>
        </p:sp>
      </p:grpSp>
      <p:sp>
        <p:nvSpPr>
          <p:cNvPr id="4111" name="Text Box 17"/>
          <p:cNvSpPr txBox="1">
            <a:spLocks noChangeArrowheads="1"/>
          </p:cNvSpPr>
          <p:nvPr/>
        </p:nvSpPr>
        <p:spPr bwMode="auto">
          <a:xfrm>
            <a:off x="3714744" y="1500174"/>
            <a:ext cx="3657600" cy="366713"/>
          </a:xfrm>
          <a:prstGeom prst="rect">
            <a:avLst/>
          </a:prstGeom>
          <a:noFill/>
          <a:ln w="9525">
            <a:noFill/>
            <a:miter lim="800000"/>
            <a:headEnd/>
            <a:tailEnd/>
          </a:ln>
        </p:spPr>
        <p:txBody>
          <a:bodyPr>
            <a:spAutoFit/>
          </a:bodyPr>
          <a:lstStyle/>
          <a:p>
            <a:pPr algn="ctr" eaLnBrk="1" hangingPunct="1">
              <a:spcBef>
                <a:spcPct val="50000"/>
              </a:spcBef>
            </a:pPr>
            <a:r>
              <a:rPr lang="en-US" b="1" dirty="0" err="1">
                <a:latin typeface="Arial" charset="0"/>
              </a:rPr>
              <a:t>Sistem</a:t>
            </a:r>
            <a:r>
              <a:rPr lang="en-US" b="1" dirty="0">
                <a:latin typeface="Arial" charset="0"/>
              </a:rPr>
              <a:t> </a:t>
            </a:r>
            <a:r>
              <a:rPr lang="en-US" b="1" dirty="0" err="1">
                <a:latin typeface="Arial" charset="0"/>
              </a:rPr>
              <a:t>antrian</a:t>
            </a:r>
            <a:endParaRPr lang="en-US" b="1" dirty="0">
              <a:latin typeface="Arial" charset="0"/>
            </a:endParaRPr>
          </a:p>
        </p:txBody>
      </p:sp>
      <p:sp>
        <p:nvSpPr>
          <p:cNvPr id="4112" name="AutoShape 18"/>
          <p:cNvSpPr>
            <a:spLocks noChangeArrowheads="1"/>
          </p:cNvSpPr>
          <p:nvPr/>
        </p:nvSpPr>
        <p:spPr bwMode="auto">
          <a:xfrm>
            <a:off x="2357422" y="3357562"/>
            <a:ext cx="1228748" cy="533400"/>
          </a:xfrm>
          <a:prstGeom prst="rightArrow">
            <a:avLst>
              <a:gd name="adj1" fmla="val 50000"/>
              <a:gd name="adj2" fmla="val 92857"/>
            </a:avLst>
          </a:prstGeom>
          <a:noFill/>
          <a:ln w="9525">
            <a:solidFill>
              <a:schemeClr val="tx1"/>
            </a:solidFill>
            <a:miter lim="800000"/>
            <a:headEnd/>
            <a:tailEnd/>
          </a:ln>
        </p:spPr>
        <p:txBody>
          <a:bodyPr wrap="none" anchor="ctr"/>
          <a:lstStyle/>
          <a:p>
            <a:endParaRPr lang="id-ID"/>
          </a:p>
        </p:txBody>
      </p:sp>
      <p:sp>
        <p:nvSpPr>
          <p:cNvPr id="4113" name="AutoShape 19"/>
          <p:cNvSpPr>
            <a:spLocks noChangeArrowheads="1"/>
          </p:cNvSpPr>
          <p:nvPr/>
        </p:nvSpPr>
        <p:spPr bwMode="auto">
          <a:xfrm>
            <a:off x="7643834" y="3200400"/>
            <a:ext cx="966766" cy="533400"/>
          </a:xfrm>
          <a:prstGeom prst="rightArrow">
            <a:avLst>
              <a:gd name="adj1" fmla="val 50000"/>
              <a:gd name="adj2" fmla="val 92857"/>
            </a:avLst>
          </a:prstGeom>
          <a:noFill/>
          <a:ln w="9525">
            <a:solidFill>
              <a:schemeClr val="tx1"/>
            </a:solidFill>
            <a:miter lim="800000"/>
            <a:headEnd/>
            <a:tailEnd/>
          </a:ln>
        </p:spPr>
        <p:txBody>
          <a:bodyPr wrap="none" anchor="ctr"/>
          <a:lstStyle/>
          <a:p>
            <a:endParaRPr lang="id-ID"/>
          </a:p>
        </p:txBody>
      </p:sp>
      <p:sp>
        <p:nvSpPr>
          <p:cNvPr id="4114" name="Text Box 20"/>
          <p:cNvSpPr txBox="1">
            <a:spLocks noChangeArrowheads="1"/>
          </p:cNvSpPr>
          <p:nvPr/>
        </p:nvSpPr>
        <p:spPr bwMode="auto">
          <a:xfrm>
            <a:off x="2285984" y="4237688"/>
            <a:ext cx="1347782" cy="1477328"/>
          </a:xfrm>
          <a:prstGeom prst="rect">
            <a:avLst/>
          </a:prstGeom>
          <a:noFill/>
          <a:ln w="9525">
            <a:noFill/>
            <a:miter lim="800000"/>
            <a:headEnd/>
            <a:tailEnd/>
          </a:ln>
        </p:spPr>
        <p:txBody>
          <a:bodyPr wrap="square">
            <a:spAutoFit/>
          </a:bodyPr>
          <a:lstStyle/>
          <a:p>
            <a:pPr eaLnBrk="1" hangingPunct="1">
              <a:spcBef>
                <a:spcPct val="50000"/>
              </a:spcBef>
            </a:pPr>
            <a:r>
              <a:rPr lang="en-US" dirty="0" err="1">
                <a:latin typeface="Arial" charset="0"/>
              </a:rPr>
              <a:t>Pelanggan</a:t>
            </a:r>
            <a:r>
              <a:rPr lang="en-US" dirty="0">
                <a:latin typeface="Arial" charset="0"/>
              </a:rPr>
              <a:t> </a:t>
            </a:r>
            <a:r>
              <a:rPr lang="en-US" dirty="0" err="1">
                <a:latin typeface="Arial" charset="0"/>
              </a:rPr>
              <a:t>masuk</a:t>
            </a:r>
            <a:r>
              <a:rPr lang="en-US" dirty="0">
                <a:latin typeface="Arial" charset="0"/>
              </a:rPr>
              <a:t> </a:t>
            </a:r>
            <a:r>
              <a:rPr lang="en-US" dirty="0" err="1">
                <a:latin typeface="Arial" charset="0"/>
              </a:rPr>
              <a:t>ke</a:t>
            </a:r>
            <a:r>
              <a:rPr lang="en-US" dirty="0">
                <a:latin typeface="Arial" charset="0"/>
              </a:rPr>
              <a:t> </a:t>
            </a:r>
            <a:r>
              <a:rPr lang="en-US" dirty="0" err="1">
                <a:latin typeface="Arial" charset="0"/>
              </a:rPr>
              <a:t>dalam</a:t>
            </a:r>
            <a:r>
              <a:rPr lang="en-US" dirty="0">
                <a:latin typeface="Arial" charset="0"/>
              </a:rPr>
              <a:t> </a:t>
            </a:r>
            <a:r>
              <a:rPr lang="en-US" dirty="0" err="1">
                <a:latin typeface="Arial" charset="0"/>
              </a:rPr>
              <a:t>sistem</a:t>
            </a:r>
            <a:r>
              <a:rPr lang="en-US" dirty="0">
                <a:latin typeface="Arial" charset="0"/>
              </a:rPr>
              <a:t> </a:t>
            </a:r>
            <a:r>
              <a:rPr lang="en-US" dirty="0" err="1">
                <a:latin typeface="Arial" charset="0"/>
              </a:rPr>
              <a:t>antrian</a:t>
            </a:r>
            <a:endParaRPr lang="en-US" dirty="0">
              <a:latin typeface="Arial" charset="0"/>
            </a:endParaRPr>
          </a:p>
        </p:txBody>
      </p:sp>
      <p:sp>
        <p:nvSpPr>
          <p:cNvPr id="4115" name="Text Box 21"/>
          <p:cNvSpPr txBox="1">
            <a:spLocks noChangeArrowheads="1"/>
          </p:cNvSpPr>
          <p:nvPr/>
        </p:nvSpPr>
        <p:spPr bwMode="auto">
          <a:xfrm>
            <a:off x="7643834" y="3810000"/>
            <a:ext cx="1285884" cy="1200329"/>
          </a:xfrm>
          <a:prstGeom prst="rect">
            <a:avLst/>
          </a:prstGeom>
          <a:noFill/>
          <a:ln w="9525">
            <a:noFill/>
            <a:miter lim="800000"/>
            <a:headEnd/>
            <a:tailEnd/>
          </a:ln>
        </p:spPr>
        <p:txBody>
          <a:bodyPr wrap="square">
            <a:spAutoFit/>
          </a:bodyPr>
          <a:lstStyle/>
          <a:p>
            <a:pPr eaLnBrk="1" hangingPunct="1">
              <a:spcBef>
                <a:spcPct val="50000"/>
              </a:spcBef>
            </a:pPr>
            <a:r>
              <a:rPr lang="en-US" dirty="0" err="1">
                <a:latin typeface="Arial" charset="0"/>
              </a:rPr>
              <a:t>Pelanggan</a:t>
            </a:r>
            <a:r>
              <a:rPr lang="en-US" dirty="0">
                <a:latin typeface="Arial" charset="0"/>
              </a:rPr>
              <a:t> </a:t>
            </a:r>
            <a:r>
              <a:rPr lang="id-ID" dirty="0">
                <a:latin typeface="Arial" charset="0"/>
              </a:rPr>
              <a:t>yang sudah dilayani</a:t>
            </a:r>
            <a:endParaRPr lang="en-US" dirty="0">
              <a:latin typeface="Arial" charset="0"/>
            </a:endParaRPr>
          </a:p>
        </p:txBody>
      </p:sp>
      <p:sp>
        <p:nvSpPr>
          <p:cNvPr id="21" name="Rectangle 6"/>
          <p:cNvSpPr>
            <a:spLocks noChangeArrowheads="1"/>
          </p:cNvSpPr>
          <p:nvPr/>
        </p:nvSpPr>
        <p:spPr bwMode="auto">
          <a:xfrm>
            <a:off x="571472" y="2285992"/>
            <a:ext cx="1643074" cy="714380"/>
          </a:xfrm>
          <a:prstGeom prst="rect">
            <a:avLst/>
          </a:prstGeom>
          <a:noFill/>
          <a:ln w="9525">
            <a:noFill/>
            <a:miter lim="800000"/>
            <a:headEnd/>
            <a:tailEnd/>
          </a:ln>
        </p:spPr>
        <p:txBody>
          <a:bodyPr wrap="none" anchor="ctr"/>
          <a:lstStyle/>
          <a:p>
            <a:pPr algn="ctr" eaLnBrk="1" hangingPunct="1"/>
            <a:r>
              <a:rPr lang="id-ID" dirty="0">
                <a:latin typeface="Arial" charset="0"/>
              </a:rPr>
              <a:t>Sumber </a:t>
            </a:r>
          </a:p>
          <a:p>
            <a:pPr algn="ctr" eaLnBrk="1" hangingPunct="1"/>
            <a:r>
              <a:rPr lang="id-ID" dirty="0">
                <a:latin typeface="Arial" charset="0"/>
              </a:rPr>
              <a:t>Masukan</a:t>
            </a:r>
            <a:endParaRPr lang="en-US" dirty="0">
              <a:latin typeface="Arial" charset="0"/>
            </a:endParaRPr>
          </a:p>
        </p:txBody>
      </p:sp>
      <p:sp>
        <p:nvSpPr>
          <p:cNvPr id="22" name="Rectangle 6"/>
          <p:cNvSpPr>
            <a:spLocks noChangeArrowheads="1"/>
          </p:cNvSpPr>
          <p:nvPr/>
        </p:nvSpPr>
        <p:spPr bwMode="auto">
          <a:xfrm>
            <a:off x="500034" y="3071810"/>
            <a:ext cx="1714512" cy="1357322"/>
          </a:xfrm>
          <a:prstGeom prst="rect">
            <a:avLst/>
          </a:prstGeom>
          <a:solidFill>
            <a:srgbClr val="00B050"/>
          </a:solidFill>
          <a:ln w="9525">
            <a:solidFill>
              <a:schemeClr val="tx1"/>
            </a:solidFill>
            <a:miter lim="800000"/>
            <a:headEnd/>
            <a:tailEnd/>
          </a:ln>
        </p:spPr>
        <p:txBody>
          <a:bodyPr wrap="none" anchor="ctr"/>
          <a:lstStyle/>
          <a:p>
            <a:pPr algn="ctr" eaLnBrk="1" hangingPunct="1"/>
            <a:endParaRPr lang="en-US" dirty="0">
              <a:latin typeface="Arial" charset="0"/>
            </a:endParaRPr>
          </a:p>
        </p:txBody>
      </p:sp>
      <p:sp>
        <p:nvSpPr>
          <p:cNvPr id="23" name="AutoShape 22"/>
          <p:cNvSpPr>
            <a:spLocks noChangeArrowheads="1"/>
          </p:cNvSpPr>
          <p:nvPr/>
        </p:nvSpPr>
        <p:spPr bwMode="auto">
          <a:xfrm>
            <a:off x="571472" y="3143248"/>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24" name="AutoShape 22"/>
          <p:cNvSpPr>
            <a:spLocks noChangeArrowheads="1"/>
          </p:cNvSpPr>
          <p:nvPr/>
        </p:nvSpPr>
        <p:spPr bwMode="auto">
          <a:xfrm>
            <a:off x="1000100" y="3071810"/>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25" name="AutoShape 22"/>
          <p:cNvSpPr>
            <a:spLocks noChangeArrowheads="1"/>
          </p:cNvSpPr>
          <p:nvPr/>
        </p:nvSpPr>
        <p:spPr bwMode="auto">
          <a:xfrm>
            <a:off x="1395390" y="3090860"/>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26" name="AutoShape 22"/>
          <p:cNvSpPr>
            <a:spLocks noChangeArrowheads="1"/>
          </p:cNvSpPr>
          <p:nvPr/>
        </p:nvSpPr>
        <p:spPr bwMode="auto">
          <a:xfrm>
            <a:off x="1785918" y="3143248"/>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27" name="AutoShape 22"/>
          <p:cNvSpPr>
            <a:spLocks noChangeArrowheads="1"/>
          </p:cNvSpPr>
          <p:nvPr/>
        </p:nvSpPr>
        <p:spPr bwMode="auto">
          <a:xfrm>
            <a:off x="1785918" y="3571876"/>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28" name="AutoShape 22"/>
          <p:cNvSpPr>
            <a:spLocks noChangeArrowheads="1"/>
          </p:cNvSpPr>
          <p:nvPr/>
        </p:nvSpPr>
        <p:spPr bwMode="auto">
          <a:xfrm>
            <a:off x="1785918" y="4000504"/>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29" name="AutoShape 22"/>
          <p:cNvSpPr>
            <a:spLocks noChangeArrowheads="1"/>
          </p:cNvSpPr>
          <p:nvPr/>
        </p:nvSpPr>
        <p:spPr bwMode="auto">
          <a:xfrm>
            <a:off x="1395390" y="3500438"/>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0" name="AutoShape 22"/>
          <p:cNvSpPr>
            <a:spLocks noChangeArrowheads="1"/>
          </p:cNvSpPr>
          <p:nvPr/>
        </p:nvSpPr>
        <p:spPr bwMode="auto">
          <a:xfrm>
            <a:off x="1395390" y="3910016"/>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1" name="AutoShape 22"/>
          <p:cNvSpPr>
            <a:spLocks noChangeArrowheads="1"/>
          </p:cNvSpPr>
          <p:nvPr/>
        </p:nvSpPr>
        <p:spPr bwMode="auto">
          <a:xfrm>
            <a:off x="976290" y="3981454"/>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2" name="AutoShape 22"/>
          <p:cNvSpPr>
            <a:spLocks noChangeArrowheads="1"/>
          </p:cNvSpPr>
          <p:nvPr/>
        </p:nvSpPr>
        <p:spPr bwMode="auto">
          <a:xfrm>
            <a:off x="981050" y="3509966"/>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3" name="AutoShape 22"/>
          <p:cNvSpPr>
            <a:spLocks noChangeArrowheads="1"/>
          </p:cNvSpPr>
          <p:nvPr/>
        </p:nvSpPr>
        <p:spPr bwMode="auto">
          <a:xfrm>
            <a:off x="547662" y="3571876"/>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4" name="AutoShape 22"/>
          <p:cNvSpPr>
            <a:spLocks noChangeArrowheads="1"/>
          </p:cNvSpPr>
          <p:nvPr/>
        </p:nvSpPr>
        <p:spPr bwMode="auto">
          <a:xfrm>
            <a:off x="552422" y="3967166"/>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4110" name="AutoShape 15"/>
          <p:cNvSpPr>
            <a:spLocks noChangeArrowheads="1"/>
          </p:cNvSpPr>
          <p:nvPr/>
        </p:nvSpPr>
        <p:spPr bwMode="auto">
          <a:xfrm>
            <a:off x="1785918" y="3429000"/>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5" name="AutoShape 15"/>
          <p:cNvSpPr>
            <a:spLocks noChangeArrowheads="1"/>
          </p:cNvSpPr>
          <p:nvPr/>
        </p:nvSpPr>
        <p:spPr bwMode="auto">
          <a:xfrm>
            <a:off x="1762108" y="3548066"/>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6" name="AutoShape 15"/>
          <p:cNvSpPr>
            <a:spLocks noChangeArrowheads="1"/>
          </p:cNvSpPr>
          <p:nvPr/>
        </p:nvSpPr>
        <p:spPr bwMode="auto">
          <a:xfrm>
            <a:off x="1643042" y="3643314"/>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4109" name="AutoShape 14"/>
          <p:cNvSpPr>
            <a:spLocks noChangeArrowheads="1"/>
          </p:cNvSpPr>
          <p:nvPr/>
        </p:nvSpPr>
        <p:spPr bwMode="auto">
          <a:xfrm>
            <a:off x="785786" y="3414714"/>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8" name="AutoShape 14"/>
          <p:cNvSpPr>
            <a:spLocks noChangeArrowheads="1"/>
          </p:cNvSpPr>
          <p:nvPr/>
        </p:nvSpPr>
        <p:spPr bwMode="auto">
          <a:xfrm>
            <a:off x="714348" y="3429000"/>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39" name="AutoShape 14"/>
          <p:cNvSpPr>
            <a:spLocks noChangeArrowheads="1"/>
          </p:cNvSpPr>
          <p:nvPr/>
        </p:nvSpPr>
        <p:spPr bwMode="auto">
          <a:xfrm>
            <a:off x="1000100" y="3409950"/>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
        <p:nvSpPr>
          <p:cNvPr id="40" name="AutoShape 14"/>
          <p:cNvSpPr>
            <a:spLocks noChangeArrowheads="1"/>
          </p:cNvSpPr>
          <p:nvPr/>
        </p:nvSpPr>
        <p:spPr bwMode="auto">
          <a:xfrm>
            <a:off x="1142976" y="3419478"/>
            <a:ext cx="381000" cy="381000"/>
          </a:xfrm>
          <a:prstGeom prst="smileyFace">
            <a:avLst>
              <a:gd name="adj" fmla="val 4653"/>
            </a:avLst>
          </a:prstGeom>
          <a:solidFill>
            <a:srgbClr val="FFFF00"/>
          </a:solidFill>
          <a:ln w="9525">
            <a:solidFill>
              <a:schemeClr val="tx1"/>
            </a:solidFill>
            <a:round/>
            <a:headEnd/>
            <a:tailEnd/>
          </a:ln>
        </p:spPr>
        <p:txBody>
          <a:bodyPr wrap="none" anchor="ctr"/>
          <a:lstStyle/>
          <a:p>
            <a:endParaRPr lang="id-ID"/>
          </a:p>
        </p:txBody>
      </p:sp>
    </p:spTree>
    <p:extLst>
      <p:ext uri="{BB962C8B-B14F-4D97-AF65-F5344CB8AC3E}">
        <p14:creationId xmlns:p14="http://schemas.microsoft.com/office/powerpoint/2010/main" val="728516722"/>
      </p:ext>
    </p:extLst>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wipe(up)">
                                      <p:cBhvr>
                                        <p:cTn id="7" dur="1000"/>
                                        <p:tgtEl>
                                          <p:spTgt spid="4101"/>
                                        </p:tgtEl>
                                      </p:cBhvr>
                                    </p:animEffect>
                                  </p:childTnLst>
                                </p:cTn>
                              </p:par>
                              <p:par>
                                <p:cTn id="8" presetID="22" presetClass="entr" presetSubtype="1" fill="hold"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up)">
                                      <p:cBhvr>
                                        <p:cTn id="10" dur="1000"/>
                                        <p:tgtEl>
                                          <p:spTgt spid="37"/>
                                        </p:tgtEl>
                                      </p:cBhvr>
                                    </p:animEffect>
                                  </p:childTnLst>
                                </p:cTn>
                              </p:par>
                            </p:childTnLst>
                          </p:cTn>
                        </p:par>
                        <p:par>
                          <p:cTn id="11" fill="hold">
                            <p:stCondLst>
                              <p:cond delay="1000"/>
                            </p:stCondLst>
                            <p:childTnLst>
                              <p:par>
                                <p:cTn id="12" presetID="9" presetClass="entr" presetSubtype="0" fill="hold" grpId="0" nodeType="afterEffect">
                                  <p:stCondLst>
                                    <p:cond delay="0"/>
                                  </p:stCondLst>
                                  <p:childTnLst>
                                    <p:set>
                                      <p:cBhvr>
                                        <p:cTn id="13" dur="1" fill="hold">
                                          <p:stCondLst>
                                            <p:cond delay="0"/>
                                          </p:stCondLst>
                                        </p:cTn>
                                        <p:tgtEl>
                                          <p:spTgt spid="4099"/>
                                        </p:tgtEl>
                                        <p:attrNameLst>
                                          <p:attrName>style.visibility</p:attrName>
                                        </p:attrNameLst>
                                      </p:cBhvr>
                                      <p:to>
                                        <p:strVal val="visible"/>
                                      </p:to>
                                    </p:set>
                                    <p:animEffect transition="in" filter="dissolve">
                                      <p:cBhvr>
                                        <p:cTn id="14" dur="1000"/>
                                        <p:tgtEl>
                                          <p:spTgt spid="4099"/>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dissolve">
                                      <p:cBhvr>
                                        <p:cTn id="19" dur="1000"/>
                                        <p:tgtEl>
                                          <p:spTgt spid="21"/>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dissolve">
                                      <p:cBhvr>
                                        <p:cTn id="22" dur="1000"/>
                                        <p:tgtEl>
                                          <p:spTgt spid="22"/>
                                        </p:tgtEl>
                                      </p:cBhvr>
                                    </p:animEffect>
                                  </p:childTnLst>
                                </p:cTn>
                              </p:par>
                            </p:childTnLst>
                          </p:cTn>
                        </p:par>
                        <p:par>
                          <p:cTn id="23" fill="hold">
                            <p:stCondLst>
                              <p:cond delay="1000"/>
                            </p:stCondLst>
                            <p:childTnLst>
                              <p:par>
                                <p:cTn id="24" presetID="9"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dissolve">
                                      <p:cBhvr>
                                        <p:cTn id="26" dur="1000"/>
                                        <p:tgtEl>
                                          <p:spTgt spid="23"/>
                                        </p:tgtEl>
                                      </p:cBhvr>
                                    </p:animEffect>
                                  </p:childTnLst>
                                </p:cTn>
                              </p:par>
                            </p:childTnLst>
                          </p:cTn>
                        </p:par>
                        <p:par>
                          <p:cTn id="27" fill="hold">
                            <p:stCondLst>
                              <p:cond delay="2000"/>
                            </p:stCondLst>
                            <p:childTnLst>
                              <p:par>
                                <p:cTn id="28" presetID="9" presetClass="entr" presetSubtype="0"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dissolve">
                                      <p:cBhvr>
                                        <p:cTn id="30" dur="1000"/>
                                        <p:tgtEl>
                                          <p:spTgt spid="32"/>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dissolve">
                                      <p:cBhvr>
                                        <p:cTn id="34" dur="1000"/>
                                        <p:tgtEl>
                                          <p:spTgt spid="34"/>
                                        </p:tgtEl>
                                      </p:cBhvr>
                                    </p:animEffect>
                                  </p:childTnLst>
                                </p:cTn>
                              </p:par>
                            </p:childTnLst>
                          </p:cTn>
                        </p:par>
                        <p:par>
                          <p:cTn id="35" fill="hold">
                            <p:stCondLst>
                              <p:cond delay="4000"/>
                            </p:stCondLst>
                            <p:childTnLst>
                              <p:par>
                                <p:cTn id="36" presetID="9" presetClass="entr" presetSubtype="0"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dissolve">
                                      <p:cBhvr>
                                        <p:cTn id="38" dur="1000"/>
                                        <p:tgtEl>
                                          <p:spTgt spid="28"/>
                                        </p:tgtEl>
                                      </p:cBhvr>
                                    </p:animEffect>
                                  </p:childTnLst>
                                </p:cTn>
                              </p:par>
                            </p:childTnLst>
                          </p:cTn>
                        </p:par>
                        <p:par>
                          <p:cTn id="39" fill="hold">
                            <p:stCondLst>
                              <p:cond delay="5000"/>
                            </p:stCondLst>
                            <p:childTnLst>
                              <p:par>
                                <p:cTn id="40" presetID="9"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dissolve">
                                      <p:cBhvr>
                                        <p:cTn id="42" dur="1000"/>
                                        <p:tgtEl>
                                          <p:spTgt spid="29"/>
                                        </p:tgtEl>
                                      </p:cBhvr>
                                    </p:animEffect>
                                  </p:childTnLst>
                                </p:cTn>
                              </p:par>
                            </p:childTnLst>
                          </p:cTn>
                        </p:par>
                        <p:par>
                          <p:cTn id="43" fill="hold">
                            <p:stCondLst>
                              <p:cond delay="6000"/>
                            </p:stCondLst>
                            <p:childTnLst>
                              <p:par>
                                <p:cTn id="44" presetID="9" presetClass="entr" presetSubtype="0"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dissolve">
                                      <p:cBhvr>
                                        <p:cTn id="46" dur="1000"/>
                                        <p:tgtEl>
                                          <p:spTgt spid="26"/>
                                        </p:tgtEl>
                                      </p:cBhvr>
                                    </p:animEffect>
                                  </p:childTnLst>
                                </p:cTn>
                              </p:par>
                            </p:childTnLst>
                          </p:cTn>
                        </p:par>
                        <p:par>
                          <p:cTn id="47" fill="hold">
                            <p:stCondLst>
                              <p:cond delay="7000"/>
                            </p:stCondLst>
                            <p:childTnLst>
                              <p:par>
                                <p:cTn id="48" presetID="9" presetClass="entr" presetSubtype="0" fill="hold" grpId="0" nodeType="after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dissolve">
                                      <p:cBhvr>
                                        <p:cTn id="50" dur="1000"/>
                                        <p:tgtEl>
                                          <p:spTgt spid="33"/>
                                        </p:tgtEl>
                                      </p:cBhvr>
                                    </p:animEffect>
                                  </p:childTnLst>
                                </p:cTn>
                              </p:par>
                            </p:childTnLst>
                          </p:cTn>
                        </p:par>
                        <p:par>
                          <p:cTn id="51" fill="hold">
                            <p:stCondLst>
                              <p:cond delay="8000"/>
                            </p:stCondLst>
                            <p:childTnLst>
                              <p:par>
                                <p:cTn id="52" presetID="9" presetClass="entr" presetSubtype="0"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dissolve">
                                      <p:cBhvr>
                                        <p:cTn id="54" dur="1000"/>
                                        <p:tgtEl>
                                          <p:spTgt spid="24"/>
                                        </p:tgtEl>
                                      </p:cBhvr>
                                    </p:animEffect>
                                  </p:childTnLst>
                                </p:cTn>
                              </p:par>
                            </p:childTnLst>
                          </p:cTn>
                        </p:par>
                        <p:par>
                          <p:cTn id="55" fill="hold">
                            <p:stCondLst>
                              <p:cond delay="9000"/>
                            </p:stCondLst>
                            <p:childTnLst>
                              <p:par>
                                <p:cTn id="56" presetID="9" presetClass="entr" presetSubtype="0"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dissolve">
                                      <p:cBhvr>
                                        <p:cTn id="58" dur="1000"/>
                                        <p:tgtEl>
                                          <p:spTgt spid="27"/>
                                        </p:tgtEl>
                                      </p:cBhvr>
                                    </p:animEffect>
                                  </p:childTnLst>
                                </p:cTn>
                              </p:par>
                            </p:childTnLst>
                          </p:cTn>
                        </p:par>
                        <p:par>
                          <p:cTn id="59" fill="hold">
                            <p:stCondLst>
                              <p:cond delay="10000"/>
                            </p:stCondLst>
                            <p:childTnLst>
                              <p:par>
                                <p:cTn id="60" presetID="9" presetClass="entr" presetSubtype="0" fill="hold" grpId="0" nodeType="after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dissolve">
                                      <p:cBhvr>
                                        <p:cTn id="62" dur="1000"/>
                                        <p:tgtEl>
                                          <p:spTgt spid="31"/>
                                        </p:tgtEl>
                                      </p:cBhvr>
                                    </p:animEffect>
                                  </p:childTnLst>
                                </p:cTn>
                              </p:par>
                            </p:childTnLst>
                          </p:cTn>
                        </p:par>
                        <p:par>
                          <p:cTn id="63" fill="hold">
                            <p:stCondLst>
                              <p:cond delay="11000"/>
                            </p:stCondLst>
                            <p:childTnLst>
                              <p:par>
                                <p:cTn id="64" presetID="9" presetClass="entr" presetSubtype="0" fill="hold" grpId="0"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dissolve">
                                      <p:cBhvr>
                                        <p:cTn id="66" dur="1000"/>
                                        <p:tgtEl>
                                          <p:spTgt spid="25"/>
                                        </p:tgtEl>
                                      </p:cBhvr>
                                    </p:animEffect>
                                  </p:childTnLst>
                                </p:cTn>
                              </p:par>
                            </p:childTnLst>
                          </p:cTn>
                        </p:par>
                        <p:par>
                          <p:cTn id="67" fill="hold">
                            <p:stCondLst>
                              <p:cond delay="12000"/>
                            </p:stCondLst>
                            <p:childTnLst>
                              <p:par>
                                <p:cTn id="68" presetID="9" presetClass="entr" presetSubtype="0" fill="hold" grpId="0" nodeType="after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dissolve">
                                      <p:cBhvr>
                                        <p:cTn id="70" dur="1000"/>
                                        <p:tgtEl>
                                          <p:spTgt spid="30"/>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4112"/>
                                        </p:tgtEl>
                                        <p:attrNameLst>
                                          <p:attrName>style.visibility</p:attrName>
                                        </p:attrNameLst>
                                      </p:cBhvr>
                                      <p:to>
                                        <p:strVal val="visible"/>
                                      </p:to>
                                    </p:set>
                                    <p:animEffect transition="in" filter="wipe(left)">
                                      <p:cBhvr>
                                        <p:cTn id="75" dur="1000"/>
                                        <p:tgtEl>
                                          <p:spTgt spid="4112"/>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4114"/>
                                        </p:tgtEl>
                                        <p:attrNameLst>
                                          <p:attrName>style.visibility</p:attrName>
                                        </p:attrNameLst>
                                      </p:cBhvr>
                                      <p:to>
                                        <p:strVal val="visible"/>
                                      </p:to>
                                    </p:set>
                                    <p:animEffect transition="in" filter="wipe(left)">
                                      <p:cBhvr>
                                        <p:cTn id="78" dur="1000"/>
                                        <p:tgtEl>
                                          <p:spTgt spid="4114"/>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4110"/>
                                        </p:tgtEl>
                                        <p:attrNameLst>
                                          <p:attrName>style.visibility</p:attrName>
                                        </p:attrNameLst>
                                      </p:cBhvr>
                                      <p:to>
                                        <p:strVal val="visible"/>
                                      </p:to>
                                    </p:set>
                                    <p:animEffect transition="in" filter="dissolve">
                                      <p:cBhvr>
                                        <p:cTn id="83" dur="1000"/>
                                        <p:tgtEl>
                                          <p:spTgt spid="4110"/>
                                        </p:tgtEl>
                                      </p:cBhvr>
                                    </p:animEffect>
                                  </p:childTnLst>
                                </p:cTn>
                              </p:par>
                            </p:childTnLst>
                          </p:cTn>
                        </p:par>
                        <p:par>
                          <p:cTn id="84" fill="hold">
                            <p:stCondLst>
                              <p:cond delay="1000"/>
                            </p:stCondLst>
                            <p:childTnLst>
                              <p:par>
                                <p:cTn id="85" presetID="0" presetClass="path" presetSubtype="0" accel="50000" decel="50000" fill="hold" grpId="1" nodeType="afterEffect">
                                  <p:stCondLst>
                                    <p:cond delay="0"/>
                                  </p:stCondLst>
                                  <p:childTnLst>
                                    <p:animMotion origin="layout" path="M 4.16667E-6 2.22222E-6 C 0.14357 0.00741 0.2875 0.01504 0.36093 -0.00579 C 0.43454 -0.02662 0.43784 -0.0757 0.44132 -0.12454 " pathEditMode="relative" rAng="0" ptsTypes="aaA">
                                      <p:cBhvr>
                                        <p:cTn id="86" dur="2000" fill="hold"/>
                                        <p:tgtEl>
                                          <p:spTgt spid="4110"/>
                                        </p:tgtEl>
                                        <p:attrNameLst>
                                          <p:attrName>ppt_x</p:attrName>
                                          <p:attrName>ppt_y</p:attrName>
                                        </p:attrNameLst>
                                      </p:cBhvr>
                                      <p:rCtr x="221" y="-55"/>
                                    </p:animMotion>
                                  </p:childTnLst>
                                </p:cTn>
                              </p:par>
                            </p:childTnLst>
                          </p:cTn>
                        </p:par>
                        <p:par>
                          <p:cTn id="87" fill="hold">
                            <p:stCondLst>
                              <p:cond delay="3000"/>
                            </p:stCondLst>
                            <p:childTnLst>
                              <p:par>
                                <p:cTn id="88" presetID="9" presetClass="entr" presetSubtype="0" fill="hold" grpId="0" nodeType="after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dissolve">
                                      <p:cBhvr>
                                        <p:cTn id="90" dur="1000"/>
                                        <p:tgtEl>
                                          <p:spTgt spid="35"/>
                                        </p:tgtEl>
                                      </p:cBhvr>
                                    </p:animEffect>
                                  </p:childTnLst>
                                </p:cTn>
                              </p:par>
                            </p:childTnLst>
                          </p:cTn>
                        </p:par>
                        <p:par>
                          <p:cTn id="91" fill="hold">
                            <p:stCondLst>
                              <p:cond delay="4000"/>
                            </p:stCondLst>
                            <p:childTnLst>
                              <p:par>
                                <p:cTn id="92" presetID="0" presetClass="path" presetSubtype="0" accel="50000" decel="50000" fill="hold" grpId="1" nodeType="afterEffect">
                                  <p:stCondLst>
                                    <p:cond delay="0"/>
                                  </p:stCondLst>
                                  <p:childTnLst>
                                    <p:animMotion origin="layout" path="M -1.66667E-6 1.11111E-6 C 0.15677 -0.00185 0.31389 -0.00347 0.38646 -0.00579 C 0.45972 -0.0081 0.44757 -0.01111 0.43646 -0.01366 " pathEditMode="relative" rAng="0" ptsTypes="aaA">
                                      <p:cBhvr>
                                        <p:cTn id="93" dur="2000" fill="hold"/>
                                        <p:tgtEl>
                                          <p:spTgt spid="35"/>
                                        </p:tgtEl>
                                        <p:attrNameLst>
                                          <p:attrName>ppt_x</p:attrName>
                                          <p:attrName>ppt_y</p:attrName>
                                        </p:attrNameLst>
                                      </p:cBhvr>
                                      <p:rCtr x="230" y="-7"/>
                                    </p:animMotion>
                                  </p:childTnLst>
                                </p:cTn>
                              </p:par>
                            </p:childTnLst>
                          </p:cTn>
                        </p:par>
                        <p:par>
                          <p:cTn id="94" fill="hold">
                            <p:stCondLst>
                              <p:cond delay="6000"/>
                            </p:stCondLst>
                            <p:childTnLst>
                              <p:par>
                                <p:cTn id="95" presetID="9" presetClass="entr" presetSubtype="0" fill="hold" grpId="1" nodeType="after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dissolve">
                                      <p:cBhvr>
                                        <p:cTn id="97" dur="1000"/>
                                        <p:tgtEl>
                                          <p:spTgt spid="36"/>
                                        </p:tgtEl>
                                      </p:cBhvr>
                                    </p:animEffect>
                                  </p:childTnLst>
                                </p:cTn>
                              </p:par>
                            </p:childTnLst>
                          </p:cTn>
                        </p:par>
                        <p:par>
                          <p:cTn id="98" fill="hold">
                            <p:stCondLst>
                              <p:cond delay="7000"/>
                            </p:stCondLst>
                            <p:childTnLst>
                              <p:par>
                                <p:cTn id="99" presetID="0" presetClass="path" presetSubtype="0" accel="50000" decel="50000" fill="hold" grpId="0" nodeType="afterEffect">
                                  <p:stCondLst>
                                    <p:cond delay="0"/>
                                  </p:stCondLst>
                                  <p:childTnLst>
                                    <p:animMotion origin="layout" path="M -2.22222E-6 -5.92593E-6 C 0.15452 -0.01667 0.3092 -0.03334 0.3849 -0.02038 C 0.46059 -0.00741 0.45747 0.03541 0.45452 0.07823 " pathEditMode="relative" ptsTypes="aaA">
                                      <p:cBhvr>
                                        <p:cTn id="100" dur="2000" fill="hold"/>
                                        <p:tgtEl>
                                          <p:spTgt spid="36"/>
                                        </p:tgtEl>
                                        <p:attrNameLst>
                                          <p:attrName>ppt_x</p:attrName>
                                          <p:attrName>ppt_y</p:attrName>
                                        </p:attrNameLst>
                                      </p:cBhvr>
                                    </p:animMotion>
                                  </p:childTnLst>
                                </p:cTn>
                              </p:par>
                            </p:childTnLst>
                          </p:cTn>
                        </p:par>
                        <p:par>
                          <p:cTn id="101" fill="hold">
                            <p:stCondLst>
                              <p:cond delay="9000"/>
                            </p:stCondLst>
                            <p:childTnLst>
                              <p:par>
                                <p:cTn id="102" presetID="9" presetClass="entr" presetSubtype="0" fill="hold" grpId="0" nodeType="afterEffect">
                                  <p:stCondLst>
                                    <p:cond delay="0"/>
                                  </p:stCondLst>
                                  <p:childTnLst>
                                    <p:set>
                                      <p:cBhvr>
                                        <p:cTn id="103" dur="1" fill="hold">
                                          <p:stCondLst>
                                            <p:cond delay="0"/>
                                          </p:stCondLst>
                                        </p:cTn>
                                        <p:tgtEl>
                                          <p:spTgt spid="4109"/>
                                        </p:tgtEl>
                                        <p:attrNameLst>
                                          <p:attrName>style.visibility</p:attrName>
                                        </p:attrNameLst>
                                      </p:cBhvr>
                                      <p:to>
                                        <p:strVal val="visible"/>
                                      </p:to>
                                    </p:set>
                                    <p:animEffect transition="in" filter="dissolve">
                                      <p:cBhvr>
                                        <p:cTn id="104" dur="1000"/>
                                        <p:tgtEl>
                                          <p:spTgt spid="4109"/>
                                        </p:tgtEl>
                                      </p:cBhvr>
                                    </p:animEffect>
                                  </p:childTnLst>
                                </p:cTn>
                              </p:par>
                            </p:childTnLst>
                          </p:cTn>
                        </p:par>
                        <p:par>
                          <p:cTn id="105" fill="hold">
                            <p:stCondLst>
                              <p:cond delay="10000"/>
                            </p:stCondLst>
                            <p:childTnLst>
                              <p:par>
                                <p:cTn id="106" presetID="0" presetClass="path" presetSubtype="0" accel="50000" decel="50000" fill="hold" grpId="1" nodeType="afterEffect">
                                  <p:stCondLst>
                                    <p:cond delay="0"/>
                                  </p:stCondLst>
                                  <p:childTnLst>
                                    <p:animMotion origin="layout" path="M -8.33333E-7 -4.44444E-6 L 0.47986 -4.44444E-6 " pathEditMode="relative" rAng="0" ptsTypes="AA">
                                      <p:cBhvr>
                                        <p:cTn id="107" dur="2000" fill="hold"/>
                                        <p:tgtEl>
                                          <p:spTgt spid="4109"/>
                                        </p:tgtEl>
                                        <p:attrNameLst>
                                          <p:attrName>ppt_x</p:attrName>
                                          <p:attrName>ppt_y</p:attrName>
                                        </p:attrNameLst>
                                      </p:cBhvr>
                                      <p:rCtr x="240" y="0"/>
                                    </p:animMotion>
                                  </p:childTnLst>
                                </p:cTn>
                              </p:par>
                            </p:childTnLst>
                          </p:cTn>
                        </p:par>
                        <p:par>
                          <p:cTn id="108" fill="hold">
                            <p:stCondLst>
                              <p:cond delay="12000"/>
                            </p:stCondLst>
                            <p:childTnLst>
                              <p:par>
                                <p:cTn id="109" presetID="9" presetClass="entr" presetSubtype="0" fill="hold" grpId="0" nodeType="after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dissolve">
                                      <p:cBhvr>
                                        <p:cTn id="111" dur="1000"/>
                                        <p:tgtEl>
                                          <p:spTgt spid="38"/>
                                        </p:tgtEl>
                                      </p:cBhvr>
                                    </p:animEffect>
                                  </p:childTnLst>
                                </p:cTn>
                              </p:par>
                            </p:childTnLst>
                          </p:cTn>
                        </p:par>
                        <p:par>
                          <p:cTn id="112" fill="hold">
                            <p:stCondLst>
                              <p:cond delay="13000"/>
                            </p:stCondLst>
                            <p:childTnLst>
                              <p:par>
                                <p:cTn id="113" presetID="0" presetClass="path" presetSubtype="0" accel="50000" decel="50000" fill="hold" grpId="1" nodeType="afterEffect">
                                  <p:stCondLst>
                                    <p:cond delay="0"/>
                                  </p:stCondLst>
                                  <p:childTnLst>
                                    <p:animMotion origin="layout" path="M 1.66667E-6 -0.00278 L 0.44045 -0.00278 " pathEditMode="relative" rAng="0" ptsTypes="AA">
                                      <p:cBhvr>
                                        <p:cTn id="114" dur="2000" fill="hold"/>
                                        <p:tgtEl>
                                          <p:spTgt spid="38"/>
                                        </p:tgtEl>
                                        <p:attrNameLst>
                                          <p:attrName>ppt_x</p:attrName>
                                          <p:attrName>ppt_y</p:attrName>
                                        </p:attrNameLst>
                                      </p:cBhvr>
                                      <p:rCtr x="220" y="0"/>
                                    </p:animMotion>
                                  </p:childTnLst>
                                </p:cTn>
                              </p:par>
                            </p:childTnLst>
                          </p:cTn>
                        </p:par>
                        <p:par>
                          <p:cTn id="115" fill="hold">
                            <p:stCondLst>
                              <p:cond delay="15000"/>
                            </p:stCondLst>
                            <p:childTnLst>
                              <p:par>
                                <p:cTn id="116" presetID="9" presetClass="entr" presetSubtype="0" fill="hold" grpId="0" nodeType="afterEffect">
                                  <p:stCondLst>
                                    <p:cond delay="0"/>
                                  </p:stCondLst>
                                  <p:childTnLst>
                                    <p:set>
                                      <p:cBhvr>
                                        <p:cTn id="117" dur="1" fill="hold">
                                          <p:stCondLst>
                                            <p:cond delay="0"/>
                                          </p:stCondLst>
                                        </p:cTn>
                                        <p:tgtEl>
                                          <p:spTgt spid="39"/>
                                        </p:tgtEl>
                                        <p:attrNameLst>
                                          <p:attrName>style.visibility</p:attrName>
                                        </p:attrNameLst>
                                      </p:cBhvr>
                                      <p:to>
                                        <p:strVal val="visible"/>
                                      </p:to>
                                    </p:set>
                                    <p:animEffect transition="in" filter="dissolve">
                                      <p:cBhvr>
                                        <p:cTn id="118" dur="1000"/>
                                        <p:tgtEl>
                                          <p:spTgt spid="39"/>
                                        </p:tgtEl>
                                      </p:cBhvr>
                                    </p:animEffect>
                                  </p:childTnLst>
                                </p:cTn>
                              </p:par>
                            </p:childTnLst>
                          </p:cTn>
                        </p:par>
                        <p:par>
                          <p:cTn id="119" fill="hold">
                            <p:stCondLst>
                              <p:cond delay="16000"/>
                            </p:stCondLst>
                            <p:childTnLst>
                              <p:par>
                                <p:cTn id="120" presetID="0" presetClass="path" presetSubtype="0" accel="50000" decel="50000" fill="hold" grpId="1" nodeType="afterEffect">
                                  <p:stCondLst>
                                    <p:cond delay="0"/>
                                  </p:stCondLst>
                                  <p:childTnLst>
                                    <p:animMotion origin="layout" path="M 1.66667E-6 0.00162 L 0.36163 0.00162 " pathEditMode="relative" rAng="0" ptsTypes="AA">
                                      <p:cBhvr>
                                        <p:cTn id="121" dur="2000" fill="hold"/>
                                        <p:tgtEl>
                                          <p:spTgt spid="39"/>
                                        </p:tgtEl>
                                        <p:attrNameLst>
                                          <p:attrName>ppt_x</p:attrName>
                                          <p:attrName>ppt_y</p:attrName>
                                        </p:attrNameLst>
                                      </p:cBhvr>
                                      <p:rCtr x="181" y="0"/>
                                    </p:animMotion>
                                  </p:childTnLst>
                                </p:cTn>
                              </p:par>
                            </p:childTnLst>
                          </p:cTn>
                        </p:par>
                        <p:par>
                          <p:cTn id="122" fill="hold">
                            <p:stCondLst>
                              <p:cond delay="18000"/>
                            </p:stCondLst>
                            <p:childTnLst>
                              <p:par>
                                <p:cTn id="123" presetID="9" presetClass="entr" presetSubtype="0" fill="hold" grpId="0" nodeType="afterEffect">
                                  <p:stCondLst>
                                    <p:cond delay="0"/>
                                  </p:stCondLst>
                                  <p:childTnLst>
                                    <p:set>
                                      <p:cBhvr>
                                        <p:cTn id="124" dur="1" fill="hold">
                                          <p:stCondLst>
                                            <p:cond delay="0"/>
                                          </p:stCondLst>
                                        </p:cTn>
                                        <p:tgtEl>
                                          <p:spTgt spid="40"/>
                                        </p:tgtEl>
                                        <p:attrNameLst>
                                          <p:attrName>style.visibility</p:attrName>
                                        </p:attrNameLst>
                                      </p:cBhvr>
                                      <p:to>
                                        <p:strVal val="visible"/>
                                      </p:to>
                                    </p:set>
                                    <p:animEffect transition="in" filter="dissolve">
                                      <p:cBhvr>
                                        <p:cTn id="125" dur="500"/>
                                        <p:tgtEl>
                                          <p:spTgt spid="40"/>
                                        </p:tgtEl>
                                      </p:cBhvr>
                                    </p:animEffect>
                                  </p:childTnLst>
                                </p:cTn>
                              </p:par>
                            </p:childTnLst>
                          </p:cTn>
                        </p:par>
                        <p:par>
                          <p:cTn id="126" fill="hold">
                            <p:stCondLst>
                              <p:cond delay="18500"/>
                            </p:stCondLst>
                            <p:childTnLst>
                              <p:par>
                                <p:cTn id="127" presetID="0" presetClass="path" presetSubtype="0" accel="50000" decel="50000" fill="hold" grpId="1" nodeType="afterEffect">
                                  <p:stCondLst>
                                    <p:cond delay="0"/>
                                  </p:stCondLst>
                                  <p:childTnLst>
                                    <p:animMotion origin="layout" path="M -8.33333E-7 -4.44444E-6 L 0.29879 -4.44444E-6 " pathEditMode="relative" rAng="0" ptsTypes="AA">
                                      <p:cBhvr>
                                        <p:cTn id="128" dur="2000" fill="hold"/>
                                        <p:tgtEl>
                                          <p:spTgt spid="40"/>
                                        </p:tgtEl>
                                        <p:attrNameLst>
                                          <p:attrName>ppt_x</p:attrName>
                                          <p:attrName>ppt_y</p:attrName>
                                        </p:attrNameLst>
                                      </p:cBhvr>
                                      <p:rCtr x="149" y="0"/>
                                    </p:animMotion>
                                  </p:childTnLst>
                                </p:cTn>
                              </p:par>
                            </p:childTnLst>
                          </p:cTn>
                        </p:par>
                        <p:par>
                          <p:cTn id="129" fill="hold">
                            <p:stCondLst>
                              <p:cond delay="20500"/>
                            </p:stCondLst>
                            <p:childTnLst>
                              <p:par>
                                <p:cTn id="130" presetID="9" presetClass="entr" presetSubtype="0" fill="hold" grpId="0" nodeType="afterEffect">
                                  <p:stCondLst>
                                    <p:cond delay="0"/>
                                  </p:stCondLst>
                                  <p:childTnLst>
                                    <p:set>
                                      <p:cBhvr>
                                        <p:cTn id="131" dur="1" fill="hold">
                                          <p:stCondLst>
                                            <p:cond delay="0"/>
                                          </p:stCondLst>
                                        </p:cTn>
                                        <p:tgtEl>
                                          <p:spTgt spid="4098"/>
                                        </p:tgtEl>
                                        <p:attrNameLst>
                                          <p:attrName>style.visibility</p:attrName>
                                        </p:attrNameLst>
                                      </p:cBhvr>
                                      <p:to>
                                        <p:strVal val="visible"/>
                                      </p:to>
                                    </p:set>
                                    <p:animEffect transition="in" filter="dissolve">
                                      <p:cBhvr>
                                        <p:cTn id="132" dur="1000"/>
                                        <p:tgtEl>
                                          <p:spTgt spid="4098"/>
                                        </p:tgtEl>
                                      </p:cBhvr>
                                    </p:animEffect>
                                  </p:childTnLst>
                                </p:cTn>
                              </p:par>
                              <p:par>
                                <p:cTn id="133" presetID="9" presetClass="entr" presetSubtype="0" fill="hold" grpId="0" nodeType="withEffect">
                                  <p:stCondLst>
                                    <p:cond delay="0"/>
                                  </p:stCondLst>
                                  <p:childTnLst>
                                    <p:set>
                                      <p:cBhvr>
                                        <p:cTn id="134" dur="1" fill="hold">
                                          <p:stCondLst>
                                            <p:cond delay="0"/>
                                          </p:stCondLst>
                                        </p:cTn>
                                        <p:tgtEl>
                                          <p:spTgt spid="4111"/>
                                        </p:tgtEl>
                                        <p:attrNameLst>
                                          <p:attrName>style.visibility</p:attrName>
                                        </p:attrNameLst>
                                      </p:cBhvr>
                                      <p:to>
                                        <p:strVal val="visible"/>
                                      </p:to>
                                    </p:set>
                                    <p:animEffect transition="in" filter="dissolve">
                                      <p:cBhvr>
                                        <p:cTn id="135" dur="1000"/>
                                        <p:tgtEl>
                                          <p:spTgt spid="4111"/>
                                        </p:tgtEl>
                                      </p:cBhvr>
                                    </p:animEffect>
                                  </p:childTnLst>
                                </p:cTn>
                              </p:par>
                            </p:childTnLst>
                          </p:cTn>
                        </p:par>
                        <p:par>
                          <p:cTn id="136" fill="hold">
                            <p:stCondLst>
                              <p:cond delay="21500"/>
                            </p:stCondLst>
                            <p:childTnLst>
                              <p:par>
                                <p:cTn id="137" presetID="22" presetClass="entr" presetSubtype="8" fill="hold" grpId="0" nodeType="afterEffect">
                                  <p:stCondLst>
                                    <p:cond delay="0"/>
                                  </p:stCondLst>
                                  <p:childTnLst>
                                    <p:set>
                                      <p:cBhvr>
                                        <p:cTn id="138" dur="1" fill="hold">
                                          <p:stCondLst>
                                            <p:cond delay="0"/>
                                          </p:stCondLst>
                                        </p:cTn>
                                        <p:tgtEl>
                                          <p:spTgt spid="4113"/>
                                        </p:tgtEl>
                                        <p:attrNameLst>
                                          <p:attrName>style.visibility</p:attrName>
                                        </p:attrNameLst>
                                      </p:cBhvr>
                                      <p:to>
                                        <p:strVal val="visible"/>
                                      </p:to>
                                    </p:set>
                                    <p:animEffect transition="in" filter="wipe(left)">
                                      <p:cBhvr>
                                        <p:cTn id="139" dur="1000"/>
                                        <p:tgtEl>
                                          <p:spTgt spid="4113"/>
                                        </p:tgtEl>
                                      </p:cBhvr>
                                    </p:animEffect>
                                  </p:childTnLst>
                                </p:cTn>
                              </p:par>
                              <p:par>
                                <p:cTn id="140" presetID="22" presetClass="entr" presetSubtype="8" fill="hold" grpId="0" nodeType="withEffect">
                                  <p:stCondLst>
                                    <p:cond delay="0"/>
                                  </p:stCondLst>
                                  <p:childTnLst>
                                    <p:set>
                                      <p:cBhvr>
                                        <p:cTn id="141" dur="1" fill="hold">
                                          <p:stCondLst>
                                            <p:cond delay="0"/>
                                          </p:stCondLst>
                                        </p:cTn>
                                        <p:tgtEl>
                                          <p:spTgt spid="4115"/>
                                        </p:tgtEl>
                                        <p:attrNameLst>
                                          <p:attrName>style.visibility</p:attrName>
                                        </p:attrNameLst>
                                      </p:cBhvr>
                                      <p:to>
                                        <p:strVal val="visible"/>
                                      </p:to>
                                    </p:set>
                                    <p:animEffect transition="in" filter="wipe(left)">
                                      <p:cBhvr>
                                        <p:cTn id="142" dur="1000"/>
                                        <p:tgtEl>
                                          <p:spTgt spid="4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098" grpId="0"/>
      <p:bldP spid="4099" grpId="0"/>
      <p:bldP spid="4111" grpId="0"/>
      <p:bldP spid="4112" grpId="0" animBg="1"/>
      <p:bldP spid="4113" grpId="0" animBg="1"/>
      <p:bldP spid="4114" grpId="0"/>
      <p:bldP spid="4115" grpId="0"/>
      <p:bldP spid="21" grpId="0"/>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4110" grpId="0" animBg="1"/>
      <p:bldP spid="4110" grpId="1" animBg="1"/>
      <p:bldP spid="35" grpId="0" animBg="1"/>
      <p:bldP spid="35" grpId="1" animBg="1"/>
      <p:bldP spid="36" grpId="0" animBg="1"/>
      <p:bldP spid="36" grpId="1" animBg="1"/>
      <p:bldP spid="4109" grpId="0" animBg="1"/>
      <p:bldP spid="4109" grpId="1" animBg="1"/>
      <p:bldP spid="38" grpId="0" animBg="1"/>
      <p:bldP spid="38" grpId="1" animBg="1"/>
      <p:bldP spid="39" grpId="0" animBg="1"/>
      <p:bldP spid="39" grpId="1" animBg="1"/>
      <p:bldP spid="40" grpId="0" animBg="1"/>
      <p:bldP spid="4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a:xfrm>
            <a:off x="428596" y="274638"/>
            <a:ext cx="8258204" cy="654032"/>
          </a:xfrm>
        </p:spPr>
        <p:txBody>
          <a:bodyPr>
            <a:normAutofit fontScale="90000"/>
          </a:bodyPr>
          <a:lstStyle/>
          <a:p>
            <a:pPr algn="ctr" eaLnBrk="1" hangingPunct="1">
              <a:defRPr/>
            </a:pPr>
            <a:r>
              <a:rPr lang="en-US" sz="3200" b="1" dirty="0">
                <a:solidFill>
                  <a:schemeClr val="tx1"/>
                </a:solidFill>
                <a:latin typeface="Arial" pitchFamily="34" charset="0"/>
                <a:cs typeface="Arial" pitchFamily="34" charset="0"/>
              </a:rPr>
              <a:t>M</a:t>
            </a:r>
            <a:r>
              <a:rPr lang="id-ID" sz="3200" b="1" dirty="0">
                <a:solidFill>
                  <a:schemeClr val="tx1"/>
                </a:solidFill>
                <a:latin typeface="Arial" pitchFamily="34" charset="0"/>
                <a:cs typeface="Arial" pitchFamily="34" charset="0"/>
              </a:rPr>
              <a:t>ekanisme Pelayanan</a:t>
            </a:r>
            <a:endParaRPr lang="en-US" sz="3200" b="1"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C0ED8312-F70D-43BC-B873-E4CC32033F51}" type="slidenum">
              <a:rPr lang="en-US"/>
              <a:pPr>
                <a:defRPr/>
              </a:pPr>
              <a:t>7</a:t>
            </a:fld>
            <a:endParaRPr lang="en-US"/>
          </a:p>
        </p:txBody>
      </p:sp>
      <p:pic>
        <p:nvPicPr>
          <p:cNvPr id="11267" name="Picture 2"/>
          <p:cNvPicPr>
            <a:picLocks noChangeAspect="1" noChangeArrowheads="1"/>
          </p:cNvPicPr>
          <p:nvPr/>
        </p:nvPicPr>
        <p:blipFill>
          <a:blip r:embed="rId2"/>
          <a:srcRect/>
          <a:stretch>
            <a:fillRect/>
          </a:stretch>
        </p:blipFill>
        <p:spPr bwMode="auto">
          <a:xfrm>
            <a:off x="1547664" y="945875"/>
            <a:ext cx="6164163" cy="5904188"/>
          </a:xfrm>
          <a:prstGeom prst="rect">
            <a:avLst/>
          </a:prstGeom>
          <a:noFill/>
          <a:ln w="9525">
            <a:noFill/>
            <a:miter lim="800000"/>
            <a:headEnd/>
            <a:tailEnd/>
          </a:ln>
        </p:spPr>
      </p:pic>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47414" y="696690"/>
            <a:ext cx="8401050" cy="500062"/>
          </a:xfrm>
        </p:spPr>
        <p:txBody>
          <a:bodyPr>
            <a:noAutofit/>
          </a:bodyPr>
          <a:lstStyle/>
          <a:p>
            <a:pPr algn="ctr" eaLnBrk="1" hangingPunct="1"/>
            <a:r>
              <a:rPr lang="id-ID" sz="3600" b="1" dirty="0">
                <a:solidFill>
                  <a:schemeClr val="tx1"/>
                </a:solidFill>
                <a:latin typeface="Arial" pitchFamily="34" charset="0"/>
                <a:cs typeface="Arial" pitchFamily="34" charset="0"/>
              </a:rPr>
              <a:t>Disiplin </a:t>
            </a:r>
            <a:r>
              <a:rPr lang="en-US" sz="3600" b="1" dirty="0" err="1">
                <a:solidFill>
                  <a:schemeClr val="tx1"/>
                </a:solidFill>
                <a:latin typeface="Arial" pitchFamily="34" charset="0"/>
                <a:cs typeface="Arial" pitchFamily="34" charset="0"/>
              </a:rPr>
              <a:t>Antrian</a:t>
            </a:r>
            <a:endParaRPr lang="en-US" sz="3600" b="1" dirty="0">
              <a:solidFill>
                <a:schemeClr val="tx1"/>
              </a:solidFill>
              <a:latin typeface="Arial" pitchFamily="34" charset="0"/>
              <a:cs typeface="Arial" pitchFamily="34" charset="0"/>
            </a:endParaRPr>
          </a:p>
        </p:txBody>
      </p:sp>
      <p:sp>
        <p:nvSpPr>
          <p:cNvPr id="12291" name="Content Placeholder 4"/>
          <p:cNvSpPr>
            <a:spLocks noGrp="1"/>
          </p:cNvSpPr>
          <p:nvPr>
            <p:ph idx="1"/>
          </p:nvPr>
        </p:nvSpPr>
        <p:spPr>
          <a:xfrm>
            <a:off x="214313" y="1484784"/>
            <a:ext cx="8715375" cy="5158904"/>
          </a:xfrm>
        </p:spPr>
        <p:txBody>
          <a:bodyPr>
            <a:normAutofit/>
          </a:bodyPr>
          <a:lstStyle/>
          <a:p>
            <a:pPr algn="just">
              <a:buClrTx/>
            </a:pPr>
            <a:r>
              <a:rPr lang="id-ID" sz="2400" dirty="0">
                <a:latin typeface="Arial" charset="0"/>
                <a:cs typeface="Arial" charset="0"/>
              </a:rPr>
              <a:t>Disiplin antri adalah aturan keputusan yang menjelaskan cara melayani pengantri.</a:t>
            </a:r>
          </a:p>
          <a:p>
            <a:pPr algn="just">
              <a:buClrTx/>
            </a:pPr>
            <a:r>
              <a:rPr lang="id-ID" sz="2400" dirty="0">
                <a:latin typeface="Arial" charset="0"/>
                <a:cs typeface="Arial" charset="0"/>
              </a:rPr>
              <a:t>Ada 5 bentuk disiplin antrian yang biasa digunakan :</a:t>
            </a:r>
          </a:p>
          <a:p>
            <a:pPr marL="776288" lvl="1" indent="-457200" algn="just">
              <a:buClrTx/>
              <a:buFont typeface="Franklin Gothic Book" pitchFamily="34" charset="0"/>
              <a:buAutoNum type="arabicPeriod"/>
            </a:pPr>
            <a:r>
              <a:rPr lang="id-ID" b="1" dirty="0">
                <a:latin typeface="Arial" charset="0"/>
                <a:cs typeface="Arial" charset="0"/>
              </a:rPr>
              <a:t>First-Come First-Served</a:t>
            </a:r>
            <a:r>
              <a:rPr lang="id-ID" dirty="0">
                <a:latin typeface="Arial" charset="0"/>
                <a:cs typeface="Arial" charset="0"/>
              </a:rPr>
              <a:t> (FCFS) atau </a:t>
            </a:r>
            <a:r>
              <a:rPr lang="id-ID" b="1" dirty="0">
                <a:latin typeface="Arial" charset="0"/>
                <a:cs typeface="Arial" charset="0"/>
              </a:rPr>
              <a:t>First-In First-Out </a:t>
            </a:r>
            <a:r>
              <a:rPr lang="id-ID" dirty="0">
                <a:latin typeface="Arial" charset="0"/>
                <a:cs typeface="Arial" charset="0"/>
              </a:rPr>
              <a:t>(FIFO).</a:t>
            </a:r>
          </a:p>
          <a:p>
            <a:pPr marL="776288" lvl="1" indent="-457200" algn="just">
              <a:buClrTx/>
              <a:buFont typeface="Franklin Gothic Book" pitchFamily="34" charset="0"/>
              <a:buAutoNum type="arabicPeriod"/>
            </a:pPr>
            <a:r>
              <a:rPr lang="id-ID" b="1" dirty="0">
                <a:latin typeface="Arial" charset="0"/>
                <a:cs typeface="Arial" charset="0"/>
              </a:rPr>
              <a:t>Last-Come First-Served </a:t>
            </a:r>
            <a:r>
              <a:rPr lang="id-ID" dirty="0">
                <a:latin typeface="Arial" charset="0"/>
                <a:cs typeface="Arial" charset="0"/>
              </a:rPr>
              <a:t>(LCFS) atau </a:t>
            </a:r>
            <a:r>
              <a:rPr lang="id-ID" b="1" dirty="0">
                <a:latin typeface="Arial" charset="0"/>
                <a:cs typeface="Arial" charset="0"/>
              </a:rPr>
              <a:t>Last-In First-Out </a:t>
            </a:r>
            <a:r>
              <a:rPr lang="id-ID" dirty="0">
                <a:latin typeface="Arial" charset="0"/>
                <a:cs typeface="Arial" charset="0"/>
              </a:rPr>
              <a:t>(LIFO).</a:t>
            </a:r>
          </a:p>
          <a:p>
            <a:pPr marL="776288" lvl="1" indent="-457200" algn="just">
              <a:buClrTx/>
              <a:buFont typeface="Franklin Gothic Book" pitchFamily="34" charset="0"/>
              <a:buAutoNum type="arabicPeriod"/>
            </a:pPr>
            <a:r>
              <a:rPr lang="id-ID" b="1" dirty="0">
                <a:latin typeface="Arial" charset="0"/>
                <a:cs typeface="Arial" charset="0"/>
              </a:rPr>
              <a:t>Service In Random Order </a:t>
            </a:r>
            <a:r>
              <a:rPr lang="id-ID" dirty="0">
                <a:latin typeface="Arial" charset="0"/>
                <a:cs typeface="Arial" charset="0"/>
              </a:rPr>
              <a:t>(SIRO).</a:t>
            </a:r>
          </a:p>
          <a:p>
            <a:pPr marL="776288" lvl="1" indent="-457200" algn="just">
              <a:buClrTx/>
              <a:buFont typeface="Franklin Gothic Book" pitchFamily="34" charset="0"/>
              <a:buAutoNum type="arabicPeriod"/>
            </a:pPr>
            <a:r>
              <a:rPr lang="id-ID" b="1" dirty="0">
                <a:latin typeface="Arial" charset="0"/>
                <a:cs typeface="Arial" charset="0"/>
              </a:rPr>
              <a:t>Priority Service </a:t>
            </a:r>
            <a:r>
              <a:rPr lang="id-ID" dirty="0">
                <a:latin typeface="Arial" charset="0"/>
                <a:cs typeface="Arial" charset="0"/>
              </a:rPr>
              <a:t>(PS).</a:t>
            </a:r>
          </a:p>
        </p:txBody>
      </p:sp>
      <p:sp>
        <p:nvSpPr>
          <p:cNvPr id="4" name="Slide Number Placeholder 3"/>
          <p:cNvSpPr>
            <a:spLocks noGrp="1"/>
          </p:cNvSpPr>
          <p:nvPr>
            <p:ph type="sldNum" sz="quarter" idx="12"/>
          </p:nvPr>
        </p:nvSpPr>
        <p:spPr/>
        <p:txBody>
          <a:bodyPr/>
          <a:lstStyle/>
          <a:p>
            <a:pPr>
              <a:defRPr/>
            </a:pPr>
            <a:fld id="{ED228500-EC01-4551-860B-FEF394EC492E}" type="slidenum">
              <a:rPr lang="en-US"/>
              <a:pPr>
                <a:defRPr/>
              </a:pPr>
              <a:t>8</a:t>
            </a:fld>
            <a:endParaRPr lang="en-US"/>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a:solidFill>
                  <a:schemeClr val="tx1"/>
                </a:solidFill>
                <a:latin typeface="Arial" pitchFamily="34" charset="0"/>
                <a:cs typeface="Arial" pitchFamily="34" charset="0"/>
              </a:rPr>
              <a:t>Model</a:t>
            </a:r>
            <a:r>
              <a:rPr lang="id-ID" sz="2800" b="1">
                <a:solidFill>
                  <a:schemeClr val="tx1"/>
                </a:solidFill>
                <a:latin typeface="Arial" pitchFamily="34" charset="0"/>
                <a:cs typeface="Arial" pitchFamily="34" charset="0"/>
              </a:rPr>
              <a:t> Antrian</a:t>
            </a:r>
            <a:r>
              <a:rPr lang="en-US" sz="2800" b="1">
                <a:solidFill>
                  <a:schemeClr val="tx1"/>
                </a:solidFill>
                <a:latin typeface="Arial" pitchFamily="34" charset="0"/>
                <a:cs typeface="Arial" pitchFamily="34" charset="0"/>
              </a:rPr>
              <a:t> (M / M / 1 </a:t>
            </a:r>
            <a:r>
              <a:rPr lang="id-ID" sz="2800" b="1">
                <a:solidFill>
                  <a:schemeClr val="tx1"/>
                </a:solidFill>
                <a:latin typeface="Arial" pitchFamily="34" charset="0"/>
                <a:cs typeface="Arial" pitchFamily="34" charset="0"/>
              </a:rPr>
              <a:t>)</a:t>
            </a:r>
            <a:endParaRPr lang="en-US"/>
          </a:p>
        </p:txBody>
      </p:sp>
      <p:sp>
        <p:nvSpPr>
          <p:cNvPr id="3" name="Content Placeholder 2"/>
          <p:cNvSpPr>
            <a:spLocks noGrp="1"/>
          </p:cNvSpPr>
          <p:nvPr>
            <p:ph idx="1"/>
          </p:nvPr>
        </p:nvSpPr>
        <p:spPr/>
        <p:txBody>
          <a:bodyPr/>
          <a:lstStyle/>
          <a:p>
            <a:pPr marL="342900" indent="-342900">
              <a:buFont typeface="+mj-lt"/>
              <a:buAutoNum type="arabicPeriod"/>
            </a:pPr>
            <a:r>
              <a:rPr lang="en-US"/>
              <a:t>Model saluran tunggal</a:t>
            </a:r>
          </a:p>
          <a:p>
            <a:pPr marL="342900" indent="-342900">
              <a:buFont typeface="+mj-lt"/>
              <a:buAutoNum type="arabicPeriod"/>
            </a:pPr>
            <a:r>
              <a:rPr lang="en-US"/>
              <a:t>Populasi input tidak terbatas</a:t>
            </a:r>
          </a:p>
          <a:p>
            <a:pPr marL="342900" indent="-342900">
              <a:buFont typeface="+mj-lt"/>
              <a:buAutoNum type="arabicPeriod"/>
            </a:pPr>
            <a:r>
              <a:rPr lang="en-US"/>
              <a:t>Distribusi kedatangan &amp; pelayanan mengikuti distribusi poisson</a:t>
            </a:r>
          </a:p>
          <a:p>
            <a:pPr marL="342900" indent="-342900">
              <a:buFont typeface="+mj-lt"/>
              <a:buAutoNum type="arabicPeriod"/>
            </a:pPr>
            <a:r>
              <a:rPr lang="en-US"/>
              <a:t>Disiplin mengikuti FCFS</a:t>
            </a:r>
          </a:p>
          <a:p>
            <a:pPr marL="342900" indent="-342900">
              <a:buFont typeface="+mj-lt"/>
              <a:buAutoNum type="arabicPeriod"/>
            </a:pPr>
            <a:r>
              <a:rPr lang="en-US"/>
              <a:t>Kapasitas diasumsikan tidak terbatas</a:t>
            </a:r>
          </a:p>
          <a:p>
            <a:pPr marL="342900" indent="-342900">
              <a:buFont typeface="+mj-lt"/>
              <a:buAutoNum type="arabicPeriod"/>
            </a:pPr>
            <a:r>
              <a:rPr lang="en-US"/>
              <a:t>Tidak ada penolakan</a:t>
            </a:r>
          </a:p>
          <a:p>
            <a:pPr marL="342900" indent="-342900">
              <a:buFont typeface="+mj-lt"/>
              <a:buAutoNum type="arabicPeriod"/>
            </a:pPr>
            <a:endParaRPr lang="en-US"/>
          </a:p>
        </p:txBody>
      </p:sp>
      <p:sp>
        <p:nvSpPr>
          <p:cNvPr id="4" name="Slide Number Placeholder 3"/>
          <p:cNvSpPr>
            <a:spLocks noGrp="1"/>
          </p:cNvSpPr>
          <p:nvPr>
            <p:ph type="sldNum" sz="quarter" idx="12"/>
          </p:nvPr>
        </p:nvSpPr>
        <p:spPr/>
        <p:txBody>
          <a:bodyPr/>
          <a:lstStyle/>
          <a:p>
            <a:pPr>
              <a:defRPr/>
            </a:pPr>
            <a:fld id="{A7ACA7C1-EEE7-4661-BE25-4E4DCC66711E}" type="slidenum">
              <a:rPr lang="en-US" smtClean="0"/>
              <a:pPr>
                <a:defRPr/>
              </a:pPr>
              <a:t>9</a:t>
            </a:fld>
            <a:endParaRPr lang="en-US"/>
          </a:p>
        </p:txBody>
      </p:sp>
    </p:spTree>
    <p:extLst>
      <p:ext uri="{BB962C8B-B14F-4D97-AF65-F5344CB8AC3E}">
        <p14:creationId xmlns:p14="http://schemas.microsoft.com/office/powerpoint/2010/main" val="937105055"/>
      </p:ext>
    </p:extLst>
  </p:cSld>
  <p:clrMapOvr>
    <a:masterClrMapping/>
  </p:clrMapOvr>
  <p:transition spd="slow">
    <p:wipe/>
  </p:transition>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1368</Words>
  <Application>Microsoft Office PowerPoint</Application>
  <PresentationFormat>On-screen Show (4:3)</PresentationFormat>
  <Paragraphs>219</Paragraphs>
  <Slides>26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vt:lpstr>
      <vt:lpstr>Calibri</vt:lpstr>
      <vt:lpstr>Cambria Math</vt:lpstr>
      <vt:lpstr>Franklin Gothic Book</vt:lpstr>
      <vt:lpstr>Gill Sans MT</vt:lpstr>
      <vt:lpstr>Wingdings 2</vt:lpstr>
      <vt:lpstr>Parcel</vt:lpstr>
      <vt:lpstr>Equation</vt:lpstr>
      <vt:lpstr>MODEL DAN SIMULASI SISTEM ANTRIAN</vt:lpstr>
      <vt:lpstr>Sistem Antrian</vt:lpstr>
      <vt:lpstr>Klasifikasi menurut Hillier &amp; Lieberman </vt:lpstr>
      <vt:lpstr>Contoh Sistem Antrian</vt:lpstr>
      <vt:lpstr>Komponen Dasar Proses Antrian</vt:lpstr>
      <vt:lpstr>Struktur Dasar Sistem Antrian</vt:lpstr>
      <vt:lpstr>Mekanisme Pelayanan</vt:lpstr>
      <vt:lpstr>Disiplin Antrian</vt:lpstr>
      <vt:lpstr>Model Antrian (M / M / 1 )</vt:lpstr>
      <vt:lpstr>Model Antrian (M / M / 1 )</vt:lpstr>
      <vt:lpstr>PowerPoint Presentation</vt:lpstr>
      <vt:lpstr>Model (M / M / s )</vt:lpstr>
      <vt:lpstr>PowerPoint Presentation</vt:lpstr>
      <vt:lpstr>PowerPoint Presentation</vt:lpstr>
      <vt:lpstr>Simulasi Sistem Antrian</vt:lpstr>
      <vt:lpstr>Model Antrian Single Server</vt:lpstr>
      <vt:lpstr>Ilustrasi Contoh Simulasi Sistem Antrian Single Server</vt:lpstr>
      <vt:lpstr>PowerPoint Presentation</vt:lpstr>
      <vt:lpstr>PowerPoint Presentation</vt:lpstr>
      <vt:lpstr>PowerPoint Presentation</vt:lpstr>
      <vt:lpstr>Contoh kasus</vt:lpstr>
      <vt:lpstr>analisis</vt:lpstr>
      <vt:lpstr>Analisis (Lanjutan)</vt:lpstr>
      <vt:lpstr>PowerPoint Presentation</vt:lpstr>
      <vt:lpstr>Kasus 1:</vt:lpstr>
      <vt:lpstr>Kasus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DAN SIMULASI SISTEM ANTRIAN</dc:title>
  <dc:creator>Kaprodi_If_Unikom</dc:creator>
  <cp:lastModifiedBy>Kaprodi_If_Unikom</cp:lastModifiedBy>
  <cp:revision>5</cp:revision>
  <dcterms:created xsi:type="dcterms:W3CDTF">2019-07-10T02:13:28Z</dcterms:created>
  <dcterms:modified xsi:type="dcterms:W3CDTF">2019-07-10T06:34:35Z</dcterms:modified>
</cp:coreProperties>
</file>