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7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5" r:id="rId15"/>
    <p:sldId id="276" r:id="rId16"/>
    <p:sldId id="268" r:id="rId17"/>
    <p:sldId id="280" r:id="rId18"/>
    <p:sldId id="269" r:id="rId19"/>
    <p:sldId id="270" r:id="rId20"/>
    <p:sldId id="281" r:id="rId21"/>
    <p:sldId id="272" r:id="rId22"/>
    <p:sldId id="273" r:id="rId23"/>
    <p:sldId id="274" r:id="rId24"/>
    <p:sldId id="277" r:id="rId25"/>
    <p:sldId id="278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4683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71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79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731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36066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30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812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59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26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509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568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301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Uu administrasi kependudukan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UU 23 TAHUN 2006 </a:t>
            </a:r>
          </a:p>
          <a:p>
            <a:r>
              <a:rPr lang="id-ID" dirty="0" smtClean="0"/>
              <a:t>DIPERBAHARUI UU 24 TAHUN 2013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884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Izin </a:t>
            </a:r>
            <a:r>
              <a:rPr lang="id-ID" dirty="0"/>
              <a:t>Tinggal Terbatas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sz="2800" dirty="0" smtClean="0"/>
              <a:t>Izin </a:t>
            </a:r>
            <a:r>
              <a:rPr lang="id-ID" sz="2800" dirty="0"/>
              <a:t>Tinggal Terbatas adalah izin tinggal yang diberikan kepada Orang Asing untuk tinggal di </a:t>
            </a:r>
            <a:r>
              <a:rPr lang="id-ID" sz="2800" dirty="0" smtClean="0"/>
              <a:t>wilayah Negara </a:t>
            </a:r>
            <a:r>
              <a:rPr lang="id-ID" sz="2800" dirty="0"/>
              <a:t>Kesatuan Republik Indonesia dalam jangka waktu yang terbatas sesuai dengan </a:t>
            </a:r>
            <a:r>
              <a:rPr lang="id-ID" sz="2800" dirty="0" smtClean="0"/>
              <a:t>ketentuan Peraturan </a:t>
            </a:r>
            <a:r>
              <a:rPr lang="id-ID" sz="2800" dirty="0"/>
              <a:t>Perundang-undangan.</a:t>
            </a:r>
          </a:p>
          <a:p>
            <a:endParaRPr lang="id-ID" dirty="0"/>
          </a:p>
        </p:txBody>
      </p:sp>
      <p:pic>
        <p:nvPicPr>
          <p:cNvPr id="5122" name="Picture 2" descr="Related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4625" y="2461900"/>
            <a:ext cx="4448175" cy="322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4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Izin Tinggal Tetap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id-ID" sz="2800" dirty="0" smtClean="0"/>
              <a:t>Izin </a:t>
            </a:r>
            <a:r>
              <a:rPr lang="id-ID" sz="2800" dirty="0"/>
              <a:t>Tinggal Tetap adalah izin tinggal yang diberikan kepada Orang Asing untuk tinggal menetap </a:t>
            </a:r>
            <a:r>
              <a:rPr lang="id-ID" sz="2800" dirty="0" smtClean="0"/>
              <a:t>di wilayah </a:t>
            </a:r>
            <a:r>
              <a:rPr lang="id-ID" sz="2800" dirty="0"/>
              <a:t>Negara Kesatuan Republik Indonesia sesuai dengan ketentuan Peraturan Perundangundangan</a:t>
            </a:r>
            <a:r>
              <a:rPr lang="id-ID" sz="2800" dirty="0" smtClean="0"/>
              <a:t>.</a:t>
            </a:r>
            <a:endParaRPr lang="id-ID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13774" y="2285998"/>
            <a:ext cx="4017504" cy="251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4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Petugas Registrasi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sz="2800" dirty="0"/>
              <a:t>Petugas Registrasi adalah pegawai yang diberi tugas dan tanggung jawab memberikan </a:t>
            </a:r>
            <a:r>
              <a:rPr lang="id-ID" sz="2800" dirty="0" smtClean="0"/>
              <a:t>pelayanan pelaporan </a:t>
            </a:r>
            <a:r>
              <a:rPr lang="id-ID" sz="2800" dirty="0"/>
              <a:t>Peristiwa Kependudukan dan Peristiwa Penting serta pengelolaan dan penyajian </a:t>
            </a:r>
            <a:r>
              <a:rPr lang="id-ID" sz="2800" dirty="0" smtClean="0"/>
              <a:t>Data Kependudukan </a:t>
            </a:r>
            <a:r>
              <a:rPr lang="id-ID" sz="2800" dirty="0"/>
              <a:t>di desa/kelurahan atau nama lainnya.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8720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Sistem Informasi Administrasi Kependudukan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sz="2800" dirty="0" smtClean="0"/>
              <a:t>Sistem </a:t>
            </a:r>
            <a:r>
              <a:rPr lang="id-ID" sz="2800" dirty="0"/>
              <a:t>Informasi Administrasi Kependudukan, selanjutnya disingkat SIAK, adalah sistem </a:t>
            </a:r>
            <a:r>
              <a:rPr lang="id-ID" sz="2800" dirty="0" smtClean="0"/>
              <a:t>informasi yang </a:t>
            </a:r>
            <a:r>
              <a:rPr lang="id-ID" sz="2800" dirty="0"/>
              <a:t>memanfaatkan teknologi informasi dan komunikasi untuk memfasilitasi pengelolaan </a:t>
            </a:r>
            <a:r>
              <a:rPr lang="id-ID" sz="2800" dirty="0" smtClean="0"/>
              <a:t>informasi administrasi </a:t>
            </a:r>
            <a:r>
              <a:rPr lang="id-ID" sz="2800" dirty="0"/>
              <a:t>kependudukan di tingkat Penyelenggara dan Instansi Pelaksana sebagai </a:t>
            </a:r>
            <a:r>
              <a:rPr lang="id-ID" sz="2800" dirty="0" smtClean="0"/>
              <a:t>satu kesatuan</a:t>
            </a:r>
            <a:r>
              <a:rPr lang="id-ID" dirty="0"/>
              <a:t>.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6682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Kewenangan Bupati/Walikota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algn="just">
              <a:buFont typeface="+mj-lt"/>
              <a:buAutoNum type="alphaLcPeriod"/>
            </a:pPr>
            <a:r>
              <a:rPr lang="nn-NO" sz="2400" dirty="0" smtClean="0"/>
              <a:t>koordinasi </a:t>
            </a:r>
            <a:r>
              <a:rPr lang="nn-NO" sz="2400" dirty="0"/>
              <a:t>penyelenggaraan Administrasi Kependudukan;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id-ID" sz="2400" dirty="0" smtClean="0"/>
              <a:t>pembentukan </a:t>
            </a:r>
            <a:r>
              <a:rPr lang="id-ID" sz="2400" dirty="0"/>
              <a:t>Instansi Pelaksana yang tugas dan fungsinya di bidang </a:t>
            </a:r>
            <a:r>
              <a:rPr lang="id-ID" sz="2400" dirty="0" smtClean="0"/>
              <a:t>Administrasi Kependudukan</a:t>
            </a:r>
            <a:r>
              <a:rPr lang="id-ID" sz="2400" dirty="0"/>
              <a:t>;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id-ID" sz="2400" dirty="0" smtClean="0"/>
              <a:t>pengaturan </a:t>
            </a:r>
            <a:r>
              <a:rPr lang="id-ID" sz="2400" dirty="0"/>
              <a:t>teknis penyelenggaraan Administrasi Kependudukan sesuai dengan </a:t>
            </a:r>
            <a:r>
              <a:rPr lang="id-ID" sz="2400" dirty="0" smtClean="0"/>
              <a:t>ketentuan Peraturan </a:t>
            </a:r>
            <a:r>
              <a:rPr lang="id-ID" sz="2400" dirty="0"/>
              <a:t>Perundang-undangan;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id-ID" sz="2400" dirty="0" smtClean="0"/>
              <a:t>pembinaan </a:t>
            </a:r>
            <a:r>
              <a:rPr lang="id-ID" sz="2400" dirty="0"/>
              <a:t>dan sosialisasi penyelenggaraan Administrasi Kependudukan;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id-ID" sz="2400" dirty="0" smtClean="0"/>
              <a:t>pelaksanaan </a:t>
            </a:r>
            <a:r>
              <a:rPr lang="id-ID" sz="2400" dirty="0"/>
              <a:t>kegiatan pelayanan masyarakat di bidang Administrasi Kependudukan</a:t>
            </a:r>
            <a:r>
              <a:rPr lang="id-ID" sz="2400" dirty="0" smtClean="0"/>
              <a:t>;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47074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Kewenangan Bupati/Walikota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algn="just">
              <a:buFont typeface="+mj-lt"/>
              <a:buAutoNum type="alphaLcPeriod" startAt="6"/>
            </a:pPr>
            <a:r>
              <a:rPr lang="sv-SE" sz="2400" dirty="0" smtClean="0"/>
              <a:t>penugasan </a:t>
            </a:r>
            <a:r>
              <a:rPr lang="sv-SE" sz="2400" dirty="0"/>
              <a:t>kepada desa untuk menyelenggarakan sebagian urusan </a:t>
            </a:r>
            <a:r>
              <a:rPr lang="sv-SE" sz="2400" dirty="0" smtClean="0"/>
              <a:t>Administrasi</a:t>
            </a:r>
            <a:r>
              <a:rPr lang="id-ID" sz="2400" dirty="0" smtClean="0"/>
              <a:t> </a:t>
            </a:r>
            <a:r>
              <a:rPr lang="es-ES" sz="2400" dirty="0" err="1" smtClean="0"/>
              <a:t>Kependudukan</a:t>
            </a:r>
            <a:r>
              <a:rPr lang="es-ES" sz="2400" dirty="0" smtClean="0"/>
              <a:t> </a:t>
            </a:r>
            <a:r>
              <a:rPr lang="es-ES" sz="2400" dirty="0" err="1"/>
              <a:t>berdasarkan</a:t>
            </a:r>
            <a:r>
              <a:rPr lang="es-ES" sz="2400" dirty="0"/>
              <a:t> asas tugas </a:t>
            </a:r>
            <a:r>
              <a:rPr lang="es-ES" sz="2400" dirty="0" err="1"/>
              <a:t>pembantuan</a:t>
            </a:r>
            <a:r>
              <a:rPr lang="es-ES" sz="2400" dirty="0"/>
              <a:t>;</a:t>
            </a:r>
          </a:p>
          <a:p>
            <a:pPr marL="457200" indent="-457200" algn="just">
              <a:buFont typeface="+mj-lt"/>
              <a:buAutoNum type="alphaLcPeriod" startAt="6"/>
            </a:pPr>
            <a:r>
              <a:rPr lang="id-ID" sz="2400" dirty="0" smtClean="0"/>
              <a:t>penyajian </a:t>
            </a:r>
            <a:r>
              <a:rPr lang="id-ID" sz="2400" dirty="0"/>
              <a:t>Data Kependudukan berskala kabupaten/kota berasal dari Data </a:t>
            </a:r>
            <a:r>
              <a:rPr lang="id-ID" sz="2400" dirty="0" smtClean="0"/>
              <a:t>Kependudukan yang </a:t>
            </a:r>
            <a:r>
              <a:rPr lang="id-ID" sz="2400" dirty="0"/>
              <a:t>telah dikonsolidasikan dan dibersihkan oleh Kementerian yang bertanggung </a:t>
            </a:r>
            <a:r>
              <a:rPr lang="id-ID" sz="2400" dirty="0" smtClean="0"/>
              <a:t>jawab dalam </a:t>
            </a:r>
            <a:r>
              <a:rPr lang="id-ID" sz="2400" dirty="0"/>
              <a:t>urusan pemerintahan dalam negeri; dan</a:t>
            </a:r>
          </a:p>
          <a:p>
            <a:pPr marL="457200" indent="-457200" algn="just">
              <a:buFont typeface="+mj-lt"/>
              <a:buAutoNum type="alphaLcPeriod" startAt="6"/>
            </a:pPr>
            <a:r>
              <a:rPr lang="es-ES" sz="2400" dirty="0" err="1" smtClean="0"/>
              <a:t>koordinasi</a:t>
            </a:r>
            <a:r>
              <a:rPr lang="es-ES" sz="2400" dirty="0" smtClean="0"/>
              <a:t> </a:t>
            </a:r>
            <a:r>
              <a:rPr lang="es-ES" sz="2400" dirty="0" err="1"/>
              <a:t>pengawasan</a:t>
            </a:r>
            <a:r>
              <a:rPr lang="es-ES" sz="2400" dirty="0"/>
              <a:t> atas </a:t>
            </a:r>
            <a:r>
              <a:rPr lang="es-ES" sz="2400" dirty="0" err="1"/>
              <a:t>penyelenggaraan</a:t>
            </a:r>
            <a:r>
              <a:rPr lang="es-ES" sz="2400" dirty="0"/>
              <a:t> </a:t>
            </a:r>
            <a:r>
              <a:rPr lang="es-ES" sz="2400" dirty="0" err="1"/>
              <a:t>Administrasi</a:t>
            </a:r>
            <a:r>
              <a:rPr lang="es-ES" sz="2400" dirty="0"/>
              <a:t> </a:t>
            </a:r>
            <a:r>
              <a:rPr lang="es-ES" sz="2400" dirty="0" err="1"/>
              <a:t>Kependudukan</a:t>
            </a:r>
            <a:r>
              <a:rPr lang="es-ES" sz="2400" dirty="0"/>
              <a:t>.</a:t>
            </a:r>
            <a:endParaRPr lang="id-ID" sz="2400" dirty="0"/>
          </a:p>
          <a:p>
            <a:pPr marL="0" indent="0" algn="just">
              <a:buNone/>
            </a:pP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45026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Data Kependudukan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/>
              <a:t>Data Kependudukan terdiri atas data perseorangan dan/atau data agregat Penduduk.</a:t>
            </a:r>
          </a:p>
          <a:p>
            <a:pPr marL="0" indent="0">
              <a:buNone/>
            </a:pPr>
            <a:r>
              <a:rPr lang="id-ID" dirty="0" smtClean="0"/>
              <a:t>Data </a:t>
            </a:r>
            <a:r>
              <a:rPr lang="id-ID" dirty="0"/>
              <a:t>perseorangan meliputi:</a:t>
            </a:r>
          </a:p>
          <a:p>
            <a:pPr marL="457200" indent="-457200">
              <a:buFont typeface="+mj-lt"/>
              <a:buAutoNum type="arabicPeriod"/>
            </a:pPr>
            <a:r>
              <a:rPr lang="id-ID" b="1" dirty="0" smtClean="0"/>
              <a:t>Nomor </a:t>
            </a:r>
            <a:r>
              <a:rPr lang="id-ID" b="1" dirty="0"/>
              <a:t>KK;</a:t>
            </a:r>
          </a:p>
          <a:p>
            <a:pPr marL="457200" indent="-457200">
              <a:buFont typeface="+mj-lt"/>
              <a:buAutoNum type="arabicPeriod"/>
            </a:pPr>
            <a:r>
              <a:rPr lang="id-ID" b="1" dirty="0" smtClean="0"/>
              <a:t>NIK</a:t>
            </a:r>
            <a:r>
              <a:rPr lang="id-ID" b="1" dirty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id-ID" b="1" dirty="0" smtClean="0"/>
              <a:t>nama </a:t>
            </a:r>
            <a:r>
              <a:rPr lang="id-ID" b="1" dirty="0"/>
              <a:t>lengkap;</a:t>
            </a:r>
          </a:p>
          <a:p>
            <a:pPr marL="457200" indent="-457200">
              <a:buFont typeface="+mj-lt"/>
              <a:buAutoNum type="arabicPeriod"/>
            </a:pPr>
            <a:r>
              <a:rPr lang="id-ID" b="1" dirty="0" smtClean="0"/>
              <a:t> </a:t>
            </a:r>
            <a:r>
              <a:rPr lang="id-ID" b="1" dirty="0"/>
              <a:t>jenis kelamin;</a:t>
            </a:r>
          </a:p>
          <a:p>
            <a:pPr marL="457200" indent="-457200">
              <a:buFont typeface="+mj-lt"/>
              <a:buAutoNum type="arabicPeriod"/>
            </a:pPr>
            <a:r>
              <a:rPr lang="id-ID" b="1" dirty="0" smtClean="0"/>
              <a:t>tempat </a:t>
            </a:r>
            <a:r>
              <a:rPr lang="id-ID" b="1" dirty="0"/>
              <a:t>lahir;</a:t>
            </a:r>
          </a:p>
          <a:p>
            <a:pPr marL="457200" indent="-457200">
              <a:buFont typeface="+mj-lt"/>
              <a:buAutoNum type="arabicPeriod"/>
            </a:pPr>
            <a:r>
              <a:rPr lang="id-ID" b="1" dirty="0" smtClean="0"/>
              <a:t>tanggal/bulan/tahun </a:t>
            </a:r>
            <a:r>
              <a:rPr lang="id-ID" b="1" dirty="0"/>
              <a:t>lahir</a:t>
            </a:r>
            <a:r>
              <a:rPr lang="id-ID" b="1" dirty="0" smtClean="0"/>
              <a:t>;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80115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id-ID" sz="2400" b="1" dirty="0"/>
              <a:t>golongan darah;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id-ID" sz="2400" b="1" dirty="0"/>
              <a:t>agama/kepercayaan;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id-ID" sz="2400" b="1" dirty="0"/>
              <a:t>status </a:t>
            </a:r>
            <a:r>
              <a:rPr lang="id-ID" sz="2400" b="1" dirty="0" smtClean="0"/>
              <a:t>perkawinan;</a:t>
            </a:r>
            <a:endParaRPr lang="id-ID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id-I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</a:t>
            </a:r>
            <a:r>
              <a:rPr lang="id-I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hubungan dalam </a:t>
            </a:r>
            <a:r>
              <a:rPr lang="id-I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keluarga;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id-I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cacat </a:t>
            </a:r>
            <a:r>
              <a:rPr lang="id-I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fisik dan/atau </a:t>
            </a:r>
            <a:r>
              <a:rPr lang="id-I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mental;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id-I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pendidikan </a:t>
            </a:r>
            <a:r>
              <a:rPr lang="id-I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terakhir;</a:t>
            </a:r>
          </a:p>
          <a:p>
            <a:pPr marL="457200" indent="-457200">
              <a:buFont typeface="+mj-lt"/>
              <a:buAutoNum type="arabicPeriod"/>
            </a:pP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2206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Data Kependudukan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13"/>
            </a:pPr>
            <a:r>
              <a:rPr lang="id-ID" sz="2400" b="1" dirty="0" smtClean="0"/>
              <a:t>jenis pekerjaan;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id-ID" sz="2400" b="1" dirty="0" smtClean="0"/>
              <a:t>NIK </a:t>
            </a:r>
            <a:r>
              <a:rPr lang="id-ID" sz="2400" b="1" dirty="0"/>
              <a:t>ibu kandung;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id-ID" sz="2400" b="1" dirty="0" smtClean="0"/>
              <a:t>nama </a:t>
            </a:r>
            <a:r>
              <a:rPr lang="id-ID" sz="2400" b="1" dirty="0"/>
              <a:t>ibu kandung;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id-ID" sz="2400" b="1" dirty="0" smtClean="0"/>
              <a:t>NIK ayah;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id-ID" sz="2400" b="1" dirty="0"/>
              <a:t>N</a:t>
            </a:r>
            <a:r>
              <a:rPr lang="id-ID" sz="2400" b="1" dirty="0" smtClean="0"/>
              <a:t>ama </a:t>
            </a:r>
            <a:r>
              <a:rPr lang="id-ID" sz="2400" b="1" dirty="0"/>
              <a:t>ayah</a:t>
            </a:r>
            <a:r>
              <a:rPr lang="id-ID" sz="2400" b="1" dirty="0" smtClean="0"/>
              <a:t>;</a:t>
            </a:r>
            <a:endParaRPr lang="id-ID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 startAt="13"/>
            </a:pPr>
            <a:r>
              <a:rPr lang="id-I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alamat sebelumnya;</a:t>
            </a:r>
          </a:p>
          <a:p>
            <a:pPr marL="457200" indent="-457200">
              <a:buFont typeface="+mj-lt"/>
              <a:buAutoNum type="arabicPeriod" startAt="13"/>
            </a:pPr>
            <a:endParaRPr lang="id-ID" sz="2400" b="1" dirty="0"/>
          </a:p>
        </p:txBody>
      </p:sp>
    </p:spTree>
    <p:extLst>
      <p:ext uri="{BB962C8B-B14F-4D97-AF65-F5344CB8AC3E}">
        <p14:creationId xmlns:p14="http://schemas.microsoft.com/office/powerpoint/2010/main" val="199125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Data Kependudukan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19"/>
            </a:pPr>
            <a:r>
              <a:rPr lang="id-ID" sz="2400" dirty="0" smtClean="0"/>
              <a:t>alamat </a:t>
            </a:r>
            <a:r>
              <a:rPr lang="id-ID" sz="2400" dirty="0"/>
              <a:t>sekarang;</a:t>
            </a:r>
          </a:p>
          <a:p>
            <a:pPr marL="457200" indent="-457200">
              <a:buFont typeface="+mj-lt"/>
              <a:buAutoNum type="arabicPeriod" startAt="19"/>
            </a:pPr>
            <a:r>
              <a:rPr lang="fi-FI" sz="2400" dirty="0" smtClean="0"/>
              <a:t>kepemilikan </a:t>
            </a:r>
            <a:r>
              <a:rPr lang="fi-FI" sz="2400" dirty="0"/>
              <a:t>akta kelahiran/surat kenal lahir;</a:t>
            </a:r>
          </a:p>
          <a:p>
            <a:pPr marL="457200" indent="-457200">
              <a:buFont typeface="+mj-lt"/>
              <a:buAutoNum type="arabicPeriod" startAt="19"/>
            </a:pPr>
            <a:r>
              <a:rPr lang="id-ID" sz="2400" dirty="0" smtClean="0"/>
              <a:t>nomor </a:t>
            </a:r>
            <a:r>
              <a:rPr lang="id-ID" sz="2400" dirty="0"/>
              <a:t>akta kelahiran/nomor surat kenal lahir;</a:t>
            </a:r>
          </a:p>
          <a:p>
            <a:pPr marL="457200" indent="-457200">
              <a:buFont typeface="+mj-lt"/>
              <a:buAutoNum type="arabicPeriod" startAt="19"/>
            </a:pPr>
            <a:r>
              <a:rPr lang="id-ID" sz="2400" dirty="0" smtClean="0"/>
              <a:t>kepemilikan </a:t>
            </a:r>
            <a:r>
              <a:rPr lang="id-ID" sz="2400" dirty="0"/>
              <a:t>akta perkawinan/buku nikah;</a:t>
            </a:r>
          </a:p>
          <a:p>
            <a:pPr marL="457200" indent="-457200">
              <a:buFont typeface="+mj-lt"/>
              <a:buAutoNum type="arabicPeriod" startAt="19"/>
            </a:pPr>
            <a:r>
              <a:rPr lang="id-ID" sz="2400" dirty="0" smtClean="0"/>
              <a:t>nomor </a:t>
            </a:r>
            <a:r>
              <a:rPr lang="id-ID" sz="2400" dirty="0"/>
              <a:t>akta perkawinan/buku nikah</a:t>
            </a:r>
            <a:r>
              <a:rPr lang="id-ID" sz="2400" dirty="0" smtClean="0"/>
              <a:t>;</a:t>
            </a:r>
          </a:p>
          <a:p>
            <a:pPr marL="457200" indent="-457200">
              <a:buFont typeface="+mj-lt"/>
              <a:buAutoNum type="arabicPeriod" startAt="19"/>
            </a:pPr>
            <a:r>
              <a:rPr lang="id-ID" sz="2400" dirty="0"/>
              <a:t>tanggal perkawinan;</a:t>
            </a:r>
          </a:p>
          <a:p>
            <a:pPr marL="457200" indent="-457200">
              <a:buFont typeface="+mj-lt"/>
              <a:buAutoNum type="arabicPeriod" startAt="19"/>
            </a:pP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412006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Administrasi Kependudukan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sz="2800" dirty="0" smtClean="0"/>
              <a:t>Administrasi Kependudukan adalah </a:t>
            </a:r>
            <a:r>
              <a:rPr lang="id-ID" sz="2800" dirty="0"/>
              <a:t>rangkaian </a:t>
            </a:r>
            <a:r>
              <a:rPr lang="id-ID" sz="2800" dirty="0" smtClean="0"/>
              <a:t>kegiatan </a:t>
            </a:r>
            <a:r>
              <a:rPr lang="nl-NL" sz="2800" dirty="0" smtClean="0"/>
              <a:t>penataan </a:t>
            </a:r>
            <a:r>
              <a:rPr lang="nl-NL" sz="2800" dirty="0"/>
              <a:t>dan penertiban dalam penerbitan dokumen </a:t>
            </a:r>
            <a:r>
              <a:rPr lang="nl-NL" sz="2800" dirty="0" smtClean="0"/>
              <a:t>dan</a:t>
            </a:r>
            <a:r>
              <a:rPr lang="id-ID" sz="2800" dirty="0" smtClean="0"/>
              <a:t> Data </a:t>
            </a:r>
            <a:r>
              <a:rPr lang="id-ID" sz="2800" dirty="0"/>
              <a:t>Kependudukan melalui Pendaftaran </a:t>
            </a:r>
            <a:r>
              <a:rPr lang="id-ID" sz="2800" dirty="0" smtClean="0"/>
              <a:t>Penduduk, Pencatatan </a:t>
            </a:r>
            <a:r>
              <a:rPr lang="id-ID" sz="2800" dirty="0"/>
              <a:t>Sipil, pengelolaan informasi </a:t>
            </a:r>
            <a:r>
              <a:rPr lang="id-ID" sz="2800" dirty="0" smtClean="0"/>
              <a:t>Administrasi Kependudukan </a:t>
            </a:r>
            <a:r>
              <a:rPr lang="id-ID" sz="2800" dirty="0"/>
              <a:t>serta pendayagunaan hasilnya </a:t>
            </a:r>
            <a:r>
              <a:rPr lang="id-ID" sz="2800" dirty="0" smtClean="0"/>
              <a:t>untuk pelayanan </a:t>
            </a:r>
            <a:r>
              <a:rPr lang="id-ID" sz="2800" dirty="0"/>
              <a:t>publik dan pembangunan sektor lain.</a:t>
            </a:r>
          </a:p>
        </p:txBody>
      </p:sp>
    </p:spTree>
    <p:extLst>
      <p:ext uri="{BB962C8B-B14F-4D97-AF65-F5344CB8AC3E}">
        <p14:creationId xmlns:p14="http://schemas.microsoft.com/office/powerpoint/2010/main" val="348431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Data Kependudukan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5"/>
            </a:pPr>
            <a:r>
              <a:rPr lang="id-ID" sz="2200" dirty="0" smtClean="0"/>
              <a:t>kepemilikan </a:t>
            </a:r>
            <a:r>
              <a:rPr lang="id-ID" sz="2200" dirty="0"/>
              <a:t>akta perceraian;</a:t>
            </a:r>
          </a:p>
          <a:p>
            <a:pPr marL="457200" indent="-457200">
              <a:buFont typeface="+mj-lt"/>
              <a:buAutoNum type="arabicPeriod" startAt="25"/>
            </a:pPr>
            <a:r>
              <a:rPr lang="id-ID" sz="2200" dirty="0"/>
              <a:t>nomor akta perceraian/surat cerai;</a:t>
            </a:r>
          </a:p>
          <a:p>
            <a:pPr marL="457200" indent="-457200">
              <a:buFont typeface="+mj-lt"/>
              <a:buAutoNum type="arabicPeriod" startAt="25"/>
            </a:pPr>
            <a:r>
              <a:rPr lang="id-ID" sz="2200" dirty="0"/>
              <a:t>tanggal </a:t>
            </a:r>
            <a:r>
              <a:rPr lang="id-ID" sz="2200" dirty="0" smtClean="0"/>
              <a:t>perceraian;</a:t>
            </a:r>
          </a:p>
          <a:p>
            <a:pPr marL="457200" indent="-457200">
              <a:buFont typeface="+mj-lt"/>
              <a:buAutoNum type="arabicPeriod" startAt="25"/>
            </a:pPr>
            <a:r>
              <a:rPr lang="id-ID" sz="2200" dirty="0" smtClean="0"/>
              <a:t>sidik jari;</a:t>
            </a:r>
          </a:p>
          <a:p>
            <a:pPr marL="457200" indent="-457200">
              <a:buFont typeface="+mj-lt"/>
              <a:buAutoNum type="arabicPeriod" startAt="25"/>
            </a:pPr>
            <a:r>
              <a:rPr lang="id-ID" sz="2200" dirty="0" smtClean="0"/>
              <a:t>iris mata;</a:t>
            </a:r>
          </a:p>
          <a:p>
            <a:pPr marL="457200" indent="-457200">
              <a:buFont typeface="+mj-lt"/>
              <a:buAutoNum type="arabicPeriod" startAt="25"/>
            </a:pPr>
            <a:r>
              <a:rPr lang="id-ID" sz="2200" dirty="0" smtClean="0"/>
              <a:t>tanda </a:t>
            </a:r>
            <a:r>
              <a:rPr lang="id-ID" sz="2200" dirty="0"/>
              <a:t>tangan; </a:t>
            </a:r>
            <a:r>
              <a:rPr lang="id-ID" sz="2200" dirty="0" smtClean="0"/>
              <a:t>dan</a:t>
            </a:r>
          </a:p>
          <a:p>
            <a:pPr marL="457200" indent="-457200">
              <a:buFont typeface="+mj-lt"/>
              <a:buAutoNum type="arabicPeriod" startAt="25"/>
            </a:pPr>
            <a:r>
              <a:rPr lang="id-ID" sz="2200" dirty="0" smtClean="0"/>
              <a:t>elemen </a:t>
            </a:r>
            <a:r>
              <a:rPr lang="id-ID" sz="2200" dirty="0"/>
              <a:t>data lainnya yang merupakan aib seseorang.</a:t>
            </a:r>
          </a:p>
          <a:p>
            <a:pPr marL="457200" indent="-457200">
              <a:buFont typeface="+mj-lt"/>
              <a:buAutoNum type="arabicPeriod" startAt="25"/>
            </a:pPr>
            <a:endParaRPr lang="id-ID" sz="2200" dirty="0"/>
          </a:p>
        </p:txBody>
      </p:sp>
    </p:spTree>
    <p:extLst>
      <p:ext uri="{BB962C8B-B14F-4D97-AF65-F5344CB8AC3E}">
        <p14:creationId xmlns:p14="http://schemas.microsoft.com/office/powerpoint/2010/main" val="122752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Data Kependudukan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400" dirty="0" smtClean="0"/>
              <a:t>untuk </a:t>
            </a:r>
            <a:r>
              <a:rPr lang="id-ID" sz="2400" dirty="0"/>
              <a:t>pemanfaatan:</a:t>
            </a:r>
          </a:p>
          <a:p>
            <a:pPr marL="0" indent="0">
              <a:buNone/>
            </a:pPr>
            <a:r>
              <a:rPr lang="id-ID" sz="2400" dirty="0"/>
              <a:t>a. pelayanan publik;</a:t>
            </a:r>
          </a:p>
          <a:p>
            <a:pPr marL="0" indent="0">
              <a:buNone/>
            </a:pPr>
            <a:r>
              <a:rPr lang="id-ID" sz="2400" dirty="0"/>
              <a:t>b. perencanaan pembangunan;</a:t>
            </a:r>
          </a:p>
          <a:p>
            <a:pPr marL="0" indent="0">
              <a:buNone/>
            </a:pPr>
            <a:r>
              <a:rPr lang="id-ID" sz="2400" dirty="0"/>
              <a:t>c. alokasi anggaran;</a:t>
            </a:r>
          </a:p>
          <a:p>
            <a:pPr marL="0" indent="0">
              <a:buNone/>
            </a:pPr>
            <a:r>
              <a:rPr lang="id-ID" sz="2400" dirty="0"/>
              <a:t>d. pembangunan demokrasi; dan</a:t>
            </a:r>
          </a:p>
          <a:p>
            <a:pPr marL="0" indent="0">
              <a:buNone/>
            </a:pPr>
            <a:r>
              <a:rPr lang="id-ID" sz="2400" dirty="0"/>
              <a:t>e. penegakan hukum dan pencegahan kriminal</a:t>
            </a:r>
            <a:r>
              <a:rPr lang="id-ID" sz="2400" dirty="0" smtClean="0"/>
              <a:t>.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0180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Register Akta Pencatatan Sipil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d-ID" dirty="0"/>
              <a:t>Register Akta Pencatatan Sipil memuat:</a:t>
            </a:r>
          </a:p>
          <a:p>
            <a:pPr marL="0" indent="0">
              <a:buNone/>
            </a:pPr>
            <a:r>
              <a:rPr lang="id-ID" dirty="0"/>
              <a:t>a. jenis Peristiwa Penting;</a:t>
            </a:r>
          </a:p>
          <a:p>
            <a:pPr marL="0" indent="0">
              <a:buNone/>
            </a:pPr>
            <a:r>
              <a:rPr lang="nl-NL" dirty="0"/>
              <a:t>b. NIK dan status kewarganegaraan;</a:t>
            </a:r>
          </a:p>
          <a:p>
            <a:pPr marL="0" indent="0">
              <a:buNone/>
            </a:pPr>
            <a:r>
              <a:rPr lang="it-IT" dirty="0"/>
              <a:t>c. nama orang yang mengalami Peristiwa Penting;</a:t>
            </a:r>
          </a:p>
          <a:p>
            <a:pPr marL="0" indent="0">
              <a:buNone/>
            </a:pPr>
            <a:r>
              <a:rPr lang="es-ES" dirty="0"/>
              <a:t>d. </a:t>
            </a:r>
            <a:r>
              <a:rPr lang="es-ES" dirty="0" err="1"/>
              <a:t>nama</a:t>
            </a:r>
            <a:r>
              <a:rPr lang="es-ES" dirty="0"/>
              <a:t> dan </a:t>
            </a:r>
            <a:r>
              <a:rPr lang="es-ES" dirty="0" err="1"/>
              <a:t>identitas</a:t>
            </a:r>
            <a:r>
              <a:rPr lang="es-ES" dirty="0"/>
              <a:t> </a:t>
            </a:r>
            <a:r>
              <a:rPr lang="es-ES" dirty="0" err="1"/>
              <a:t>pelapor</a:t>
            </a:r>
            <a:r>
              <a:rPr lang="es-ES" dirty="0"/>
              <a:t>;</a:t>
            </a:r>
          </a:p>
          <a:p>
            <a:pPr marL="0" indent="0">
              <a:buNone/>
            </a:pPr>
            <a:r>
              <a:rPr lang="id-ID" dirty="0"/>
              <a:t>e. tempat dan tanggal peristiwa;</a:t>
            </a:r>
          </a:p>
          <a:p>
            <a:pPr marL="0" indent="0">
              <a:buNone/>
            </a:pPr>
            <a:r>
              <a:rPr lang="fi-FI" dirty="0"/>
              <a:t>f. nama dan identitas saksi;</a:t>
            </a:r>
          </a:p>
          <a:p>
            <a:pPr marL="0" indent="0">
              <a:buNone/>
            </a:pPr>
            <a:r>
              <a:rPr lang="id-ID" dirty="0"/>
              <a:t>g. tempat dan tanggal dikeluarkannya akta; dan</a:t>
            </a:r>
          </a:p>
          <a:p>
            <a:pPr marL="0" indent="0">
              <a:buNone/>
            </a:pPr>
            <a:r>
              <a:rPr lang="id-ID" dirty="0"/>
              <a:t>h. nama dan tanda tangan Pejabat yang berwenang.</a:t>
            </a:r>
          </a:p>
        </p:txBody>
      </p:sp>
    </p:spTree>
    <p:extLst>
      <p:ext uri="{BB962C8B-B14F-4D97-AF65-F5344CB8AC3E}">
        <p14:creationId xmlns:p14="http://schemas.microsoft.com/office/powerpoint/2010/main" val="212024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Kutipan Akta Pencatatan Sipil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Kutipan Akta Pencatatan Sipil terdiri atas kutipan akta:</a:t>
            </a:r>
          </a:p>
          <a:p>
            <a:pPr marL="0" indent="0">
              <a:buNone/>
            </a:pPr>
            <a:r>
              <a:rPr lang="id-ID" dirty="0"/>
              <a:t>a. kelahiran;</a:t>
            </a:r>
          </a:p>
          <a:p>
            <a:pPr marL="0" indent="0">
              <a:buNone/>
            </a:pPr>
            <a:r>
              <a:rPr lang="id-ID" dirty="0"/>
              <a:t>b. kematian;</a:t>
            </a:r>
          </a:p>
          <a:p>
            <a:pPr marL="0" indent="0">
              <a:buNone/>
            </a:pPr>
            <a:r>
              <a:rPr lang="id-ID" dirty="0"/>
              <a:t>c. perkawinan;</a:t>
            </a:r>
          </a:p>
          <a:p>
            <a:pPr marL="0" indent="0">
              <a:buNone/>
            </a:pPr>
            <a:r>
              <a:rPr lang="id-ID" dirty="0"/>
              <a:t>d. perceraian; </a:t>
            </a:r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e</a:t>
            </a:r>
            <a:r>
              <a:rPr lang="id-ID" dirty="0"/>
              <a:t>. pengakuan </a:t>
            </a:r>
            <a:r>
              <a:rPr lang="id-ID" dirty="0" smtClean="0"/>
              <a:t>anak;</a:t>
            </a:r>
          </a:p>
          <a:p>
            <a:pPr marL="0" indent="0">
              <a:buNone/>
            </a:pPr>
            <a:r>
              <a:rPr lang="id-ID" dirty="0" smtClean="0"/>
              <a:t>f. pengesahan </a:t>
            </a:r>
            <a:r>
              <a:rPr lang="id-ID" dirty="0"/>
              <a:t>anak.</a:t>
            </a:r>
          </a:p>
        </p:txBody>
      </p:sp>
    </p:spTree>
    <p:extLst>
      <p:ext uri="{BB962C8B-B14F-4D97-AF65-F5344CB8AC3E}">
        <p14:creationId xmlns:p14="http://schemas.microsoft.com/office/powerpoint/2010/main" val="15853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Kelahiran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id-ID" sz="2800" dirty="0"/>
              <a:t>Setiap kelahiran </a:t>
            </a:r>
            <a:r>
              <a:rPr lang="id-ID" sz="2800" b="1" dirty="0"/>
              <a:t>wajib</a:t>
            </a:r>
            <a:r>
              <a:rPr lang="id-ID" sz="2800" dirty="0"/>
              <a:t> dilaporkan oleh Penduduk kepada Instansi Pelaksana setempat </a:t>
            </a:r>
            <a:r>
              <a:rPr lang="id-ID" sz="2800" dirty="0" smtClean="0"/>
              <a:t>paling lambat </a:t>
            </a:r>
            <a:r>
              <a:rPr lang="id-ID" sz="2800" dirty="0"/>
              <a:t>60 (enam puluh) hari sejak kelahiran.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sz="2800" dirty="0" smtClean="0"/>
              <a:t>Berdasarkan </a:t>
            </a:r>
            <a:r>
              <a:rPr lang="id-ID" sz="2800" dirty="0"/>
              <a:t>laporan sebagaimana dimaksud pada ayat (1), Pejabat Pencatatan Sipil </a:t>
            </a:r>
            <a:r>
              <a:rPr lang="id-ID" sz="2800" dirty="0" smtClean="0"/>
              <a:t>mencatat pada </a:t>
            </a:r>
            <a:r>
              <a:rPr lang="id-ID" sz="2800" dirty="0"/>
              <a:t>Register </a:t>
            </a:r>
            <a:r>
              <a:rPr lang="id-ID" sz="2800" b="1" dirty="0"/>
              <a:t>Akta Kelahiran</a:t>
            </a:r>
            <a:r>
              <a:rPr lang="id-ID" sz="2800" dirty="0"/>
              <a:t> dan menerbitkan Kutipan Akta Kelahiran</a:t>
            </a:r>
            <a:r>
              <a:rPr lang="id-ID" sz="2800" dirty="0" smtClean="0"/>
              <a:t>.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410956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Kematian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id-ID" sz="2400" dirty="0" smtClean="0"/>
              <a:t>Setiap </a:t>
            </a:r>
            <a:r>
              <a:rPr lang="id-ID" sz="2400" dirty="0"/>
              <a:t>kematian wajib dilaporkan oleh ketua rukun tetangga atau nama lainnya di </a:t>
            </a:r>
            <a:r>
              <a:rPr lang="id-ID" sz="2400" dirty="0" smtClean="0"/>
              <a:t>domisili Penduduk </a:t>
            </a:r>
            <a:r>
              <a:rPr lang="id-ID" sz="2400" dirty="0"/>
              <a:t>kepada Instansi Pelaksana setempat paling lambat 30 (tiga puluh) hari sejak </a:t>
            </a:r>
            <a:r>
              <a:rPr lang="id-ID" sz="2400" dirty="0" smtClean="0"/>
              <a:t>tanggal kematian</a:t>
            </a:r>
            <a:r>
              <a:rPr lang="id-ID" sz="2400" dirty="0"/>
              <a:t>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id-ID" sz="2400" dirty="0" smtClean="0"/>
              <a:t>Berdasarkan </a:t>
            </a:r>
            <a:r>
              <a:rPr lang="id-ID" sz="2400" dirty="0"/>
              <a:t>laporan sebagaimana dimaksud pada ayat (1) Pejabat Pencatatan Sipil </a:t>
            </a:r>
            <a:r>
              <a:rPr lang="id-ID" sz="2400" dirty="0" smtClean="0"/>
              <a:t>mencatat </a:t>
            </a:r>
            <a:r>
              <a:rPr lang="fi-FI" sz="2400" dirty="0" smtClean="0"/>
              <a:t>pada </a:t>
            </a:r>
            <a:r>
              <a:rPr lang="fi-FI" sz="2400" dirty="0"/>
              <a:t>Register Akta Kematian dan menerbitkan Kutipan Akta Kematian.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id-ID" sz="2400" dirty="0" smtClean="0"/>
              <a:t>Pencatatan </a:t>
            </a:r>
            <a:r>
              <a:rPr lang="id-ID" sz="2400" dirty="0"/>
              <a:t>kematian sebagaimana dimaksud pada ayat (2) dilakukan berdasarkan </a:t>
            </a:r>
            <a:r>
              <a:rPr lang="id-ID" sz="2400" dirty="0" smtClean="0"/>
              <a:t>keterangan kematian </a:t>
            </a:r>
            <a:r>
              <a:rPr lang="id-ID" sz="2400" dirty="0"/>
              <a:t>dari pihak yang berwenang</a:t>
            </a:r>
            <a:r>
              <a:rPr lang="id-ID" sz="2400" dirty="0" smtClean="0"/>
              <a:t>.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81652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Kematian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id-ID" dirty="0"/>
          </a:p>
          <a:p>
            <a:pPr marL="457200" indent="-457200" algn="just">
              <a:buFont typeface="+mj-lt"/>
              <a:buAutoNum type="arabicParenR" startAt="4"/>
            </a:pPr>
            <a:r>
              <a:rPr lang="id-ID" sz="2400" dirty="0"/>
              <a:t>Dalam hal terjadi ketidakjelasan keberadaan seseorang karena hilang atau mati tetapi tidak ditemukan jenazahnya, pencatatan oleh Pejabat Pencatatan Sipil baru dilakukan setelah adanya penetapan pengadilan.</a:t>
            </a:r>
          </a:p>
          <a:p>
            <a:pPr marL="457200" indent="-457200" algn="just">
              <a:buFont typeface="+mj-lt"/>
              <a:buAutoNum type="arabicParenR" startAt="4"/>
            </a:pPr>
            <a:r>
              <a:rPr lang="id-ID" sz="2400" dirty="0"/>
              <a:t>Dalam hal terjadi kematian seseorang yang tidak jelas identitasnya, Instansi Pelaksana melakukan </a:t>
            </a:r>
            <a:r>
              <a:rPr lang="fi-FI" sz="2400" dirty="0"/>
              <a:t>pencatatan kematian berdasarkan keterangan dari kepolisian.</a:t>
            </a:r>
            <a:endParaRPr lang="id-ID" sz="2400" dirty="0"/>
          </a:p>
          <a:p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2876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564" y="188371"/>
            <a:ext cx="5015345" cy="724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4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27" y="71483"/>
            <a:ext cx="5056909" cy="720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5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455" y="-20605"/>
            <a:ext cx="5084617" cy="723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0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Data Kependudukan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sz="2800" dirty="0"/>
              <a:t>Data Kependudukan adalah data perseorangan dan/atau data agregat yang terstruktur </a:t>
            </a:r>
            <a:r>
              <a:rPr lang="id-ID" sz="2800" dirty="0" smtClean="0"/>
              <a:t>sebagai </a:t>
            </a:r>
            <a:r>
              <a:rPr lang="es-ES" sz="2800" dirty="0" err="1" smtClean="0"/>
              <a:t>hasil</a:t>
            </a:r>
            <a:r>
              <a:rPr lang="es-ES" sz="2800" dirty="0" smtClean="0"/>
              <a:t> </a:t>
            </a:r>
            <a:r>
              <a:rPr lang="es-ES" sz="2800" dirty="0" err="1"/>
              <a:t>dari</a:t>
            </a:r>
            <a:r>
              <a:rPr lang="es-ES" sz="2800" dirty="0"/>
              <a:t> </a:t>
            </a:r>
            <a:r>
              <a:rPr lang="es-ES" sz="2800" dirty="0" err="1"/>
              <a:t>kegiatan</a:t>
            </a:r>
            <a:r>
              <a:rPr lang="es-ES" sz="2800" dirty="0"/>
              <a:t> </a:t>
            </a:r>
            <a:r>
              <a:rPr lang="es-ES" sz="2800" dirty="0" err="1"/>
              <a:t>Pendaftaran</a:t>
            </a:r>
            <a:r>
              <a:rPr lang="es-ES" sz="2800" dirty="0"/>
              <a:t> </a:t>
            </a:r>
            <a:r>
              <a:rPr lang="es-ES" sz="2800" dirty="0" err="1"/>
              <a:t>Penduduk</a:t>
            </a:r>
            <a:r>
              <a:rPr lang="es-ES" sz="2800" dirty="0"/>
              <a:t> dan </a:t>
            </a:r>
            <a:r>
              <a:rPr lang="es-ES" sz="2800" dirty="0" err="1"/>
              <a:t>Pencatatan</a:t>
            </a:r>
            <a:r>
              <a:rPr lang="es-ES" sz="2800" dirty="0"/>
              <a:t> </a:t>
            </a:r>
            <a:r>
              <a:rPr lang="es-ES" sz="2800" dirty="0" err="1"/>
              <a:t>Sipil</a:t>
            </a:r>
            <a:r>
              <a:rPr lang="es-ES" sz="2800" dirty="0"/>
              <a:t>.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88347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087" y="0"/>
            <a:ext cx="4835021" cy="699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0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Pendaftaran Penduduk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sz="2800" dirty="0"/>
              <a:t>Pendaftaran Penduduk adalah </a:t>
            </a:r>
            <a:r>
              <a:rPr lang="id-ID" sz="2800" b="1" dirty="0"/>
              <a:t>pencatatan biodata </a:t>
            </a:r>
            <a:r>
              <a:rPr lang="id-ID" sz="2800" dirty="0"/>
              <a:t>Penduduk, pencatatan atas pelaporan </a:t>
            </a:r>
            <a:r>
              <a:rPr lang="id-ID" sz="2800" b="1" dirty="0" smtClean="0"/>
              <a:t>Peristiwa Kependudukan </a:t>
            </a:r>
            <a:r>
              <a:rPr lang="id-ID" sz="2800" dirty="0"/>
              <a:t>dan pendataan Penduduk rentan Administrasi Kependudukan serta </a:t>
            </a:r>
            <a:r>
              <a:rPr lang="id-ID" sz="2800" dirty="0" smtClean="0"/>
              <a:t>penerbitan Dokumen </a:t>
            </a:r>
            <a:r>
              <a:rPr lang="id-ID" sz="2800" dirty="0"/>
              <a:t>Kependudukan berupa kartu identitas atau surat keterangan kependudukan</a:t>
            </a:r>
            <a:r>
              <a:rPr lang="id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989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Peristiwa Kependudukan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v-SE" sz="2800" dirty="0"/>
              <a:t>Peristiwa Kependudukan adalah kejadian yang dialami Penduduk yang harus dilaporkan </a:t>
            </a:r>
            <a:r>
              <a:rPr lang="sv-SE" sz="2800" dirty="0" smtClean="0"/>
              <a:t>karena</a:t>
            </a:r>
            <a:r>
              <a:rPr lang="id-ID" sz="2800" dirty="0" smtClean="0"/>
              <a:t> </a:t>
            </a:r>
            <a:r>
              <a:rPr lang="id-ID" sz="2800" b="1" dirty="0" smtClean="0"/>
              <a:t>membawa </a:t>
            </a:r>
            <a:r>
              <a:rPr lang="id-ID" sz="2800" b="1" dirty="0"/>
              <a:t>akibat terhadap penerbitan atau perubahan Kartu Keluarga</a:t>
            </a:r>
            <a:r>
              <a:rPr lang="id-ID" sz="2800" dirty="0"/>
              <a:t>, Kartu Tanda </a:t>
            </a:r>
            <a:r>
              <a:rPr lang="id-ID" sz="2800" dirty="0" smtClean="0"/>
              <a:t>Penduduk dan/atau </a:t>
            </a:r>
            <a:r>
              <a:rPr lang="id-ID" sz="2800" dirty="0"/>
              <a:t>surat keterangan kependudukan lainnya meliputi pindah datang, perubahan alamat, </a:t>
            </a:r>
            <a:r>
              <a:rPr lang="id-ID" sz="2800" dirty="0" smtClean="0"/>
              <a:t>serta status </a:t>
            </a:r>
            <a:r>
              <a:rPr lang="id-ID" sz="2800" dirty="0"/>
              <a:t>tinggal terbatas menjadi tinggal tetap</a:t>
            </a:r>
            <a:r>
              <a:rPr lang="id-ID" sz="2800" dirty="0" smtClean="0"/>
              <a:t>.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47385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Nomor Induk </a:t>
            </a:r>
            <a:r>
              <a:rPr lang="id-ID" dirty="0" smtClean="0"/>
              <a:t>Kependudukan (NIK)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599" y="2285999"/>
            <a:ext cx="5029589" cy="3581401"/>
          </a:xfrm>
        </p:spPr>
        <p:txBody>
          <a:bodyPr>
            <a:normAutofit/>
          </a:bodyPr>
          <a:lstStyle/>
          <a:p>
            <a:pPr algn="just"/>
            <a:r>
              <a:rPr lang="id-ID" sz="2800" dirty="0"/>
              <a:t>N</a:t>
            </a:r>
            <a:r>
              <a:rPr lang="id-ID" sz="2800" dirty="0" smtClean="0"/>
              <a:t>omor </a:t>
            </a:r>
            <a:r>
              <a:rPr lang="id-ID" sz="2800" dirty="0"/>
              <a:t>identitas Penduduk </a:t>
            </a:r>
            <a:r>
              <a:rPr lang="id-ID" sz="2800" dirty="0" smtClean="0"/>
              <a:t>yang bersifat </a:t>
            </a:r>
            <a:r>
              <a:rPr lang="id-ID" sz="2800" dirty="0"/>
              <a:t>unik atau khas, tunggal dan melekat pada seseorang yang terdaftar sebagai </a:t>
            </a:r>
            <a:r>
              <a:rPr lang="id-ID" sz="2800" dirty="0" smtClean="0"/>
              <a:t>Penduduk Indonesia</a:t>
            </a:r>
            <a:r>
              <a:rPr lang="id-ID" sz="2800" dirty="0"/>
              <a:t>.</a:t>
            </a:r>
          </a:p>
          <a:p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pic>
        <p:nvPicPr>
          <p:cNvPr id="1026" name="Picture 2" descr="Image result for nomor induk kependuduk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403" y="2285999"/>
            <a:ext cx="45720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61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Kartu </a:t>
            </a:r>
            <a:r>
              <a:rPr lang="id-ID" dirty="0" smtClean="0"/>
              <a:t>Keluarga (KK)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d-ID" sz="2800" dirty="0" smtClean="0"/>
              <a:t>kartu </a:t>
            </a:r>
            <a:r>
              <a:rPr lang="id-ID" sz="2800" dirty="0"/>
              <a:t>identitas keluarga yang memuat </a:t>
            </a:r>
            <a:r>
              <a:rPr lang="id-ID" sz="2800" dirty="0" smtClean="0"/>
              <a:t>data </a:t>
            </a:r>
            <a:r>
              <a:rPr lang="es-ES" sz="2800" dirty="0" err="1" smtClean="0"/>
              <a:t>tentang</a:t>
            </a:r>
            <a:r>
              <a:rPr lang="es-ES" sz="2800" dirty="0" smtClean="0"/>
              <a:t> </a:t>
            </a:r>
            <a:r>
              <a:rPr lang="es-ES" sz="2800" b="1" dirty="0" err="1"/>
              <a:t>nama</a:t>
            </a:r>
            <a:r>
              <a:rPr lang="es-ES" sz="2800" dirty="0"/>
              <a:t>, </a:t>
            </a:r>
            <a:r>
              <a:rPr lang="es-ES" sz="2800" b="1" dirty="0" err="1"/>
              <a:t>susunan</a:t>
            </a:r>
            <a:r>
              <a:rPr lang="es-ES" sz="2800" dirty="0"/>
              <a:t> dan </a:t>
            </a:r>
            <a:r>
              <a:rPr lang="es-ES" sz="2800" b="1" dirty="0" err="1"/>
              <a:t>hubungan</a:t>
            </a:r>
            <a:r>
              <a:rPr lang="es-ES" sz="2800" dirty="0"/>
              <a:t> </a:t>
            </a:r>
            <a:r>
              <a:rPr lang="es-ES" sz="2800" dirty="0" err="1"/>
              <a:t>dalam</a:t>
            </a:r>
            <a:r>
              <a:rPr lang="es-ES" sz="2800" dirty="0"/>
              <a:t> </a:t>
            </a:r>
            <a:r>
              <a:rPr lang="es-ES" sz="2800" dirty="0" err="1"/>
              <a:t>keluarga</a:t>
            </a:r>
            <a:r>
              <a:rPr lang="es-ES" sz="2800" dirty="0"/>
              <a:t>, </a:t>
            </a:r>
            <a:r>
              <a:rPr lang="es-ES" sz="2800" dirty="0" err="1"/>
              <a:t>serta</a:t>
            </a:r>
            <a:r>
              <a:rPr lang="es-ES" sz="2800" dirty="0"/>
              <a:t> </a:t>
            </a:r>
            <a:r>
              <a:rPr lang="es-ES" sz="2800" b="1" dirty="0" err="1"/>
              <a:t>identitas</a:t>
            </a:r>
            <a:r>
              <a:rPr lang="es-ES" sz="2800" dirty="0"/>
              <a:t> </a:t>
            </a:r>
            <a:r>
              <a:rPr lang="es-ES" sz="2800" dirty="0" err="1"/>
              <a:t>anggota</a:t>
            </a:r>
            <a:r>
              <a:rPr lang="es-ES" sz="2800" dirty="0"/>
              <a:t> </a:t>
            </a:r>
            <a:r>
              <a:rPr lang="es-ES" sz="2800" dirty="0" err="1"/>
              <a:t>keluarga</a:t>
            </a:r>
            <a:r>
              <a:rPr lang="es-ES" sz="2800" dirty="0"/>
              <a:t>.</a:t>
            </a:r>
          </a:p>
          <a:p>
            <a:endParaRPr lang="id-ID" dirty="0"/>
          </a:p>
        </p:txBody>
      </p:sp>
      <p:pic>
        <p:nvPicPr>
          <p:cNvPr id="2050" name="Picture 2" descr="Image result for Kartu keluarg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4625" y="2462354"/>
            <a:ext cx="4448175" cy="322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7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Kartu Tanda Penduduk Elektronik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d-ID" sz="2800" dirty="0" smtClean="0"/>
              <a:t>Kartu </a:t>
            </a:r>
            <a:r>
              <a:rPr lang="id-ID" sz="2800" dirty="0"/>
              <a:t>Tanda Penduduk Elektronik, selanjutnya disingkat KTP-el, adalah Kartu Tanda </a:t>
            </a:r>
            <a:r>
              <a:rPr lang="id-ID" sz="2800" dirty="0" smtClean="0"/>
              <a:t>Penduduk </a:t>
            </a:r>
            <a:r>
              <a:rPr lang="id-ID" sz="2800" dirty="0"/>
              <a:t>yang dilengkapi cip yang merupakan identitas resmi penduduk sebagai bukti diri yang </a:t>
            </a:r>
            <a:r>
              <a:rPr lang="id-ID" sz="2800" dirty="0" smtClean="0"/>
              <a:t>diterbitkan oleh </a:t>
            </a:r>
            <a:r>
              <a:rPr lang="id-ID" sz="2800" dirty="0"/>
              <a:t>Instansi Pelaksana.</a:t>
            </a:r>
          </a:p>
          <a:p>
            <a:endParaRPr lang="id-ID" dirty="0"/>
          </a:p>
        </p:txBody>
      </p:sp>
      <p:pic>
        <p:nvPicPr>
          <p:cNvPr id="3074" name="Picture 2" descr="Image result for ekt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4625" y="2408634"/>
            <a:ext cx="4448175" cy="333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70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Peristiwa Penting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sz="2800" dirty="0" smtClean="0"/>
              <a:t>Peristiwa Penting adalah </a:t>
            </a:r>
            <a:r>
              <a:rPr lang="id-ID" sz="2800" b="1" dirty="0"/>
              <a:t>kejadian</a:t>
            </a:r>
            <a:r>
              <a:rPr lang="id-ID" sz="2800" dirty="0"/>
              <a:t> yang dialami oleh seseorang meliputi </a:t>
            </a:r>
            <a:r>
              <a:rPr lang="id-ID" sz="2800" b="1" dirty="0"/>
              <a:t>kelahiran</a:t>
            </a:r>
            <a:r>
              <a:rPr lang="id-ID" sz="2800" dirty="0"/>
              <a:t>, </a:t>
            </a:r>
            <a:r>
              <a:rPr lang="id-ID" sz="2800" b="1" dirty="0"/>
              <a:t>kematian</a:t>
            </a:r>
            <a:r>
              <a:rPr lang="id-ID" sz="2800" dirty="0"/>
              <a:t>, </a:t>
            </a:r>
            <a:r>
              <a:rPr lang="id-ID" sz="2800" b="1" dirty="0" smtClean="0"/>
              <a:t>lahir mati</a:t>
            </a:r>
            <a:r>
              <a:rPr lang="id-ID" sz="2800" dirty="0"/>
              <a:t>, </a:t>
            </a:r>
            <a:r>
              <a:rPr lang="id-ID" sz="2800" b="1" dirty="0"/>
              <a:t>perkawinan</a:t>
            </a:r>
            <a:r>
              <a:rPr lang="id-ID" sz="2800" dirty="0"/>
              <a:t>, </a:t>
            </a:r>
            <a:r>
              <a:rPr lang="id-ID" sz="2800" b="1" dirty="0"/>
              <a:t>perceraian</a:t>
            </a:r>
            <a:r>
              <a:rPr lang="id-ID" sz="2800" dirty="0"/>
              <a:t>, </a:t>
            </a:r>
            <a:r>
              <a:rPr lang="id-ID" sz="2800" b="1" dirty="0"/>
              <a:t>pengakuan anak</a:t>
            </a:r>
            <a:r>
              <a:rPr lang="id-ID" sz="2800" dirty="0"/>
              <a:t>, </a:t>
            </a:r>
            <a:r>
              <a:rPr lang="id-ID" sz="2800" b="1" dirty="0"/>
              <a:t>pengesahan anak</a:t>
            </a:r>
            <a:r>
              <a:rPr lang="id-ID" sz="2800" dirty="0"/>
              <a:t>, </a:t>
            </a:r>
            <a:r>
              <a:rPr lang="id-ID" sz="2800" b="1" dirty="0"/>
              <a:t>pengangkatan anak</a:t>
            </a:r>
            <a:r>
              <a:rPr lang="id-ID" sz="2800" dirty="0"/>
              <a:t>, </a:t>
            </a:r>
            <a:r>
              <a:rPr lang="id-ID" sz="2800" b="1" dirty="0" smtClean="0"/>
              <a:t>perubahan </a:t>
            </a:r>
            <a:r>
              <a:rPr lang="nl-NL" sz="2800" b="1" dirty="0" smtClean="0"/>
              <a:t>nama</a:t>
            </a:r>
            <a:r>
              <a:rPr lang="nl-NL" sz="2800" dirty="0" smtClean="0"/>
              <a:t> </a:t>
            </a:r>
            <a:r>
              <a:rPr lang="nl-NL" sz="2800" dirty="0"/>
              <a:t>dan </a:t>
            </a:r>
            <a:r>
              <a:rPr lang="nl-NL" sz="2800" b="1" dirty="0"/>
              <a:t>perubahan status kewarganegaraan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423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950</Words>
  <Application>Microsoft Office PowerPoint</Application>
  <PresentationFormat>Widescreen</PresentationFormat>
  <Paragraphs>110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Franklin Gothic Book</vt:lpstr>
      <vt:lpstr>Crop</vt:lpstr>
      <vt:lpstr>Uu administrasi kependudukan</vt:lpstr>
      <vt:lpstr>Administrasi Kependudukan</vt:lpstr>
      <vt:lpstr>Data Kependudukan</vt:lpstr>
      <vt:lpstr>Pendaftaran Penduduk</vt:lpstr>
      <vt:lpstr>Peristiwa Kependudukan</vt:lpstr>
      <vt:lpstr>Nomor Induk Kependudukan (NIK)</vt:lpstr>
      <vt:lpstr>Kartu Keluarga (KK)</vt:lpstr>
      <vt:lpstr>Kartu Tanda Penduduk Elektronik</vt:lpstr>
      <vt:lpstr>Peristiwa Penting</vt:lpstr>
      <vt:lpstr>Izin Tinggal Terbatas</vt:lpstr>
      <vt:lpstr>Izin Tinggal Tetap</vt:lpstr>
      <vt:lpstr>Petugas Registrasi</vt:lpstr>
      <vt:lpstr>Sistem Informasi Administrasi Kependudukan</vt:lpstr>
      <vt:lpstr>Kewenangan Bupati/Walikota </vt:lpstr>
      <vt:lpstr>Kewenangan Bupati/Walikota </vt:lpstr>
      <vt:lpstr>Data Kependudukan</vt:lpstr>
      <vt:lpstr>PowerPoint Presentation</vt:lpstr>
      <vt:lpstr>Data Kependudukan</vt:lpstr>
      <vt:lpstr>Data Kependudukan</vt:lpstr>
      <vt:lpstr>Data Kependudukan</vt:lpstr>
      <vt:lpstr>Data Kependudukan</vt:lpstr>
      <vt:lpstr>Register Akta Pencatatan Sipil</vt:lpstr>
      <vt:lpstr>Kutipan Akta Pencatatan Sipil</vt:lpstr>
      <vt:lpstr>Kelahiran</vt:lpstr>
      <vt:lpstr>Kematian</vt:lpstr>
      <vt:lpstr>Kematian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Uu administrasi kependudukan</dc:title>
  <dc:creator>Lia Warlina</dc:creator>
  <cp:lastModifiedBy>Lia Warlina</cp:lastModifiedBy>
  <cp:revision>17</cp:revision>
  <dcterms:created xsi:type="dcterms:W3CDTF">2017-02-16T04:11:27Z</dcterms:created>
  <dcterms:modified xsi:type="dcterms:W3CDTF">2017-06-13T02:15:33Z</dcterms:modified>
</cp:coreProperties>
</file>