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Tahapan</a:t>
            </a:r>
            <a:r>
              <a:rPr lang="en-ID" dirty="0"/>
              <a:t> TOGAF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7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 algn="just">
              <a:buNone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domain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. 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C </a:t>
            </a:r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proses-proses yang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TI </a:t>
            </a:r>
            <a:r>
              <a:rPr lang="en-US" dirty="0" err="1"/>
              <a:t>dan</a:t>
            </a:r>
            <a:r>
              <a:rPr lang="en-US" dirty="0"/>
              <a:t>  interface  </a:t>
            </a:r>
            <a:r>
              <a:rPr lang="en-US" dirty="0" err="1"/>
              <a:t>dari</a:t>
            </a:r>
            <a:r>
              <a:rPr lang="en-US" dirty="0"/>
              <a:t> proses-proses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non-TI.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diutamakan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yang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65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160" indent="0" algn="just">
              <a:buNone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langakah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data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lvl="0" algn="just"/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data </a:t>
            </a:r>
            <a:r>
              <a:rPr lang="en-US" dirty="0" err="1"/>
              <a:t>dasar</a:t>
            </a:r>
            <a:endParaRPr lang="en-US" dirty="0"/>
          </a:p>
          <a:p>
            <a:pPr lvl="0" algn="just"/>
            <a:r>
              <a:rPr lang="en-US" dirty="0"/>
              <a:t>Review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, reference model,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tools.</a:t>
            </a:r>
          </a:p>
          <a:p>
            <a:pPr lvl="0" algn="just"/>
            <a:r>
              <a:rPr lang="en-US" dirty="0" err="1"/>
              <a:t>Membuat</a:t>
            </a:r>
            <a:r>
              <a:rPr lang="en-US" dirty="0"/>
              <a:t> model </a:t>
            </a:r>
            <a:r>
              <a:rPr lang="en-US" dirty="0" err="1"/>
              <a:t>arsitektur</a:t>
            </a:r>
            <a:endParaRPr lang="en-US" dirty="0"/>
          </a:p>
          <a:p>
            <a:pPr lvl="0" algn="just"/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data building block</a:t>
            </a:r>
          </a:p>
          <a:p>
            <a:pPr lvl="0" algn="just"/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data</a:t>
            </a:r>
          </a:p>
          <a:p>
            <a:pPr lvl="0" algn="just"/>
            <a:r>
              <a:rPr lang="en-US" dirty="0" err="1"/>
              <a:t>Melakukan</a:t>
            </a:r>
            <a:r>
              <a:rPr lang="en-US" dirty="0"/>
              <a:t> gap analysis  </a:t>
            </a:r>
            <a:r>
              <a:rPr lang="en-US" dirty="0" err="1"/>
              <a:t>arsitektur</a:t>
            </a:r>
            <a:r>
              <a:rPr lang="en-US" dirty="0"/>
              <a:t> data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data target 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9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Phase D: Technology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,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kandidat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  Technology Portfolio Catalog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alternatif-alternatif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48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160" indent="0" algn="just"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 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lvl="0" algn="just"/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format TOGAF</a:t>
            </a:r>
          </a:p>
          <a:p>
            <a:pPr lvl="0" algn="just"/>
            <a:r>
              <a:rPr lang="en-US" dirty="0" err="1"/>
              <a:t>Mempertimbangkan</a:t>
            </a:r>
            <a:r>
              <a:rPr lang="en-US" dirty="0"/>
              <a:t>  reference model </a:t>
            </a:r>
            <a:r>
              <a:rPr lang="en-US" dirty="0" err="1"/>
              <a:t>arsitektur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tools.</a:t>
            </a:r>
          </a:p>
          <a:p>
            <a:pPr lvl="0" algn="just"/>
            <a:r>
              <a:rPr lang="en-US" dirty="0" err="1"/>
              <a:t>Membuat</a:t>
            </a:r>
            <a:r>
              <a:rPr lang="en-US" dirty="0"/>
              <a:t> model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building block</a:t>
            </a:r>
          </a:p>
          <a:p>
            <a:pPr lvl="0" algn="just"/>
            <a:r>
              <a:rPr lang="en-US" dirty="0" err="1"/>
              <a:t>Memilih</a:t>
            </a:r>
            <a:r>
              <a:rPr lang="en-US" dirty="0"/>
              <a:t> services portfolio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building block</a:t>
            </a:r>
          </a:p>
          <a:p>
            <a:pPr lvl="0" algn="just"/>
            <a:r>
              <a:rPr lang="en-US" dirty="0" err="1"/>
              <a:t>Mengkonfirmasi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tercapai</a:t>
            </a:r>
            <a:endParaRPr lang="en-US" dirty="0"/>
          </a:p>
          <a:p>
            <a:pPr lvl="0" algn="just"/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spesifikasi</a:t>
            </a:r>
            <a:endParaRPr lang="en-US" dirty="0"/>
          </a:p>
          <a:p>
            <a:pPr lvl="0" algn="just"/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arsitektur</a:t>
            </a:r>
            <a:endParaRPr lang="en-US" dirty="0"/>
          </a:p>
          <a:p>
            <a:pPr lvl="0" algn="just"/>
            <a:r>
              <a:rPr lang="en-US" dirty="0" err="1"/>
              <a:t>Melakukan</a:t>
            </a:r>
            <a:r>
              <a:rPr lang="en-US" dirty="0"/>
              <a:t>  gap analysis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target.</a:t>
            </a:r>
          </a:p>
          <a:p>
            <a:pPr marL="6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69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Phase E: Opportunities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 algn="just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dievaluasi</a:t>
            </a:r>
            <a:r>
              <a:rPr lang="en-US" dirty="0"/>
              <a:t> model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indentifikasi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mengimplementasikan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klasifikasikan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baru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 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direview</a:t>
            </a:r>
            <a:r>
              <a:rPr lang="en-US" dirty="0"/>
              <a:t> gap analysis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D.</a:t>
            </a:r>
          </a:p>
        </p:txBody>
      </p:sp>
    </p:spTree>
    <p:extLst>
      <p:ext uri="{BB962C8B-B14F-4D97-AF65-F5344CB8AC3E}">
        <p14:creationId xmlns:p14="http://schemas.microsoft.com/office/powerpoint/2010/main" val="287198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160" indent="0">
              <a:buNone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 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lvl="0"/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yang </a:t>
            </a:r>
            <a:r>
              <a:rPr lang="en-US" dirty="0" err="1"/>
              <a:t>diidentifikasikan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target yang </a:t>
            </a:r>
            <a:r>
              <a:rPr lang="en-US" dirty="0" err="1"/>
              <a:t>bervariasi</a:t>
            </a:r>
            <a:endParaRPr lang="en-US" dirty="0"/>
          </a:p>
          <a:p>
            <a:pPr lvl="0"/>
            <a:r>
              <a:rPr lang="en-US" dirty="0" err="1"/>
              <a:t>Identifikasi</a:t>
            </a:r>
            <a:r>
              <a:rPr lang="en-US" dirty="0"/>
              <a:t> parameter </a:t>
            </a:r>
            <a:r>
              <a:rPr lang="en-US" dirty="0" err="1"/>
              <a:t>strategik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Menafsirkan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,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proyek-proyek</a:t>
            </a:r>
            <a:r>
              <a:rPr lang="en-US" dirty="0"/>
              <a:t> yang </a:t>
            </a:r>
            <a:r>
              <a:rPr lang="en-US" dirty="0" err="1"/>
              <a:t>bervariasi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migrasi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detail.</a:t>
            </a:r>
          </a:p>
        </p:txBody>
      </p:sp>
    </p:spTree>
    <p:extLst>
      <p:ext uri="{BB962C8B-B14F-4D97-AF65-F5344CB8AC3E}">
        <p14:creationId xmlns:p14="http://schemas.microsoft.com/office/powerpoint/2010/main" val="620278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Phase F: Migration and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 algn="just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yang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.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penafsiran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, </a:t>
            </a:r>
            <a:r>
              <a:rPr lang="en-US" dirty="0" err="1"/>
              <a:t>biaya</a:t>
            </a:r>
            <a:r>
              <a:rPr lang="en-US" dirty="0"/>
              <a:t>,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migrasi</a:t>
            </a:r>
            <a:r>
              <a:rPr lang="en-US" dirty="0"/>
              <a:t> yang </a:t>
            </a:r>
            <a:r>
              <a:rPr lang="en-US" dirty="0" err="1"/>
              <a:t>bervariasi</a:t>
            </a:r>
            <a:r>
              <a:rPr lang="en-US" dirty="0"/>
              <a:t>. </a:t>
            </a:r>
            <a:r>
              <a:rPr lang="en-US" dirty="0" err="1"/>
              <a:t>Daftar</a:t>
            </a:r>
            <a:r>
              <a:rPr lang="en-US" dirty="0"/>
              <a:t> 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detail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migrasi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06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Phase G: Implementation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>
              <a:buNone/>
            </a:pP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108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160" indent="0" algn="just">
              <a:buNone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lvl="0"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endParaRPr lang="en-US" dirty="0"/>
          </a:p>
          <a:p>
            <a:pPr lvl="0" algn="just"/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memerintah</a:t>
            </a:r>
            <a:r>
              <a:rPr lang="en-US" dirty="0"/>
              <a:t> proses deployment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endParaRPr lang="en-US" dirty="0"/>
          </a:p>
          <a:p>
            <a:pPr lvl="0" algn="just"/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selagi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diimplementasikan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dideploy</a:t>
            </a:r>
            <a:endParaRPr lang="en-US" dirty="0"/>
          </a:p>
          <a:p>
            <a:pPr lvl="0" algn="just"/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kecocokan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yang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3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Phase H: Architecture Change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160" indent="0" algn="just">
              <a:buNone/>
            </a:pP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prosedur-prosedur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yang baru. 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diuraikan</a:t>
            </a:r>
            <a:r>
              <a:rPr lang="en-US" dirty="0"/>
              <a:t>  </a:t>
            </a:r>
            <a:r>
              <a:rPr lang="en-US" dirty="0" err="1"/>
              <a:t>penggerak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memanajemen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. ADM </a:t>
            </a:r>
            <a:r>
              <a:rPr lang="en-US" dirty="0" err="1"/>
              <a:t>menguraikan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/</a:t>
            </a:r>
            <a:r>
              <a:rPr lang="en-US" dirty="0" err="1"/>
              <a:t>menetapkan</a:t>
            </a:r>
            <a:r>
              <a:rPr lang="en-US" dirty="0"/>
              <a:t> proses manajemen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  </a:t>
            </a:r>
            <a:r>
              <a:rPr lang="en-US" dirty="0" err="1"/>
              <a:t>enterprice</a:t>
            </a:r>
            <a:r>
              <a:rPr lang="en-US" dirty="0"/>
              <a:t>  yang baru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G.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monitoring </a:t>
            </a:r>
            <a:r>
              <a:rPr lang="en-US" dirty="0" err="1"/>
              <a:t>berkelanjutan</a:t>
            </a:r>
            <a:r>
              <a:rPr lang="en-US" dirty="0"/>
              <a:t> 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baru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menginisialisasi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formal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evolusi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yang baru.</a:t>
            </a:r>
          </a:p>
        </p:txBody>
      </p:sp>
    </p:spTree>
    <p:extLst>
      <p:ext uri="{BB962C8B-B14F-4D97-AF65-F5344CB8AC3E}">
        <p14:creationId xmlns:p14="http://schemas.microsoft.com/office/powerpoint/2010/main" val="176309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Preliminary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F</a:t>
            </a:r>
            <a:r>
              <a:rPr lang="en-US" dirty="0" err="1" smtClean="0"/>
              <a:t>ase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kapabilitas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kustomisasi</a:t>
            </a:r>
            <a:r>
              <a:rPr lang="en-US" dirty="0"/>
              <a:t> TOGAF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 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menyakinkan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yang </a:t>
            </a:r>
            <a:r>
              <a:rPr lang="en-US" dirty="0" err="1"/>
              <a:t>terlibat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mensukseskan</a:t>
            </a:r>
            <a:r>
              <a:rPr lang="en-US" dirty="0"/>
              <a:t> proses </a:t>
            </a:r>
            <a:r>
              <a:rPr lang="en-US" dirty="0" err="1"/>
              <a:t>arsitektur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menspesifikasikan</a:t>
            </a:r>
            <a:r>
              <a:rPr lang="en-US" dirty="0"/>
              <a:t> who, what,  why, when, </a:t>
            </a:r>
            <a:r>
              <a:rPr lang="en-US" dirty="0" err="1"/>
              <a:t>dan</a:t>
            </a:r>
            <a:r>
              <a:rPr lang="en-US" dirty="0"/>
              <a:t> where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9159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b="1" i="1" dirty="0"/>
              <a:t>equirements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 algn="just">
              <a:buNone/>
            </a:pPr>
            <a:r>
              <a:rPr lang="en-US" dirty="0" err="1"/>
              <a:t>M</a:t>
            </a:r>
            <a:r>
              <a:rPr lang="en-US" dirty="0" err="1" smtClean="0"/>
              <a:t>enguji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pengelolaan</a:t>
            </a:r>
            <a:r>
              <a:rPr lang="en-US" dirty="0"/>
              <a:t> architecture requirements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ADM </a:t>
            </a:r>
            <a:r>
              <a:rPr lang="en-US" dirty="0" err="1"/>
              <a:t>berlangsung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606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Contoh</a:t>
            </a:r>
            <a:r>
              <a:rPr lang="en-ID" dirty="0" smtClean="0"/>
              <a:t> 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160" indent="0">
              <a:buNone/>
            </a:pPr>
            <a:r>
              <a:rPr lang="en-ID" dirty="0" err="1" smtClean="0"/>
              <a:t>Kasus</a:t>
            </a:r>
            <a:r>
              <a:rPr lang="en-ID" dirty="0" smtClean="0"/>
              <a:t> </a:t>
            </a:r>
            <a:r>
              <a:rPr lang="en-ID" dirty="0" smtClean="0"/>
              <a:t>RSUD</a:t>
            </a:r>
            <a:endParaRPr lang="en-US" dirty="0"/>
          </a:p>
          <a:p>
            <a:pPr algn="just"/>
            <a:r>
              <a:rPr lang="en-US" dirty="0" smtClean="0"/>
              <a:t>Rumah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(RSU) Kota Tangerang Selatan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perorangan</a:t>
            </a:r>
            <a:r>
              <a:rPr lang="en-US" dirty="0"/>
              <a:t> yang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inap</a:t>
            </a:r>
            <a:r>
              <a:rPr lang="en-US" dirty="0"/>
              <a:t>,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gawat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RSU Kota Tangerang Selatan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SI/TI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divisinya</a:t>
            </a:r>
            <a:r>
              <a:rPr lang="en-US" dirty="0"/>
              <a:t>,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medik</a:t>
            </a:r>
            <a:r>
              <a:rPr lang="en-US" dirty="0"/>
              <a:t> (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i="1" dirty="0"/>
              <a:t>tracer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medik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kasir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RSU Kota Tangerang Selatan yang </a:t>
            </a:r>
            <a:r>
              <a:rPr lang="en-US" dirty="0" err="1"/>
              <a:t>memanfaatkan</a:t>
            </a:r>
            <a:r>
              <a:rPr lang="en-US" dirty="0"/>
              <a:t> SI/TI </a:t>
            </a:r>
            <a:r>
              <a:rPr lang="en-US" dirty="0" err="1"/>
              <a:t>seperti</a:t>
            </a:r>
            <a:r>
              <a:rPr lang="en-US" dirty="0"/>
              <a:t> proses </a:t>
            </a:r>
            <a:r>
              <a:rPr lang="en-US" dirty="0" err="1"/>
              <a:t>pembelian</a:t>
            </a:r>
            <a:r>
              <a:rPr lang="en-US" dirty="0"/>
              <a:t> obat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apotik</a:t>
            </a:r>
            <a:r>
              <a:rPr lang="en-US" dirty="0"/>
              <a:t>, proses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inap</a:t>
            </a:r>
            <a:r>
              <a:rPr lang="en-US" dirty="0"/>
              <a:t>, proses </a:t>
            </a:r>
            <a:r>
              <a:rPr lang="en-US" dirty="0" err="1"/>
              <a:t>gawat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proses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kepegawain</a:t>
            </a:r>
            <a:r>
              <a:rPr lang="en-US" dirty="0"/>
              <a:t>,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/>
              <a:t>sebagainya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lainnya.RSU</a:t>
            </a:r>
            <a:r>
              <a:rPr lang="en-US" dirty="0"/>
              <a:t> Kota Tangerang Selatan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i="1" dirty="0"/>
              <a:t>enterprise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sesaat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tumpang</a:t>
            </a:r>
            <a:r>
              <a:rPr lang="en-US" dirty="0"/>
              <a:t> </a:t>
            </a:r>
            <a:r>
              <a:rPr lang="en-US" dirty="0" err="1"/>
              <a:t>tindih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keseragaman</a:t>
            </a:r>
            <a:r>
              <a:rPr lang="en-US" dirty="0"/>
              <a:t> platform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dilakukannya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Proses 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lama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15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medik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antrian</a:t>
            </a:r>
            <a:r>
              <a:rPr lang="en-US" dirty="0"/>
              <a:t> </a:t>
            </a:r>
            <a:r>
              <a:rPr lang="en-US" dirty="0" err="1"/>
              <a:t>menumpuk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lama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website </a:t>
            </a:r>
            <a:r>
              <a:rPr lang="en-US" dirty="0" err="1"/>
              <a:t>resmi</a:t>
            </a:r>
            <a:r>
              <a:rPr lang="en-US" dirty="0"/>
              <a:t> RSU Kota Tangerang Selatan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rumah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infromasi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63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383513"/>
            <a:ext cx="7958331" cy="1077229"/>
          </a:xfrm>
        </p:spPr>
        <p:txBody>
          <a:bodyPr/>
          <a:lstStyle/>
          <a:p>
            <a:r>
              <a:rPr lang="en-ID" dirty="0" err="1" smtClean="0"/>
              <a:t>Kerangka</a:t>
            </a:r>
            <a:r>
              <a:rPr lang="en-ID" dirty="0" smtClean="0"/>
              <a:t> </a:t>
            </a:r>
            <a:r>
              <a:rPr lang="en-ID" dirty="0" err="1" smtClean="0"/>
              <a:t>Kerja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1703614"/>
            <a:ext cx="8072521" cy="46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6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665" y="405285"/>
            <a:ext cx="7958331" cy="1077229"/>
          </a:xfrm>
        </p:spPr>
        <p:txBody>
          <a:bodyPr/>
          <a:lstStyle/>
          <a:p>
            <a:r>
              <a:rPr lang="en-ID" dirty="0" err="1" smtClean="0"/>
              <a:t>Fase</a:t>
            </a:r>
            <a:r>
              <a:rPr lang="en-ID" dirty="0" smtClean="0"/>
              <a:t> Preliminary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665" y="1579110"/>
            <a:ext cx="2063606" cy="5278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7" y="1579110"/>
            <a:ext cx="5769539" cy="52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2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Fase</a:t>
            </a:r>
            <a:r>
              <a:rPr lang="en-ID" dirty="0" smtClean="0"/>
              <a:t> A : </a:t>
            </a:r>
            <a:r>
              <a:rPr lang="en-ID" dirty="0" err="1" smtClean="0"/>
              <a:t>Visi</a:t>
            </a:r>
            <a:r>
              <a:rPr lang="en-ID" dirty="0" smtClean="0"/>
              <a:t> </a:t>
            </a:r>
            <a:r>
              <a:rPr lang="en-ID" dirty="0" err="1" smtClean="0"/>
              <a:t>Arsitektur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271" y="1885284"/>
            <a:ext cx="7968343" cy="41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08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FASE B : </a:t>
            </a:r>
            <a:r>
              <a:rPr lang="en-ID" dirty="0" err="1" smtClean="0"/>
              <a:t>Arsitektur</a:t>
            </a:r>
            <a:r>
              <a:rPr lang="en-ID" dirty="0" smtClean="0"/>
              <a:t> </a:t>
            </a:r>
            <a:r>
              <a:rPr lang="en-ID" dirty="0" err="1" smtClean="0"/>
              <a:t>Bisnis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100" y="1763486"/>
            <a:ext cx="5007429" cy="45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55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643" y="2356756"/>
            <a:ext cx="7821496" cy="37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20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Fase</a:t>
            </a:r>
            <a:r>
              <a:rPr lang="en-ID" dirty="0" smtClean="0"/>
              <a:t> C : </a:t>
            </a:r>
            <a:r>
              <a:rPr lang="en-ID" dirty="0" err="1" smtClean="0"/>
              <a:t>Arsitektur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2149929"/>
            <a:ext cx="7636329" cy="39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Arsitektur</a:t>
            </a:r>
            <a:r>
              <a:rPr lang="en-ID" dirty="0" smtClean="0"/>
              <a:t> </a:t>
            </a:r>
            <a:r>
              <a:rPr lang="en-ID" dirty="0" err="1" smtClean="0"/>
              <a:t>Aplikasi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7886" y="2596242"/>
            <a:ext cx="7766957" cy="38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8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Fase</a:t>
            </a:r>
            <a:r>
              <a:rPr lang="en-ID" dirty="0" smtClean="0"/>
              <a:t> D : </a:t>
            </a:r>
            <a:r>
              <a:rPr lang="en-ID" dirty="0" err="1" smtClean="0"/>
              <a:t>Arsitektur</a:t>
            </a:r>
            <a:r>
              <a:rPr lang="en-ID" dirty="0" smtClean="0"/>
              <a:t> </a:t>
            </a:r>
            <a:r>
              <a:rPr lang="en-ID" dirty="0" err="1" smtClean="0"/>
              <a:t>Teknologi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844" y="2090057"/>
            <a:ext cx="820238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5 W 1H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en-US" i="1" dirty="0"/>
              <a:t>What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</a:t>
            </a:r>
          </a:p>
          <a:p>
            <a:pPr lvl="0" algn="just"/>
            <a:r>
              <a:rPr lang="en-US" i="1" dirty="0"/>
              <a:t>Who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memodelkannya</a:t>
            </a:r>
            <a:r>
              <a:rPr lang="en-US" dirty="0"/>
              <a:t>, </a:t>
            </a:r>
            <a:r>
              <a:rPr lang="en-US" dirty="0" err="1"/>
              <a:t>siapa</a:t>
            </a:r>
            <a:r>
              <a:rPr lang="en-US" dirty="0"/>
              <a:t> orang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dialokasikan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pPr lvl="0" algn="just"/>
            <a:r>
              <a:rPr lang="en-US" i="1" dirty="0"/>
              <a:t>How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arsitekture</a:t>
            </a:r>
            <a:r>
              <a:rPr lang="en-US" dirty="0"/>
              <a:t>  </a:t>
            </a:r>
            <a:r>
              <a:rPr lang="en-US" dirty="0" err="1"/>
              <a:t>interprise</a:t>
            </a:r>
            <a:r>
              <a:rPr lang="en-US" dirty="0"/>
              <a:t>, </a:t>
            </a:r>
            <a:r>
              <a:rPr lang="en-US" dirty="0" err="1"/>
              <a:t>menentukan</a:t>
            </a:r>
            <a:r>
              <a:rPr lang="en-US" dirty="0"/>
              <a:t>  framework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pPr lvl="0" algn="just"/>
            <a:r>
              <a:rPr lang="en-US" i="1" dirty="0"/>
              <a:t>When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endParaRPr lang="en-US" dirty="0"/>
          </a:p>
          <a:p>
            <a:pPr lvl="0" algn="just"/>
            <a:r>
              <a:rPr lang="en-US" i="1" dirty="0"/>
              <a:t>Why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 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87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Fase</a:t>
            </a:r>
            <a:r>
              <a:rPr lang="en-ID" dirty="0" smtClean="0"/>
              <a:t> E : </a:t>
            </a:r>
            <a:r>
              <a:rPr lang="en-ID" dirty="0" err="1" smtClean="0"/>
              <a:t>Peluang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Solusi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471" y="2122713"/>
            <a:ext cx="6879772" cy="41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85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671" y="2188029"/>
            <a:ext cx="7919468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4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2204357"/>
            <a:ext cx="7920121" cy="42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95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2111828"/>
            <a:ext cx="8001763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Phase A: Architecture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160" indent="0" algn="just">
              <a:buNone/>
            </a:pPr>
            <a:r>
              <a:rPr lang="en-US" dirty="0" err="1"/>
              <a:t>F</a:t>
            </a:r>
            <a:r>
              <a:rPr lang="en-US" dirty="0" err="1" smtClean="0"/>
              <a:t>ase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inisiasi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pendefinisian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, </a:t>
            </a:r>
            <a:r>
              <a:rPr lang="en-US" dirty="0" err="1"/>
              <a:t>identifikasi</a:t>
            </a:r>
            <a:r>
              <a:rPr lang="en-US" dirty="0"/>
              <a:t> stakeholders,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.</a:t>
            </a:r>
          </a:p>
          <a:p>
            <a:pPr marL="6160" indent="0"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lvl="0"/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evolusi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manajemen enterprise.</a:t>
            </a:r>
          </a:p>
          <a:p>
            <a:pPr lvl="0"/>
            <a:r>
              <a:rPr lang="en-US" dirty="0" err="1"/>
              <a:t>Mensyahkan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 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memprioritaskan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Mendefiniskan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batasannya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yang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batasannya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3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Phase A: Architecture </a:t>
            </a:r>
            <a:r>
              <a:rPr lang="en-US" b="1" i="1" dirty="0" smtClean="0"/>
              <a:t>Vision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160" indent="0" algn="just"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lvl="0" algn="just"/>
            <a:r>
              <a:rPr lang="en-US" dirty="0" err="1"/>
              <a:t>Menentukan</a:t>
            </a:r>
            <a:r>
              <a:rPr lang="en-US" dirty="0"/>
              <a:t> /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pPr lvl="0" algn="just"/>
            <a:r>
              <a:rPr lang="en-US" dirty="0" err="1"/>
              <a:t>Mengindentifikasi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,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 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klarifikasi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Meninjau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  </a:t>
            </a:r>
            <a:r>
              <a:rPr lang="en-US" dirty="0" err="1"/>
              <a:t>bisnis</a:t>
            </a:r>
            <a:r>
              <a:rPr lang="en-US" dirty="0"/>
              <a:t>. </a:t>
            </a:r>
            <a:r>
              <a:rPr lang="en-US" dirty="0" err="1"/>
              <a:t>Meninjau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,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 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klarifikasi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batasan-batasan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jadwal</a:t>
            </a:r>
            <a:r>
              <a:rPr lang="en-US" dirty="0"/>
              <a:t>,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Mengindentifikasikan</a:t>
            </a:r>
            <a:r>
              <a:rPr lang="en-US" dirty="0"/>
              <a:t> stakeholder,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Mengembangkan</a:t>
            </a:r>
            <a:r>
              <a:rPr lang="en-US" dirty="0"/>
              <a:t> Statement of Architecture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7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Phase B: Business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 algn="just">
              <a:buNone/>
            </a:pPr>
            <a:r>
              <a:rPr lang="en-US" dirty="0" err="1"/>
              <a:t>F</a:t>
            </a:r>
            <a:r>
              <a:rPr lang="en-US" dirty="0" err="1" smtClean="0"/>
              <a:t>ase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disepakati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tools  </a:t>
            </a:r>
            <a:r>
              <a:rPr lang="en-US" dirty="0" err="1"/>
              <a:t>dan</a:t>
            </a:r>
            <a:r>
              <a:rPr lang="en-US" dirty="0"/>
              <a:t>  method 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  Integration </a:t>
            </a:r>
            <a:r>
              <a:rPr lang="en-US" dirty="0" err="1"/>
              <a:t>DEFinition</a:t>
            </a:r>
            <a:r>
              <a:rPr lang="en-US" dirty="0"/>
              <a:t> (IDEF) </a:t>
            </a:r>
            <a:r>
              <a:rPr lang="en-US" dirty="0" err="1"/>
              <a:t>dan</a:t>
            </a:r>
            <a:r>
              <a:rPr lang="en-US" dirty="0"/>
              <a:t>  Unified Modeling Language  (UML)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model yang </a:t>
            </a:r>
            <a:r>
              <a:rPr lang="en-US" dirty="0" err="1"/>
              <a:t>diperlukan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1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160" indent="0" algn="just"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lvl="0" algn="just"/>
            <a:r>
              <a:rPr lang="en-US" dirty="0" err="1"/>
              <a:t>Menguraikan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 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menguraikan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service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, 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berdasarkan</a:t>
            </a:r>
            <a:r>
              <a:rPr lang="en-US" dirty="0"/>
              <a:t> 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penggerak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Menganalisi</a:t>
            </a:r>
            <a:r>
              <a:rPr lang="en-US" dirty="0"/>
              <a:t> gap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Memilih</a:t>
            </a:r>
            <a:r>
              <a:rPr lang="en-US" dirty="0"/>
              <a:t> titik </a:t>
            </a:r>
            <a:r>
              <a:rPr lang="en-US" dirty="0" err="1"/>
              <a:t>pandang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arsitek</a:t>
            </a:r>
            <a:r>
              <a:rPr lang="en-US" dirty="0"/>
              <a:t> </a:t>
            </a:r>
            <a:r>
              <a:rPr lang="en-US" dirty="0" err="1"/>
              <a:t>mendemokan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stakeholder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Memilih</a:t>
            </a:r>
            <a:r>
              <a:rPr lang="en-US" dirty="0"/>
              <a:t> tools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 algn="just"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di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lvl="0" algn="just"/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asitektur</a:t>
            </a:r>
            <a:r>
              <a:rPr lang="en-US" dirty="0"/>
              <a:t> 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target.</a:t>
            </a:r>
          </a:p>
          <a:p>
            <a:pPr lvl="0" algn="just"/>
            <a:r>
              <a:rPr lang="en-US" dirty="0" err="1"/>
              <a:t>Mengindentifikasi</a:t>
            </a:r>
            <a:r>
              <a:rPr lang="en-US" dirty="0"/>
              <a:t> reference model,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tools</a:t>
            </a:r>
          </a:p>
          <a:p>
            <a:pPr lvl="0" algn="just"/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pPr lvl="0" algn="just"/>
            <a:r>
              <a:rPr lang="en-US" dirty="0" err="1"/>
              <a:t>Melakukan</a:t>
            </a:r>
            <a:r>
              <a:rPr lang="en-US" dirty="0"/>
              <a:t> gap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laporan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7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Phase C: Information Systems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 algn="just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. </a:t>
            </a:r>
            <a:r>
              <a:rPr lang="en-US" dirty="0" err="1"/>
              <a:t>Pendefinisian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</a:t>
            </a:r>
            <a:r>
              <a:rPr lang="en-US" dirty="0" err="1"/>
              <a:t>Arsitektur</a:t>
            </a:r>
            <a:r>
              <a:rPr lang="en-US" dirty="0"/>
              <a:t> data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memfokuskan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data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:  ER-Diagram,  Class Diagram, </a:t>
            </a:r>
            <a:r>
              <a:rPr lang="en-US" dirty="0" err="1"/>
              <a:t>dan</a:t>
            </a:r>
            <a:r>
              <a:rPr lang="en-US" dirty="0"/>
              <a:t>  Object Diagram.</a:t>
            </a:r>
          </a:p>
        </p:txBody>
      </p:sp>
    </p:spTree>
    <p:extLst>
      <p:ext uri="{BB962C8B-B14F-4D97-AF65-F5344CB8AC3E}">
        <p14:creationId xmlns:p14="http://schemas.microsoft.com/office/powerpoint/2010/main" val="643880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56</TotalTime>
  <Words>766</Words>
  <Application>Microsoft Office PowerPoint</Application>
  <PresentationFormat>Widescreen</PresentationFormat>
  <Paragraphs>94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MS Shell Dlg 2</vt:lpstr>
      <vt:lpstr>Wingdings</vt:lpstr>
      <vt:lpstr>Wingdings 3</vt:lpstr>
      <vt:lpstr>Madison</vt:lpstr>
      <vt:lpstr>Tahapan TOGAF </vt:lpstr>
      <vt:lpstr>Preliminary Phase</vt:lpstr>
      <vt:lpstr>5 W 1H</vt:lpstr>
      <vt:lpstr>Phase A: Architecture Vision</vt:lpstr>
      <vt:lpstr>Phase A: Architecture Vision (2)</vt:lpstr>
      <vt:lpstr>Phase B: Business Architecture</vt:lpstr>
      <vt:lpstr>PowerPoint Presentation</vt:lpstr>
      <vt:lpstr>PowerPoint Presentation</vt:lpstr>
      <vt:lpstr>Phase C: Information Systems Architectures</vt:lpstr>
      <vt:lpstr>PowerPoint Presentation</vt:lpstr>
      <vt:lpstr>PowerPoint Presentation</vt:lpstr>
      <vt:lpstr>Phase D: Technology Architecture</vt:lpstr>
      <vt:lpstr>PowerPoint Presentation</vt:lpstr>
      <vt:lpstr>Phase E: Opportunities and Solutions</vt:lpstr>
      <vt:lpstr>PowerPoint Presentation</vt:lpstr>
      <vt:lpstr>Phase F: Migration and Planning</vt:lpstr>
      <vt:lpstr>Phase G: Implementation Governance</vt:lpstr>
      <vt:lpstr>PowerPoint Presentation</vt:lpstr>
      <vt:lpstr>Phase H: Architecture Change Management</vt:lpstr>
      <vt:lpstr>Requirements Management</vt:lpstr>
      <vt:lpstr>Contoh :</vt:lpstr>
      <vt:lpstr>Kerangka Kerja</vt:lpstr>
      <vt:lpstr>Fase Preliminary</vt:lpstr>
      <vt:lpstr>Fase A : Visi Arsitektur</vt:lpstr>
      <vt:lpstr>FASE B : Arsitektur Bisnis</vt:lpstr>
      <vt:lpstr>PowerPoint Presentation</vt:lpstr>
      <vt:lpstr>Fase C : Arsitektur Sistem Informasi</vt:lpstr>
      <vt:lpstr>Arsitektur Aplikasi</vt:lpstr>
      <vt:lpstr>Fase D : Arsitektur Teknologi</vt:lpstr>
      <vt:lpstr>Fase E : Peluang dan Solusi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Tahapan TOGAF</dc:title>
  <dc:creator>mel pangrib</dc:creator>
  <cp:lastModifiedBy>mel pangrib</cp:lastModifiedBy>
  <cp:revision>10</cp:revision>
  <dcterms:created xsi:type="dcterms:W3CDTF">2019-07-03T06:43:39Z</dcterms:created>
  <dcterms:modified xsi:type="dcterms:W3CDTF">2019-07-04T02:39:13Z</dcterms:modified>
</cp:coreProperties>
</file>