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notesMasterIdLst>
    <p:notesMasterId r:id="rId45"/>
  </p:notesMasterIdLst>
  <p:sldIdLst>
    <p:sldId id="256" r:id="rId2"/>
    <p:sldId id="397" r:id="rId3"/>
    <p:sldId id="257" r:id="rId4"/>
    <p:sldId id="367" r:id="rId5"/>
    <p:sldId id="368" r:id="rId6"/>
    <p:sldId id="396" r:id="rId7"/>
    <p:sldId id="395" r:id="rId8"/>
    <p:sldId id="313" r:id="rId9"/>
    <p:sldId id="314" r:id="rId10"/>
    <p:sldId id="315" r:id="rId11"/>
    <p:sldId id="316" r:id="rId12"/>
    <p:sldId id="372" r:id="rId13"/>
    <p:sldId id="373" r:id="rId14"/>
    <p:sldId id="381" r:id="rId15"/>
    <p:sldId id="317" r:id="rId16"/>
    <p:sldId id="319" r:id="rId17"/>
    <p:sldId id="321" r:id="rId18"/>
    <p:sldId id="322" r:id="rId19"/>
    <p:sldId id="323" r:id="rId20"/>
    <p:sldId id="324" r:id="rId21"/>
    <p:sldId id="326" r:id="rId22"/>
    <p:sldId id="369" r:id="rId23"/>
    <p:sldId id="374" r:id="rId24"/>
    <p:sldId id="370" r:id="rId25"/>
    <p:sldId id="371" r:id="rId26"/>
    <p:sldId id="366" r:id="rId27"/>
    <p:sldId id="334" r:id="rId28"/>
    <p:sldId id="335" r:id="rId29"/>
    <p:sldId id="336" r:id="rId30"/>
    <p:sldId id="341" r:id="rId31"/>
    <p:sldId id="340" r:id="rId32"/>
    <p:sldId id="339" r:id="rId33"/>
    <p:sldId id="343" r:id="rId34"/>
    <p:sldId id="346" r:id="rId35"/>
    <p:sldId id="344" r:id="rId36"/>
    <p:sldId id="382" r:id="rId37"/>
    <p:sldId id="348" r:id="rId38"/>
    <p:sldId id="362" r:id="rId39"/>
    <p:sldId id="380" r:id="rId40"/>
    <p:sldId id="357" r:id="rId41"/>
    <p:sldId id="300" r:id="rId42"/>
    <p:sldId id="363" r:id="rId43"/>
    <p:sldId id="260" r:id="rId44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CCCC"/>
    <a:srgbClr val="EAEAEA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9" autoAdjust="0"/>
    <p:restoredTop sz="94014" autoAdjust="0"/>
  </p:normalViewPr>
  <p:slideViewPr>
    <p:cSldViewPr>
      <p:cViewPr>
        <p:scale>
          <a:sx n="75" d="100"/>
          <a:sy n="75" d="100"/>
        </p:scale>
        <p:origin x="840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5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A30D2-45C9-4A9F-A012-4108F0A2C801}" type="datetimeFigureOut">
              <a:rPr lang="id-ID" smtClean="0"/>
              <a:pPr/>
              <a:t>14/05/2019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89D223-4535-4C48-BD6A-A2254815357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00085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13DFDA-9F5C-4934-AC79-1C4879DC1BB1}" type="datetimeFigureOut">
              <a:rPr lang="en-US" smtClean="0"/>
              <a:pPr>
                <a:defRPr/>
              </a:pPr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pPr>
              <a:defRPr/>
            </a:pPr>
            <a:fld id="{6D95C644-29D2-4325-9687-42080E15E8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187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B2B955-F00E-4810-AC01-C7E5BE2AB22D}" type="datetimeFigureOut">
              <a:rPr lang="en-US" smtClean="0"/>
              <a:pPr>
                <a:defRPr/>
              </a:pPr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206658-2488-4A26-8DE4-A83D37A309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15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355C23-DEC0-4B82-864E-6191946D98B1}" type="datetimeFigureOut">
              <a:rPr lang="en-US" smtClean="0"/>
              <a:pPr>
                <a:defRPr/>
              </a:pPr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D21A00-107F-4C42-AC10-8EAE8F3260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228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B30C8B-E2BC-4EE6-A21C-4F8D6D3FC934}" type="datetimeFigureOut">
              <a:rPr lang="en-US" smtClean="0"/>
              <a:pPr>
                <a:defRPr/>
              </a:pPr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2A94E5-A39D-46B1-A8BE-601D3A7105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93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1D182F7D-754D-4171-9B91-7D6C4219D907}" type="datetimeFigureOut">
              <a:rPr lang="en-US" smtClean="0"/>
              <a:pPr>
                <a:defRPr/>
              </a:pPr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FC915D47-9FB9-4C3D-8312-C630070688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556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F0D34A-5595-44C6-A053-3F23BF473D72}" type="datetimeFigureOut">
              <a:rPr lang="en-US" smtClean="0"/>
              <a:pPr>
                <a:defRPr/>
              </a:pPr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4FCC0-BDEE-435B-8273-B96F551D18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57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26ADA3-E908-46B9-9CE4-4A965B4A6BBB}" type="datetimeFigureOut">
              <a:rPr lang="en-US" smtClean="0"/>
              <a:pPr>
                <a:defRPr/>
              </a:pPr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52CDE2-B0F5-40DA-983F-AE541AE1B8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739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F663B73A-DE8D-4E8C-A61E-943A03C47CAA}" type="datetimeFigureOut">
              <a:rPr lang="en-US" smtClean="0"/>
              <a:pPr>
                <a:defRPr/>
              </a:pPr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B721A5-36D8-4C2F-A2B5-96132FA7B9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63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B67236-B60D-4E51-979D-F9BDCD12FB71}" type="datetimeFigureOut">
              <a:rPr lang="en-US" smtClean="0"/>
              <a:pPr>
                <a:defRPr/>
              </a:pPr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8510C0-C023-46DB-8927-270F0F88F7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047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9DE7D0-4DCB-44DB-9A72-A2C815AD9CD5}" type="datetimeFigureOut">
              <a:rPr lang="en-US" smtClean="0"/>
              <a:pPr>
                <a:defRPr/>
              </a:pPr>
              <a:t>5/14/2019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89344-A47A-47E0-8248-6433CD4F27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77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68A71F-7E78-40CC-AEC4-BF59AF3D049B}" type="datetimeFigureOut">
              <a:rPr lang="en-US" smtClean="0"/>
              <a:pPr>
                <a:defRPr/>
              </a:pPr>
              <a:t>5/14/2019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1C99E4-6C66-43B3-8DED-FDFED141EB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19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A2A00199-8C32-4841-8028-348DD1CE0462}" type="datetimeFigureOut">
              <a:rPr lang="en-US" smtClean="0"/>
              <a:pPr>
                <a:defRPr/>
              </a:pPr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397348C-2278-4979-91F5-76EB2E301F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emf"/><Relationship Id="rId4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2800" dirty="0" err="1"/>
              <a:t>Pengantar</a:t>
            </a:r>
            <a:r>
              <a:rPr lang="en-US" sz="2800" dirty="0"/>
              <a:t> </a:t>
            </a:r>
            <a:r>
              <a:rPr lang="en-US" sz="2800" dirty="0" err="1"/>
              <a:t>Kecerdasan</a:t>
            </a:r>
            <a:r>
              <a:rPr lang="en-US" sz="2800" dirty="0"/>
              <a:t> </a:t>
            </a:r>
            <a:r>
              <a:rPr lang="en-US" sz="2800" dirty="0" err="1"/>
              <a:t>buatan</a:t>
            </a:r>
            <a:br>
              <a:rPr lang="en-US" sz="2800" dirty="0"/>
            </a:br>
            <a:br>
              <a:rPr lang="en-US" dirty="0"/>
            </a:br>
            <a:r>
              <a:rPr lang="en-US" dirty="0"/>
              <a:t>PLANNING</a:t>
            </a:r>
            <a:br>
              <a:rPr lang="en-US" sz="3100" dirty="0"/>
            </a:b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Dalam AI, </a:t>
            </a:r>
            <a:r>
              <a:rPr lang="en-US" i="1"/>
              <a:t>Planning</a:t>
            </a:r>
            <a:r>
              <a:rPr lang="en-US"/>
              <a:t> </a:t>
            </a:r>
            <a:r>
              <a:rPr lang="en-US" dirty="0"/>
              <a:t>=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/>
              <a:t>S</a:t>
            </a:r>
            <a:r>
              <a:rPr lang="en-US"/>
              <a:t>uatu </a:t>
            </a:r>
            <a:r>
              <a:rPr lang="en-US" err="1"/>
              <a:t>metode</a:t>
            </a:r>
            <a:r>
              <a:rPr lang="en-US"/>
              <a:t> penyelesaian masalah dengan cara </a:t>
            </a:r>
            <a:r>
              <a:rPr lang="en-US">
                <a:solidFill>
                  <a:srgbClr val="FF0000"/>
                </a:solidFill>
              </a:rPr>
              <a:t>memecah</a:t>
            </a:r>
            <a:r>
              <a:rPr lang="en-US"/>
              <a:t> masalah </a:t>
            </a:r>
            <a:endParaRPr lang="en-US" dirty="0"/>
          </a:p>
          <a:p>
            <a:r>
              <a:rPr lang="en-US" err="1"/>
              <a:t>ke</a:t>
            </a:r>
            <a:r>
              <a:rPr lang="en-US"/>
              <a:t> dalam </a:t>
            </a:r>
            <a:r>
              <a:rPr lang="en-US">
                <a:solidFill>
                  <a:srgbClr val="FF0000"/>
                </a:solidFill>
              </a:rPr>
              <a:t>sub-sub masalah </a:t>
            </a:r>
            <a:r>
              <a:rPr lang="en-US"/>
              <a:t>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, </a:t>
            </a:r>
          </a:p>
          <a:p>
            <a:r>
              <a:rPr lang="en-US">
                <a:solidFill>
                  <a:srgbClr val="FF0000"/>
                </a:solidFill>
              </a:rPr>
              <a:t>menyelesaikan</a:t>
            </a:r>
            <a:r>
              <a:rPr lang="en-US"/>
              <a:t> sub-sub masalah satu </a:t>
            </a:r>
            <a:r>
              <a:rPr lang="en-US" err="1"/>
              <a:t>demi</a:t>
            </a:r>
            <a:r>
              <a:rPr lang="en-US"/>
              <a:t> satu</a:t>
            </a:r>
            <a:r>
              <a:rPr lang="en-US" dirty="0"/>
              <a:t>, </a:t>
            </a:r>
          </a:p>
          <a:p>
            <a:r>
              <a:rPr lang="en-US"/>
              <a:t>kemudian </a:t>
            </a:r>
            <a:r>
              <a:rPr lang="en-US">
                <a:solidFill>
                  <a:srgbClr val="FF0000"/>
                </a:solidFill>
              </a:rPr>
              <a:t>menggabungkan</a:t>
            </a:r>
            <a:r>
              <a:rPr lang="en-US"/>
              <a:t> </a:t>
            </a:r>
            <a:r>
              <a:rPr lang="en-US" err="1"/>
              <a:t>solusi-solusi</a:t>
            </a:r>
            <a:r>
              <a:rPr lang="en-US"/>
              <a:t> dari sub-sub masalah </a:t>
            </a:r>
            <a:r>
              <a:rPr lang="en-US" err="1"/>
              <a:t>tersebut</a:t>
            </a:r>
            <a:r>
              <a:rPr lang="en-US"/>
              <a:t> menjadi sebuah </a:t>
            </a:r>
            <a:r>
              <a:rPr lang="en-US" err="1"/>
              <a:t>solusi</a:t>
            </a:r>
            <a:r>
              <a:rPr lang="en-US"/>
              <a:t> lengkap </a:t>
            </a:r>
            <a:endParaRPr lang="en-US" dirty="0"/>
          </a:p>
          <a:p>
            <a:r>
              <a:rPr lang="en-US"/>
              <a:t>dengan tetap </a:t>
            </a:r>
            <a:r>
              <a:rPr lang="en-US">
                <a:solidFill>
                  <a:srgbClr val="FF0000"/>
                </a:solidFill>
              </a:rPr>
              <a:t>mengingat</a:t>
            </a:r>
            <a:r>
              <a:rPr lang="en-US"/>
              <a:t> dan </a:t>
            </a:r>
            <a:r>
              <a:rPr lang="en-US">
                <a:solidFill>
                  <a:srgbClr val="FF0000"/>
                </a:solidFill>
              </a:rPr>
              <a:t>menangani interaksi </a:t>
            </a:r>
            <a:r>
              <a:rPr lang="en-US"/>
              <a:t>yang terdapat pada sub-sub masalah </a:t>
            </a:r>
            <a:r>
              <a:rPr lang="en-US" dirty="0" err="1"/>
              <a:t>tersebut</a:t>
            </a:r>
            <a:r>
              <a:rPr lang="en-US" dirty="0"/>
              <a:t>. 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Dunia Balok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err="1"/>
              <a:t>Memiliki</a:t>
            </a:r>
            <a:r>
              <a:rPr lang="en-US"/>
              <a:t> sebuah permukaan datar tempat menyimpan balok, umumnya </a:t>
            </a:r>
            <a:r>
              <a:rPr lang="en-US" err="1"/>
              <a:t>disebut</a:t>
            </a:r>
            <a:r>
              <a:rPr lang="en-US"/>
              <a:t> dengan meja.</a:t>
            </a:r>
            <a:endParaRPr lang="id-ID" dirty="0"/>
          </a:p>
          <a:p>
            <a:pPr lvl="0"/>
            <a:r>
              <a:rPr lang="en-US" err="1"/>
              <a:t>Memiliki</a:t>
            </a:r>
            <a:r>
              <a:rPr lang="en-US"/>
              <a:t> sejumlah balok kotak yang berukuran sama.</a:t>
            </a:r>
            <a:endParaRPr lang="id-ID" dirty="0"/>
          </a:p>
          <a:p>
            <a:pPr lvl="0"/>
            <a:r>
              <a:rPr lang="en-US" err="1"/>
              <a:t>Memiliki</a:t>
            </a:r>
            <a:r>
              <a:rPr lang="en-US"/>
              <a:t> sebuah lengan robot yang dapat memanipulasi balok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8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Bisa </a:t>
            </a:r>
            <a:r>
              <a:rPr lang="en-US" dirty="0" err="1"/>
              <a:t>Didekomposisi</a:t>
            </a:r>
            <a:r>
              <a:rPr lang="en-US" dirty="0"/>
              <a:t>?</a:t>
            </a:r>
            <a:endParaRPr lang="id-ID" dirty="0"/>
          </a:p>
        </p:txBody>
      </p:sp>
      <p:grpSp>
        <p:nvGrpSpPr>
          <p:cNvPr id="20" name="Group 19"/>
          <p:cNvGrpSpPr/>
          <p:nvPr/>
        </p:nvGrpSpPr>
        <p:grpSpPr>
          <a:xfrm>
            <a:off x="457200" y="1981200"/>
            <a:ext cx="9287681" cy="3200400"/>
            <a:chOff x="457200" y="1981200"/>
            <a:chExt cx="9287681" cy="3200400"/>
          </a:xfrm>
        </p:grpSpPr>
        <p:pic>
          <p:nvPicPr>
            <p:cNvPr id="88098" name="Picture 3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7200" y="1981200"/>
              <a:ext cx="9287681" cy="320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14" name="Group 13"/>
            <p:cNvGrpSpPr/>
            <p:nvPr/>
          </p:nvGrpSpPr>
          <p:grpSpPr>
            <a:xfrm>
              <a:off x="3505200" y="2286000"/>
              <a:ext cx="531324" cy="976879"/>
              <a:chOff x="4038600" y="5395686"/>
              <a:chExt cx="531324" cy="976879"/>
            </a:xfrm>
          </p:grpSpPr>
          <p:cxnSp>
            <p:nvCxnSpPr>
              <p:cNvPr id="6" name="Straight Connector 5"/>
              <p:cNvCxnSpPr/>
              <p:nvPr/>
            </p:nvCxnSpPr>
            <p:spPr>
              <a:xfrm rot="5400000">
                <a:off x="3805042" y="6125186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rot="5400000">
                <a:off x="4322544" y="6124615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5400000">
                <a:off x="4056882" y="5641682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4038600" y="5889061"/>
                <a:ext cx="529940" cy="11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>
              <a:off x="5410200" y="2209800"/>
              <a:ext cx="531324" cy="976879"/>
              <a:chOff x="4038600" y="5395686"/>
              <a:chExt cx="531324" cy="976879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 rot="5400000">
                <a:off x="3805042" y="6125186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>
                <a:off x="4322544" y="6124615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5400000">
                <a:off x="4056882" y="5641682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038600" y="5889061"/>
                <a:ext cx="529940" cy="11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8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81000" y="3657600"/>
          <a:ext cx="8305800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Visio" r:id="rId3" imgW="6395945" imgH="2557834" progId="Visio.Drawing.11">
                  <p:embed/>
                </p:oleObj>
              </mc:Choice>
              <mc:Fallback>
                <p:oleObj name="Visio" r:id="rId3" imgW="6395945" imgH="2557834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657600"/>
                        <a:ext cx="8305800" cy="320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32972" y="3864114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B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3886200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A</a:t>
            </a:r>
            <a:endParaRPr lang="id-ID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90800" y="3883800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C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9342" y="5471886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E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7486" y="4633686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D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76400" y="4648200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G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0800" y="4666344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F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61886" y="5442858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H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43600" y="3886200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A</a:t>
            </a:r>
            <a:endParaRPr lang="id-ID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8000" y="3886200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B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43600" y="5486400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G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61744" y="4648200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D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90658" y="4662714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E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790544" y="4666344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F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76144" y="5457372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H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757886" y="3886200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C</a:t>
            </a:r>
            <a:endParaRPr lang="id-ID" sz="2400" b="1" dirty="0">
              <a:solidFill>
                <a:srgbClr val="FF0000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36891" y="304800"/>
            <a:ext cx="9088109" cy="3200400"/>
            <a:chOff x="457200" y="1981200"/>
            <a:chExt cx="9287681" cy="3200400"/>
          </a:xfrm>
        </p:grpSpPr>
        <p:pic>
          <p:nvPicPr>
            <p:cNvPr id="27" name="Picture 3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57200" y="1981200"/>
              <a:ext cx="9287681" cy="320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28" name="Group 13"/>
            <p:cNvGrpSpPr/>
            <p:nvPr/>
          </p:nvGrpSpPr>
          <p:grpSpPr>
            <a:xfrm>
              <a:off x="3505200" y="2286000"/>
              <a:ext cx="531324" cy="976879"/>
              <a:chOff x="4038600" y="5395686"/>
              <a:chExt cx="531324" cy="976879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 rot="5400000">
                <a:off x="3805042" y="6125186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>
                <a:off x="4322544" y="6124615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4056882" y="5641682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4038600" y="5889061"/>
                <a:ext cx="529940" cy="11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14"/>
            <p:cNvGrpSpPr/>
            <p:nvPr/>
          </p:nvGrpSpPr>
          <p:grpSpPr>
            <a:xfrm>
              <a:off x="5410200" y="2209800"/>
              <a:ext cx="531324" cy="976879"/>
              <a:chOff x="4038600" y="5395686"/>
              <a:chExt cx="531324" cy="976879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 rot="5400000">
                <a:off x="3805042" y="6125186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4322544" y="6124615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>
                <a:off x="4056882" y="5641682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4038600" y="5889061"/>
                <a:ext cx="529940" cy="11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Real </a:t>
            </a:r>
            <a:r>
              <a:rPr lang="en-US" dirty="0"/>
              <a:t>Problems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/>
              <a:t>Manufacture</a:t>
            </a:r>
            <a:r>
              <a:rPr lang="en-US"/>
              <a:t>: Automotive</a:t>
            </a:r>
            <a:r>
              <a:rPr lang="en-US" dirty="0"/>
              <a:t>, Electronics, ...</a:t>
            </a:r>
          </a:p>
          <a:p>
            <a:r>
              <a:rPr lang="en-US" b="1"/>
              <a:t>Elevator </a:t>
            </a:r>
            <a:r>
              <a:rPr lang="en-US" b="1" dirty="0"/>
              <a:t>Control System</a:t>
            </a:r>
          </a:p>
          <a:p>
            <a:pPr lvl="1">
              <a:buNone/>
            </a:pPr>
            <a:r>
              <a:rPr lang="en-US" b="1"/>
              <a:t>	</a:t>
            </a:r>
            <a:r>
              <a:rPr lang="en-US"/>
              <a:t>Optimasi </a:t>
            </a:r>
            <a:r>
              <a:rPr lang="en-US" err="1"/>
              <a:t>energi</a:t>
            </a:r>
            <a:r>
              <a:rPr lang="en-US"/>
              <a:t> dan kepentingan semua pengguna</a:t>
            </a:r>
            <a:endParaRPr lang="en-US" dirty="0"/>
          </a:p>
          <a:p>
            <a:r>
              <a:rPr lang="en-US" b="1" dirty="0"/>
              <a:t>Tour guide</a:t>
            </a:r>
          </a:p>
          <a:p>
            <a:pPr lvl="1">
              <a:buNone/>
            </a:pPr>
            <a:r>
              <a:rPr lang="en-US" b="1"/>
              <a:t>	</a:t>
            </a:r>
            <a:r>
              <a:rPr lang="en-US"/>
              <a:t>Bagaimana membuat rencana perjalanan yang paling menyenangkan sesuai </a:t>
            </a:r>
            <a:r>
              <a:rPr lang="en-US" dirty="0"/>
              <a:t>budget?</a:t>
            </a:r>
          </a:p>
          <a:p>
            <a:r>
              <a:rPr lang="en-US" b="1"/>
              <a:t>Course Strategy</a:t>
            </a:r>
            <a:endParaRPr lang="en-US" b="1" dirty="0"/>
          </a:p>
          <a:p>
            <a:pPr lvl="1">
              <a:buNone/>
            </a:pPr>
            <a:r>
              <a:rPr lang="en-US" b="1"/>
              <a:t>	</a:t>
            </a:r>
            <a:r>
              <a:rPr lang="en-US"/>
              <a:t>Bagaimana strategi pengambilan MK sehingga  mahasiswa bisa </a:t>
            </a:r>
            <a:r>
              <a:rPr lang="en-US" dirty="0"/>
              <a:t>lulus &lt;= </a:t>
            </a:r>
            <a:r>
              <a:rPr lang="en-US"/>
              <a:t>3,5 tahun dengan </a:t>
            </a:r>
            <a:r>
              <a:rPr lang="en-US" dirty="0"/>
              <a:t>IPK &gt;= 3,5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/>
              <a:t>P</a:t>
            </a:r>
            <a:r>
              <a:rPr lang="id-ID" sz="5400"/>
              <a:t>endefinisian kondisi balok </a:t>
            </a:r>
            <a:endParaRPr lang="id-ID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2027237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it-IT" sz="2400" b="1">
                <a:latin typeface="Arial Narrow" pitchFamily="34" charset="0"/>
              </a:rPr>
              <a:t>ONTABLE(A)</a:t>
            </a:r>
            <a:r>
              <a:rPr lang="it-IT" sz="2400">
                <a:latin typeface="Arial Narrow" pitchFamily="34" charset="0"/>
              </a:rPr>
              <a:t>: Balok A berada di permukaan meja</a:t>
            </a:r>
            <a:endParaRPr lang="id-ID" sz="2400" dirty="0">
              <a:latin typeface="Arial Narrow" pitchFamily="34" charset="0"/>
            </a:endParaRPr>
          </a:p>
          <a:p>
            <a:pPr lvl="0">
              <a:lnSpc>
                <a:spcPct val="150000"/>
              </a:lnSpc>
            </a:pPr>
            <a:r>
              <a:rPr lang="id-ID" sz="2400" b="1">
                <a:latin typeface="Arial Narrow" pitchFamily="34" charset="0"/>
              </a:rPr>
              <a:t>CLEAR(A)</a:t>
            </a:r>
            <a:r>
              <a:rPr lang="id-ID" sz="2400">
                <a:latin typeface="Arial Narrow" pitchFamily="34" charset="0"/>
              </a:rPr>
              <a:t>: Tidak ada balok yang sedang </a:t>
            </a:r>
            <a:r>
              <a:rPr lang="id-ID" sz="2400" dirty="0">
                <a:latin typeface="Arial Narrow" pitchFamily="34" charset="0"/>
              </a:rPr>
              <a:t>menempel </a:t>
            </a:r>
            <a:r>
              <a:rPr lang="id-ID" sz="2400">
                <a:latin typeface="Arial Narrow" pitchFamily="34" charset="0"/>
              </a:rPr>
              <a:t>di atas balok A</a:t>
            </a:r>
            <a:endParaRPr lang="en-US" sz="2400" dirty="0">
              <a:latin typeface="Arial Narrow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b="1" i="1">
                <a:latin typeface="Arial Narrow" pitchFamily="34" charset="0"/>
              </a:rPr>
              <a:t>ON</a:t>
            </a:r>
            <a:r>
              <a:rPr lang="en-US" sz="2400" b="1">
                <a:latin typeface="Arial Narrow" pitchFamily="34" charset="0"/>
              </a:rPr>
              <a:t>(A,B)</a:t>
            </a:r>
            <a:r>
              <a:rPr lang="en-US" sz="2400">
                <a:latin typeface="Arial Narrow" pitchFamily="34" charset="0"/>
              </a:rPr>
              <a:t>: Balok A </a:t>
            </a:r>
            <a:r>
              <a:rPr lang="en-US" sz="2400" dirty="0" err="1">
                <a:latin typeface="Arial Narrow" pitchFamily="34" charset="0"/>
              </a:rPr>
              <a:t>menempel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err="1">
                <a:latin typeface="Arial Narrow" pitchFamily="34" charset="0"/>
              </a:rPr>
              <a:t>di</a:t>
            </a:r>
            <a:r>
              <a:rPr lang="en-US" sz="2400">
                <a:latin typeface="Arial Narrow" pitchFamily="34" charset="0"/>
              </a:rPr>
              <a:t> atas balok </a:t>
            </a:r>
            <a:r>
              <a:rPr lang="en-US" sz="2400" dirty="0">
                <a:latin typeface="Arial Narrow" pitchFamily="34" charset="0"/>
              </a:rPr>
              <a:t>B</a:t>
            </a:r>
            <a:endParaRPr lang="id-ID" sz="2800" dirty="0">
              <a:latin typeface="Arial Narrow" pitchFamily="34" charset="0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381000" y="4191000"/>
            <a:ext cx="8305800" cy="228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</a:t>
            </a:r>
            <a:r>
              <a:rPr kumimoji="0" lang="en-US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x </a:t>
            </a:r>
            <a:r>
              <a: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ONTABLE(</a:t>
            </a:r>
            <a:r>
              <a:rPr kumimoji="0" lang="en-US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  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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HOLDING(</a:t>
            </a:r>
            <a:r>
              <a:rPr kumimoji="0" lang="en-US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 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[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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</a:t>
            </a:r>
            <a:r>
              <a:rPr kumimoji="0" lang="en-US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ON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(</a:t>
            </a:r>
            <a:r>
              <a:rPr kumimoji="0" lang="en-US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,</a:t>
            </a:r>
            <a:r>
              <a:rPr kumimoji="0" lang="en-US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y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]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</a:t>
            </a:r>
            <a:r>
              <a:rPr kumimoji="0" lang="en-US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CLEAR(</a:t>
            </a:r>
            <a:r>
              <a:rPr kumimoji="0" lang="en-US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  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</a:t>
            </a:r>
            <a:r>
              <a:rPr kumimoji="0" lang="en-US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</a:t>
            </a:r>
            <a:r>
              <a:rPr kumimoji="0" lang="en-US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ON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(</a:t>
            </a:r>
            <a:r>
              <a:rPr kumimoji="0" lang="en-US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y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,</a:t>
            </a:r>
            <a:r>
              <a:rPr kumimoji="0" lang="en-US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</a:t>
            </a:r>
            <a:r>
              <a:rPr kumimoji="0" lang="en-US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[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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</a:t>
            </a:r>
            <a:r>
              <a:rPr kumimoji="0" lang="en-US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ON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(</a:t>
            </a:r>
            <a:r>
              <a:rPr kumimoji="0" lang="en-US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,</a:t>
            </a:r>
            <a:r>
              <a:rPr kumimoji="0" lang="en-US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y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]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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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HOLDING(</a:t>
            </a:r>
            <a:r>
              <a:rPr kumimoji="0" lang="en-US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 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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HOLDING(</a:t>
            </a:r>
            <a:r>
              <a:rPr kumimoji="0" lang="en-US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y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 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</a:t>
            </a:r>
            <a:r>
              <a:rPr kumimoji="0" lang="en-US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ON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(</a:t>
            </a:r>
            <a:r>
              <a:rPr kumimoji="0" lang="en-US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y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,</a:t>
            </a:r>
            <a:r>
              <a:rPr kumimoji="0" lang="en-US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 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[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</a:t>
            </a:r>
            <a:r>
              <a:rPr kumimoji="0" lang="en-US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z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</a:t>
            </a:r>
            <a:r>
              <a:rPr kumimoji="0" lang="en-US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ON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(</a:t>
            </a:r>
            <a:r>
              <a:rPr kumimoji="0" lang="en-US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,</a:t>
            </a:r>
            <a:r>
              <a:rPr kumimoji="0" lang="en-US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z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 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ON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(</a:t>
            </a:r>
            <a:r>
              <a:rPr kumimoji="0" lang="en-US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y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,</a:t>
            </a:r>
            <a:r>
              <a:rPr kumimoji="0" lang="en-US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z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]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Kondisi</a:t>
            </a:r>
            <a:r>
              <a:rPr lang="en-US"/>
              <a:t> </a:t>
            </a:r>
            <a:r>
              <a:rPr lang="it-IT"/>
              <a:t>lengan </a:t>
            </a:r>
            <a:r>
              <a:rPr lang="it-IT" dirty="0"/>
              <a:t>robot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1951037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b="1">
                <a:latin typeface="Arial Narrow" pitchFamily="34" charset="0"/>
              </a:rPr>
              <a:t>HOLDING(A)</a:t>
            </a:r>
            <a:r>
              <a:rPr lang="en-US">
                <a:latin typeface="Arial Narrow" pitchFamily="34" charset="0"/>
              </a:rPr>
              <a:t>: Lengan robot sedang memegang balok A</a:t>
            </a:r>
            <a:endParaRPr lang="id-ID" dirty="0">
              <a:latin typeface="Arial Narrow" pitchFamily="34" charset="0"/>
            </a:endParaRPr>
          </a:p>
          <a:p>
            <a:pPr lvl="0">
              <a:lnSpc>
                <a:spcPct val="150000"/>
              </a:lnSpc>
            </a:pPr>
            <a:r>
              <a:rPr lang="id-ID" b="1">
                <a:latin typeface="Arial Narrow" pitchFamily="34" charset="0"/>
              </a:rPr>
              <a:t>ARMEMPTY</a:t>
            </a:r>
            <a:r>
              <a:rPr lang="id-ID">
                <a:latin typeface="Arial Narrow" pitchFamily="34" charset="0"/>
              </a:rPr>
              <a:t>: Lengan robot tidak sedang memegang balok</a:t>
            </a:r>
            <a:endParaRPr lang="id-ID" dirty="0">
              <a:latin typeface="Arial Narrow" pitchFamily="34" charset="0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381000" y="4038600"/>
            <a:ext cx="838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</a:t>
            </a:r>
            <a:r>
              <a:rPr kumimoji="0" lang="en-US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HOLDING(</a:t>
            </a:r>
            <a:r>
              <a:rPr kumimoji="0" lang="en-US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  </a:t>
            </a: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</a:t>
            </a: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</a:t>
            </a: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ARMEMPTY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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</a:t>
            </a: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ONTABLE(</a:t>
            </a:r>
            <a:r>
              <a:rPr kumimoji="0" lang="en-US" sz="20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 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[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</a:t>
            </a:r>
            <a:r>
              <a:rPr kumimoji="0" lang="en-US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</a:t>
            </a:r>
            <a:r>
              <a:rPr kumimoji="0" lang="en-US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ON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(</a:t>
            </a:r>
            <a:r>
              <a:rPr kumimoji="0" lang="en-US" sz="20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,</a:t>
            </a:r>
            <a:r>
              <a:rPr kumimoji="0" lang="en-US" sz="20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y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 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ON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(</a:t>
            </a:r>
            <a:r>
              <a:rPr kumimoji="0" lang="en-US" sz="20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y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,</a:t>
            </a:r>
            <a:r>
              <a:rPr kumimoji="0" lang="en-US" sz="20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]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ARMEMPTY 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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</a:t>
            </a:r>
            <a:r>
              <a:rPr kumimoji="0" lang="en-US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HOLDING(</a:t>
            </a:r>
            <a:r>
              <a:rPr kumimoji="0" lang="en-US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Representasi </a:t>
            </a:r>
            <a:r>
              <a:rPr lang="pt-BR" i="1"/>
              <a:t>state </a:t>
            </a:r>
            <a:r>
              <a:rPr lang="pt-BR"/>
              <a:t>dengan</a:t>
            </a:r>
            <a:r>
              <a:rPr lang="pt-BR" i="1"/>
              <a:t> </a:t>
            </a:r>
            <a:r>
              <a:rPr lang="pt-BR" dirty="0"/>
              <a:t>FOL</a:t>
            </a:r>
            <a:endParaRPr lang="id-ID" dirty="0"/>
          </a:p>
        </p:txBody>
      </p:sp>
      <p:sp>
        <p:nvSpPr>
          <p:cNvPr id="8501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pSp>
        <p:nvGrpSpPr>
          <p:cNvPr id="84993" name="Group 1"/>
          <p:cNvGrpSpPr>
            <a:grpSpLocks/>
          </p:cNvGrpSpPr>
          <p:nvPr/>
        </p:nvGrpSpPr>
        <p:grpSpPr bwMode="auto">
          <a:xfrm>
            <a:off x="457200" y="2133600"/>
            <a:ext cx="7772400" cy="4114800"/>
            <a:chOff x="3141" y="1804"/>
            <a:chExt cx="6840" cy="3240"/>
          </a:xfrm>
        </p:grpSpPr>
        <p:sp>
          <p:nvSpPr>
            <p:cNvPr id="85016" name="Rectangle 24"/>
            <p:cNvSpPr>
              <a:spLocks noChangeArrowheads="1"/>
            </p:cNvSpPr>
            <p:nvPr/>
          </p:nvSpPr>
          <p:spPr bwMode="auto">
            <a:xfrm>
              <a:off x="3141" y="1804"/>
              <a:ext cx="6840" cy="32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4000">
                <a:latin typeface="Arial Narrow" pitchFamily="34" charset="0"/>
              </a:endParaRPr>
            </a:p>
          </p:txBody>
        </p:sp>
        <p:grpSp>
          <p:nvGrpSpPr>
            <p:cNvPr id="85006" name="Group 14"/>
            <p:cNvGrpSpPr>
              <a:grpSpLocks/>
            </p:cNvGrpSpPr>
            <p:nvPr/>
          </p:nvGrpSpPr>
          <p:grpSpPr bwMode="auto">
            <a:xfrm>
              <a:off x="7087" y="2164"/>
              <a:ext cx="864" cy="2067"/>
              <a:chOff x="3396" y="2109"/>
              <a:chExt cx="864" cy="2067"/>
            </a:xfrm>
          </p:grpSpPr>
          <p:sp>
            <p:nvSpPr>
              <p:cNvPr id="85015" name="Text Box 23"/>
              <p:cNvSpPr txBox="1">
                <a:spLocks noChangeArrowheads="1"/>
              </p:cNvSpPr>
              <p:nvPr/>
            </p:nvSpPr>
            <p:spPr bwMode="auto">
              <a:xfrm>
                <a:off x="3600" y="2592"/>
                <a:ext cx="432" cy="4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itchFamily="34" charset="0"/>
                    <a:ea typeface="Times New Roman" pitchFamily="18" charset="0"/>
                    <a:cs typeface="Arial" pitchFamily="34" charset="0"/>
                  </a:rPr>
                  <a:t>C</a:t>
                </a:r>
                <a:endParaRPr kumimoji="0" lang="en-US" sz="4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endParaRPr>
              </a:p>
            </p:txBody>
          </p:sp>
          <p:sp>
            <p:nvSpPr>
              <p:cNvPr id="85014" name="Text Box 22"/>
              <p:cNvSpPr txBox="1">
                <a:spLocks noChangeArrowheads="1"/>
              </p:cNvSpPr>
              <p:nvPr/>
            </p:nvSpPr>
            <p:spPr bwMode="auto">
              <a:xfrm>
                <a:off x="3600" y="3312"/>
                <a:ext cx="432" cy="4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itchFamily="34" charset="0"/>
                    <a:ea typeface="Times New Roman" pitchFamily="18" charset="0"/>
                    <a:cs typeface="Arial" pitchFamily="34" charset="0"/>
                  </a:rPr>
                  <a:t>B</a:t>
                </a:r>
                <a:endParaRPr kumimoji="0" lang="en-US" sz="4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endParaRPr>
              </a:p>
            </p:txBody>
          </p:sp>
          <p:sp>
            <p:nvSpPr>
              <p:cNvPr id="85013" name="Text Box 21"/>
              <p:cNvSpPr txBox="1">
                <a:spLocks noChangeArrowheads="1"/>
              </p:cNvSpPr>
              <p:nvPr/>
            </p:nvSpPr>
            <p:spPr bwMode="auto">
              <a:xfrm>
                <a:off x="3600" y="3744"/>
                <a:ext cx="432" cy="4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itchFamily="34" charset="0"/>
                    <a:ea typeface="Times New Roman" pitchFamily="18" charset="0"/>
                    <a:cs typeface="Arial" pitchFamily="34" charset="0"/>
                  </a:rPr>
                  <a:t>A</a:t>
                </a:r>
                <a:endParaRPr kumimoji="0" lang="en-US" sz="4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endParaRPr>
              </a:p>
            </p:txBody>
          </p:sp>
          <p:sp>
            <p:nvSpPr>
              <p:cNvPr id="85012" name="Line 20"/>
              <p:cNvSpPr>
                <a:spLocks noChangeShapeType="1"/>
              </p:cNvSpPr>
              <p:nvPr/>
            </p:nvSpPr>
            <p:spPr bwMode="auto">
              <a:xfrm>
                <a:off x="3396" y="4176"/>
                <a:ext cx="86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4000">
                  <a:latin typeface="Arial Narrow" pitchFamily="34" charset="0"/>
                </a:endParaRPr>
              </a:p>
            </p:txBody>
          </p:sp>
          <p:grpSp>
            <p:nvGrpSpPr>
              <p:cNvPr id="85007" name="Group 15"/>
              <p:cNvGrpSpPr>
                <a:grpSpLocks/>
              </p:cNvGrpSpPr>
              <p:nvPr/>
            </p:nvGrpSpPr>
            <p:grpSpPr bwMode="auto">
              <a:xfrm>
                <a:off x="3536" y="2109"/>
                <a:ext cx="576" cy="720"/>
                <a:chOff x="7920" y="2592"/>
                <a:chExt cx="576" cy="720"/>
              </a:xfrm>
            </p:grpSpPr>
            <p:sp>
              <p:nvSpPr>
                <p:cNvPr id="85011" name="Line 19"/>
                <p:cNvSpPr>
                  <a:spLocks noChangeShapeType="1"/>
                </p:cNvSpPr>
                <p:nvPr/>
              </p:nvSpPr>
              <p:spPr bwMode="auto">
                <a:xfrm>
                  <a:off x="8208" y="2592"/>
                  <a:ext cx="0" cy="43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4000">
                    <a:latin typeface="Arial Narrow" pitchFamily="34" charset="0"/>
                  </a:endParaRPr>
                </a:p>
              </p:txBody>
            </p:sp>
            <p:sp>
              <p:nvSpPr>
                <p:cNvPr id="85010" name="Line 18"/>
                <p:cNvSpPr>
                  <a:spLocks noChangeShapeType="1"/>
                </p:cNvSpPr>
                <p:nvPr/>
              </p:nvSpPr>
              <p:spPr bwMode="auto">
                <a:xfrm>
                  <a:off x="7920" y="3024"/>
                  <a:ext cx="57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4000">
                    <a:latin typeface="Arial Narrow" pitchFamily="34" charset="0"/>
                  </a:endParaRPr>
                </a:p>
              </p:txBody>
            </p:sp>
            <p:sp>
              <p:nvSpPr>
                <p:cNvPr id="85009" name="Line 17"/>
                <p:cNvSpPr>
                  <a:spLocks noChangeShapeType="1"/>
                </p:cNvSpPr>
                <p:nvPr/>
              </p:nvSpPr>
              <p:spPr bwMode="auto">
                <a:xfrm>
                  <a:off x="8496" y="3024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4000">
                    <a:latin typeface="Arial Narrow" pitchFamily="34" charset="0"/>
                  </a:endParaRPr>
                </a:p>
              </p:txBody>
            </p:sp>
            <p:sp>
              <p:nvSpPr>
                <p:cNvPr id="85008" name="Line 16"/>
                <p:cNvSpPr>
                  <a:spLocks noChangeShapeType="1"/>
                </p:cNvSpPr>
                <p:nvPr/>
              </p:nvSpPr>
              <p:spPr bwMode="auto">
                <a:xfrm>
                  <a:off x="7920" y="3024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4000">
                    <a:latin typeface="Arial Narrow" pitchFamily="34" charset="0"/>
                  </a:endParaRPr>
                </a:p>
              </p:txBody>
            </p:sp>
          </p:grpSp>
        </p:grpSp>
        <p:grpSp>
          <p:nvGrpSpPr>
            <p:cNvPr id="84998" name="Group 6"/>
            <p:cNvGrpSpPr>
              <a:grpSpLocks/>
            </p:cNvGrpSpPr>
            <p:nvPr/>
          </p:nvGrpSpPr>
          <p:grpSpPr bwMode="auto">
            <a:xfrm>
              <a:off x="5121" y="2164"/>
              <a:ext cx="864" cy="2085"/>
              <a:chOff x="4980" y="2091"/>
              <a:chExt cx="864" cy="2085"/>
            </a:xfrm>
          </p:grpSpPr>
          <p:sp>
            <p:nvSpPr>
              <p:cNvPr id="85005" name="Text Box 13"/>
              <p:cNvSpPr txBox="1">
                <a:spLocks noChangeArrowheads="1"/>
              </p:cNvSpPr>
              <p:nvPr/>
            </p:nvSpPr>
            <p:spPr bwMode="auto">
              <a:xfrm>
                <a:off x="5184" y="3744"/>
                <a:ext cx="432" cy="4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itchFamily="34" charset="0"/>
                    <a:ea typeface="Times New Roman" pitchFamily="18" charset="0"/>
                    <a:cs typeface="Arial" pitchFamily="34" charset="0"/>
                  </a:rPr>
                  <a:t>A</a:t>
                </a:r>
                <a:endParaRPr kumimoji="0" lang="en-US" sz="4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endParaRPr>
              </a:p>
            </p:txBody>
          </p:sp>
          <p:sp>
            <p:nvSpPr>
              <p:cNvPr id="85004" name="Line 12"/>
              <p:cNvSpPr>
                <a:spLocks noChangeShapeType="1"/>
              </p:cNvSpPr>
              <p:nvPr/>
            </p:nvSpPr>
            <p:spPr bwMode="auto">
              <a:xfrm>
                <a:off x="4980" y="4176"/>
                <a:ext cx="86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4000">
                  <a:latin typeface="Arial Narrow" pitchFamily="34" charset="0"/>
                </a:endParaRPr>
              </a:p>
            </p:txBody>
          </p:sp>
          <p:grpSp>
            <p:nvGrpSpPr>
              <p:cNvPr id="84999" name="Group 7"/>
              <p:cNvGrpSpPr>
                <a:grpSpLocks/>
              </p:cNvGrpSpPr>
              <p:nvPr/>
            </p:nvGrpSpPr>
            <p:grpSpPr bwMode="auto">
              <a:xfrm>
                <a:off x="5085" y="2091"/>
                <a:ext cx="576" cy="1440"/>
                <a:chOff x="5184" y="2016"/>
                <a:chExt cx="576" cy="1440"/>
              </a:xfrm>
            </p:grpSpPr>
            <p:sp>
              <p:nvSpPr>
                <p:cNvPr id="85003" name="Line 11"/>
                <p:cNvSpPr>
                  <a:spLocks noChangeShapeType="1"/>
                </p:cNvSpPr>
                <p:nvPr/>
              </p:nvSpPr>
              <p:spPr bwMode="auto">
                <a:xfrm>
                  <a:off x="5472" y="2016"/>
                  <a:ext cx="0" cy="115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4000">
                    <a:latin typeface="Arial Narrow" pitchFamily="34" charset="0"/>
                  </a:endParaRPr>
                </a:p>
              </p:txBody>
            </p:sp>
            <p:sp>
              <p:nvSpPr>
                <p:cNvPr id="85002" name="Line 10"/>
                <p:cNvSpPr>
                  <a:spLocks noChangeShapeType="1"/>
                </p:cNvSpPr>
                <p:nvPr/>
              </p:nvSpPr>
              <p:spPr bwMode="auto">
                <a:xfrm>
                  <a:off x="5184" y="3168"/>
                  <a:ext cx="57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4000">
                    <a:latin typeface="Arial Narrow" pitchFamily="34" charset="0"/>
                  </a:endParaRPr>
                </a:p>
              </p:txBody>
            </p:sp>
            <p:sp>
              <p:nvSpPr>
                <p:cNvPr id="85001" name="Line 9"/>
                <p:cNvSpPr>
                  <a:spLocks noChangeShapeType="1"/>
                </p:cNvSpPr>
                <p:nvPr/>
              </p:nvSpPr>
              <p:spPr bwMode="auto">
                <a:xfrm>
                  <a:off x="5760" y="3168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4000">
                    <a:latin typeface="Arial Narrow" pitchFamily="34" charset="0"/>
                  </a:endParaRPr>
                </a:p>
              </p:txBody>
            </p:sp>
            <p:sp>
              <p:nvSpPr>
                <p:cNvPr id="85000" name="Line 8"/>
                <p:cNvSpPr>
                  <a:spLocks noChangeShapeType="1"/>
                </p:cNvSpPr>
                <p:nvPr/>
              </p:nvSpPr>
              <p:spPr bwMode="auto">
                <a:xfrm>
                  <a:off x="5184" y="3168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4000">
                    <a:latin typeface="Arial Narrow" pitchFamily="34" charset="0"/>
                  </a:endParaRPr>
                </a:p>
              </p:txBody>
            </p:sp>
          </p:grpSp>
        </p:grpSp>
        <p:sp>
          <p:nvSpPr>
            <p:cNvPr id="84997" name="Text Box 5"/>
            <p:cNvSpPr txBox="1">
              <a:spLocks noChangeArrowheads="1"/>
            </p:cNvSpPr>
            <p:nvPr/>
          </p:nvSpPr>
          <p:spPr bwMode="auto">
            <a:xfrm>
              <a:off x="3501" y="1984"/>
              <a:ext cx="1728" cy="1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</a:rPr>
                <a:t>ONTABLE(A) 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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CLEAR(A) 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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ARMEMPTY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84996" name="Text Box 4"/>
            <p:cNvSpPr txBox="1">
              <a:spLocks noChangeArrowheads="1"/>
            </p:cNvSpPr>
            <p:nvPr/>
          </p:nvSpPr>
          <p:spPr bwMode="auto">
            <a:xfrm>
              <a:off x="8073" y="1984"/>
              <a:ext cx="1728" cy="1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</a:rPr>
                <a:t>ONTABLE(A) 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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ON</a:t>
              </a:r>
              <a:r>
                <a:rPr kumimoji="0" lang="en-US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(B,A) 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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CLEAR(B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) 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HOLDING(C) 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CLEAR(C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)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  <a:sym typeface="Symbol" pitchFamily="18" charset="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  </a:t>
              </a:r>
            </a:p>
          </p:txBody>
        </p:sp>
        <p:sp>
          <p:nvSpPr>
            <p:cNvPr id="84995" name="Text Box 3"/>
            <p:cNvSpPr txBox="1">
              <a:spLocks noChangeArrowheads="1"/>
            </p:cNvSpPr>
            <p:nvPr/>
          </p:nvSpPr>
          <p:spPr bwMode="auto">
            <a:xfrm>
              <a:off x="5102" y="4468"/>
              <a:ext cx="720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</a:rPr>
                <a:t>  [1]</a:t>
              </a:r>
              <a:endParaRPr kumimoji="0" lang="en-US" sz="4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84994" name="Text Box 2"/>
            <p:cNvSpPr txBox="1">
              <a:spLocks noChangeArrowheads="1"/>
            </p:cNvSpPr>
            <p:nvPr/>
          </p:nvSpPr>
          <p:spPr bwMode="auto">
            <a:xfrm>
              <a:off x="7145" y="4468"/>
              <a:ext cx="720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</a:rPr>
                <a:t> [2]</a:t>
              </a:r>
              <a:endParaRPr kumimoji="0" lang="en-US" sz="4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/>
              <a:t>Operator untuk Lengan </a:t>
            </a:r>
            <a:r>
              <a:rPr lang="nb-NO" dirty="0"/>
              <a:t>Robot</a:t>
            </a:r>
            <a:endParaRPr lang="id-ID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2362200"/>
          <a:ext cx="8305800" cy="4097057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4988">
                <a:tc>
                  <a:txBody>
                    <a:bodyPr/>
                    <a:lstStyle/>
                    <a:p>
                      <a:pPr indent="342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Operator</a:t>
                      </a:r>
                      <a:endParaRPr lang="id-ID" sz="3200" b="1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342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Hal yang dilakukan</a:t>
                      </a:r>
                      <a:endParaRPr lang="id-ID" sz="3200" b="1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212"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i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STACK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(A,B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)</a:t>
                      </a:r>
                      <a:endParaRPr lang="id-ID" sz="32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Meletakkan balok A di atas balok </a:t>
                      </a:r>
                      <a:r>
                        <a:rPr lang="it-IT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B</a:t>
                      </a:r>
                      <a:endParaRPr lang="id-ID" sz="32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i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UNSTACK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(A,B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)</a:t>
                      </a:r>
                      <a:endParaRPr lang="id-ID" sz="32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Mengangkat balok A yang </a:t>
                      </a:r>
                      <a:r>
                        <a:rPr lang="id-ID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menempel </a:t>
                      </a:r>
                      <a:r>
                        <a:rPr lang="id-ID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di atas balok </a:t>
                      </a:r>
                      <a:r>
                        <a:rPr lang="id-ID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B</a:t>
                      </a:r>
                      <a:endParaRPr lang="id-ID" sz="32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0457"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i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PICKUP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(A)</a:t>
                      </a:r>
                      <a:endParaRPr lang="id-ID" sz="32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Mengangkat balok A dari permukaan meja</a:t>
                      </a:r>
                      <a:endParaRPr lang="id-ID" sz="32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i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PUTDOWN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(A)</a:t>
                      </a:r>
                      <a:endParaRPr lang="id-ID" sz="32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Meletakkan balok A di permukaan meja</a:t>
                      </a:r>
                      <a:endParaRPr lang="id-ID" sz="32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7041" name="Text Box 1"/>
          <p:cNvSpPr txBox="1">
            <a:spLocks noChangeArrowheads="1"/>
          </p:cNvSpPr>
          <p:nvPr/>
        </p:nvSpPr>
        <p:spPr bwMode="auto">
          <a:xfrm>
            <a:off x="152400" y="228600"/>
            <a:ext cx="5867400" cy="6248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STACK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x,y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id-ID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	: CLEAR(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>
                <a:latin typeface="Arial" pitchFamily="34" charset="0"/>
                <a:cs typeface="Arial" pitchFamily="34" charset="0"/>
                <a:sym typeface="Symbol"/>
              </a:rPr>
              <a:t>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HOLDING(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</a:t>
            </a:r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	: 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ON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x,y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ARMEMPTY </a:t>
            </a:r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D	:  HOLDING(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CLEAR(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</a:t>
            </a:r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</a:t>
            </a:r>
            <a:r>
              <a:rPr lang="en-US" sz="2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STACK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x,y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id-ID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	: 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ON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x,y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CLEAR(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ARMEMPTY </a:t>
            </a:r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	:  HOLDING(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CLEAR(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</a:t>
            </a:r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D	: 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ON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x,y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ARMEMPTY </a:t>
            </a:r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PICKUP(</a:t>
            </a:r>
            <a:r>
              <a:rPr lang="en-US" sz="2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id-ID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	:  ONTABLE(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CLEAR(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ARMEMPTY </a:t>
            </a:r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	:  HOLDING(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</a:t>
            </a:r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D	:  ONTABLE(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ARMEMPTY </a:t>
            </a:r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PUTDOWN(</a:t>
            </a:r>
            <a:r>
              <a:rPr lang="en-US" sz="2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id-ID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	:  HOLDING(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</a:t>
            </a:r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	:  ONTABLE(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ARMEMPTY </a:t>
            </a:r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D	:  HOLDING(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</a:t>
            </a:r>
            <a:endParaRPr lang="id-ID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0" y="4648200"/>
            <a:ext cx="2895600" cy="1815882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indent="342900" eaLnBrk="0" hangingPunct="0">
              <a:tabLst>
                <a:tab pos="180975" algn="l"/>
                <a:tab pos="269875" algn="l"/>
              </a:tabLst>
            </a:pPr>
            <a:endParaRPr lang="en-US" sz="16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0" indent="342900" eaLnBrk="0" hangingPunct="0">
              <a:tabLst>
                <a:tab pos="180975" algn="l"/>
                <a:tab pos="269875" algn="l"/>
              </a:tabLst>
            </a:pPr>
            <a:r>
              <a:rPr lang="en-US" b="1" u="sng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Keterangan</a:t>
            </a:r>
            <a:r>
              <a:rPr lang="en-US" b="1" dirty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:</a:t>
            </a:r>
            <a:endParaRPr lang="en-US" sz="24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0" indent="342900" eaLnBrk="0" hangingPunct="0">
              <a:tabLst>
                <a:tab pos="180975" algn="l"/>
                <a:tab pos="269875" algn="l"/>
              </a:tabLst>
            </a:pPr>
            <a:r>
              <a:rPr lang="en-US" dirty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P	:  </a:t>
            </a:r>
            <a:r>
              <a:rPr lang="en-US" i="1" dirty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Precondition</a:t>
            </a:r>
            <a:endParaRPr lang="en-US" sz="24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0" indent="342900" eaLnBrk="0" hangingPunct="0">
              <a:tabLst>
                <a:tab pos="180975" algn="l"/>
                <a:tab pos="269875" algn="l"/>
              </a:tabLst>
            </a:pPr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</a:t>
            </a:r>
            <a:r>
              <a:rPr lang="en-US" dirty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	</a:t>
            </a:r>
            <a:r>
              <a:rPr lang="en-US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:  </a:t>
            </a:r>
            <a:r>
              <a:rPr lang="en-US" i="1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Add</a:t>
            </a:r>
            <a:endParaRPr lang="en-US" sz="24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0" indent="342900" eaLnBrk="0" hangingPunct="0">
              <a:tabLst>
                <a:tab pos="180975" algn="l"/>
                <a:tab pos="269875" algn="l"/>
              </a:tabLst>
            </a:pPr>
            <a:r>
              <a:rPr lang="en-US" dirty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D	:  </a:t>
            </a:r>
            <a:r>
              <a:rPr lang="en-US" i="1" dirty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Delete</a:t>
            </a:r>
            <a:endParaRPr lang="en-US" sz="2400" dirty="0"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19800" y="228600"/>
            <a:ext cx="2895600" cy="646331"/>
          </a:xfrm>
          <a:prstGeom prst="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pPr lvl="0" indent="342900" eaLnBrk="0" hangingPunct="0">
              <a:tabLst>
                <a:tab pos="180975" algn="l"/>
                <a:tab pos="269875" algn="l"/>
              </a:tabLst>
            </a:pPr>
            <a:r>
              <a:rPr lang="en-US" sz="360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Daftar-PAD</a:t>
            </a:r>
            <a:endParaRPr lang="en-US" sz="3600" dirty="0">
              <a:solidFill>
                <a:srgbClr val="C00000"/>
              </a:solidFill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DAB2E-E093-46D4-B3F9-F351385FE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teknik</a:t>
            </a:r>
            <a:r>
              <a:rPr lang="en-US" sz="3600" dirty="0"/>
              <a:t> </a:t>
            </a:r>
            <a:r>
              <a:rPr lang="en-US" sz="3600" dirty="0" err="1"/>
              <a:t>penyelesaian</a:t>
            </a:r>
            <a:r>
              <a:rPr lang="en-US" sz="3600" dirty="0"/>
              <a:t> </a:t>
            </a:r>
            <a:r>
              <a:rPr lang="en-US" sz="3600" dirty="0" err="1"/>
              <a:t>masalah</a:t>
            </a:r>
            <a:r>
              <a:rPr lang="en-US" sz="3600" dirty="0"/>
              <a:t>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E23E9-E6AA-489B-8D40-F17E646DE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Searching</a:t>
            </a:r>
          </a:p>
          <a:p>
            <a:r>
              <a:rPr lang="en-US" dirty="0"/>
              <a:t>Reasoning</a:t>
            </a:r>
          </a:p>
          <a:p>
            <a:r>
              <a:rPr lang="en-US" dirty="0"/>
              <a:t>Planning</a:t>
            </a:r>
          </a:p>
          <a:p>
            <a:r>
              <a:rPr lang="en-US" dirty="0"/>
              <a:t>Learning</a:t>
            </a:r>
          </a:p>
        </p:txBody>
      </p:sp>
    </p:spTree>
    <p:extLst>
      <p:ext uri="{BB962C8B-B14F-4D97-AF65-F5344CB8AC3E}">
        <p14:creationId xmlns:p14="http://schemas.microsoft.com/office/powerpoint/2010/main" val="769617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/>
              <a:t>Komponen</a:t>
            </a:r>
            <a:r>
              <a:rPr lang="en-US" dirty="0"/>
              <a:t> GSP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>
                <a:solidFill>
                  <a:srgbClr val="C00000"/>
                </a:solidFill>
              </a:rPr>
              <a:t>Stack</a:t>
            </a:r>
            <a:r>
              <a:rPr lang="en-US"/>
              <a:t>: tumpukan </a:t>
            </a:r>
            <a:r>
              <a:rPr lang="en-US" err="1"/>
              <a:t>untuk</a:t>
            </a:r>
            <a:r>
              <a:rPr lang="en-US"/>
              <a:t> menampung </a:t>
            </a:r>
            <a:r>
              <a:rPr lang="en-US" i="1"/>
              <a:t>states</a:t>
            </a:r>
            <a:endParaRPr lang="en-US" i="1" dirty="0"/>
          </a:p>
          <a:p>
            <a:r>
              <a:rPr lang="en-US" b="1" i="1">
                <a:solidFill>
                  <a:srgbClr val="C00000"/>
                </a:solidFill>
              </a:rPr>
              <a:t>Current-state</a:t>
            </a:r>
            <a:r>
              <a:rPr lang="en-US" b="1" dirty="0">
                <a:sym typeface="Wingdings" pitchFamily="2" charset="2"/>
              </a:rPr>
              <a:t>:</a:t>
            </a:r>
            <a:r>
              <a:rPr lang="en-US" b="1" i="1" dirty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err="1"/>
              <a:t>kondisi</a:t>
            </a:r>
            <a:r>
              <a:rPr lang="en-US"/>
              <a:t> saat </a:t>
            </a:r>
            <a:r>
              <a:rPr lang="en-US" dirty="0" err="1"/>
              <a:t>ini</a:t>
            </a:r>
            <a:endParaRPr lang="en-US" b="1" i="1" dirty="0">
              <a:solidFill>
                <a:srgbClr val="C00000"/>
              </a:solidFill>
            </a:endParaRPr>
          </a:p>
          <a:p>
            <a:r>
              <a:rPr lang="en-US" b="1">
                <a:solidFill>
                  <a:srgbClr val="C00000"/>
                </a:solidFill>
              </a:rPr>
              <a:t>Daftar-PAD</a:t>
            </a:r>
            <a:r>
              <a:rPr lang="en-US"/>
              <a:t>:</a:t>
            </a:r>
            <a:r>
              <a:rPr lang="en-US">
                <a:sym typeface="Wingdings" pitchFamily="2" charset="2"/>
              </a:rPr>
              <a:t> </a:t>
            </a:r>
            <a:r>
              <a:rPr lang="en-US"/>
              <a:t>satu </a:t>
            </a:r>
            <a:r>
              <a:rPr lang="en-US" i="1"/>
              <a:t>set</a:t>
            </a:r>
            <a:r>
              <a:rPr lang="en-US"/>
              <a:t> operator</a:t>
            </a:r>
            <a:endParaRPr lang="en-US" dirty="0"/>
          </a:p>
          <a:p>
            <a:r>
              <a:rPr lang="en-US" b="1" i="1" dirty="0">
                <a:solidFill>
                  <a:srgbClr val="C00000"/>
                </a:solidFill>
              </a:rPr>
              <a:t>Queue</a:t>
            </a:r>
            <a:r>
              <a:rPr lang="en-US"/>
              <a:t>: antrian </a:t>
            </a:r>
            <a:r>
              <a:rPr lang="en-US" err="1"/>
              <a:t>untuk</a:t>
            </a:r>
            <a:r>
              <a:rPr lang="en-US"/>
              <a:t> menampung </a:t>
            </a:r>
            <a:r>
              <a:rPr lang="en-US" dirty="0" err="1"/>
              <a:t>solusi</a:t>
            </a:r>
            <a:endParaRPr lang="id-ID" i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Masalah-1</a:t>
            </a:r>
            <a:endParaRPr lang="id-ID" dirty="0"/>
          </a:p>
        </p:txBody>
      </p:sp>
      <p:sp>
        <p:nvSpPr>
          <p:cNvPr id="8808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pSp>
        <p:nvGrpSpPr>
          <p:cNvPr id="5" name="Group 4"/>
          <p:cNvGrpSpPr/>
          <p:nvPr/>
        </p:nvGrpSpPr>
        <p:grpSpPr>
          <a:xfrm>
            <a:off x="457200" y="2286000"/>
            <a:ext cx="9287681" cy="3200400"/>
            <a:chOff x="457200" y="1981200"/>
            <a:chExt cx="9287681" cy="3200400"/>
          </a:xfrm>
        </p:grpSpPr>
        <p:pic>
          <p:nvPicPr>
            <p:cNvPr id="6" name="Picture 3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7200" y="1981200"/>
              <a:ext cx="9287681" cy="320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7" name="Group 13"/>
            <p:cNvGrpSpPr/>
            <p:nvPr/>
          </p:nvGrpSpPr>
          <p:grpSpPr>
            <a:xfrm>
              <a:off x="3505200" y="2286000"/>
              <a:ext cx="531324" cy="976879"/>
              <a:chOff x="4038600" y="5395686"/>
              <a:chExt cx="531324" cy="976879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 rot="5400000">
                <a:off x="3805042" y="6125186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4322544" y="6124615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5400000">
                <a:off x="4056882" y="5641682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4038600" y="5889061"/>
                <a:ext cx="529940" cy="11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14"/>
            <p:cNvGrpSpPr/>
            <p:nvPr/>
          </p:nvGrpSpPr>
          <p:grpSpPr>
            <a:xfrm>
              <a:off x="5410200" y="2209800"/>
              <a:ext cx="531324" cy="976879"/>
              <a:chOff x="4038600" y="5395686"/>
              <a:chExt cx="531324" cy="976879"/>
            </a:xfrm>
          </p:grpSpPr>
          <p:cxnSp>
            <p:nvCxnSpPr>
              <p:cNvPr id="9" name="Straight Connector 8"/>
              <p:cNvCxnSpPr/>
              <p:nvPr/>
            </p:nvCxnSpPr>
            <p:spPr>
              <a:xfrm rot="5400000">
                <a:off x="3805042" y="6125186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>
                <a:off x="4322544" y="6124615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>
                <a:off x="4056882" y="5641682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4038600" y="5889061"/>
                <a:ext cx="529940" cy="11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Blind Search</a:t>
            </a:r>
            <a:r>
              <a:rPr lang="en-US" dirty="0"/>
              <a:t>? BFS / DFS /…</a:t>
            </a:r>
            <a:endParaRPr lang="id-ID" dirty="0"/>
          </a:p>
        </p:txBody>
      </p:sp>
      <p:sp>
        <p:nvSpPr>
          <p:cNvPr id="8808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pSp>
        <p:nvGrpSpPr>
          <p:cNvPr id="5" name="Group 4"/>
          <p:cNvGrpSpPr/>
          <p:nvPr/>
        </p:nvGrpSpPr>
        <p:grpSpPr>
          <a:xfrm>
            <a:off x="457200" y="2438400"/>
            <a:ext cx="9287681" cy="3200400"/>
            <a:chOff x="457200" y="1981200"/>
            <a:chExt cx="9287681" cy="3200400"/>
          </a:xfrm>
        </p:grpSpPr>
        <p:pic>
          <p:nvPicPr>
            <p:cNvPr id="6" name="Picture 3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7200" y="1981200"/>
              <a:ext cx="9287681" cy="320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7" name="Group 13"/>
            <p:cNvGrpSpPr/>
            <p:nvPr/>
          </p:nvGrpSpPr>
          <p:grpSpPr>
            <a:xfrm>
              <a:off x="3505200" y="2286000"/>
              <a:ext cx="531324" cy="976879"/>
              <a:chOff x="4038600" y="5395686"/>
              <a:chExt cx="531324" cy="976879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 rot="5400000">
                <a:off x="3805042" y="6125186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4322544" y="6124615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5400000">
                <a:off x="4056882" y="5641682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4038600" y="5889061"/>
                <a:ext cx="529940" cy="11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14"/>
            <p:cNvGrpSpPr/>
            <p:nvPr/>
          </p:nvGrpSpPr>
          <p:grpSpPr>
            <a:xfrm>
              <a:off x="5410200" y="2209800"/>
              <a:ext cx="531324" cy="976879"/>
              <a:chOff x="4038600" y="5395686"/>
              <a:chExt cx="531324" cy="976879"/>
            </a:xfrm>
          </p:grpSpPr>
          <p:cxnSp>
            <p:nvCxnSpPr>
              <p:cNvPr id="9" name="Straight Connector 8"/>
              <p:cNvCxnSpPr/>
              <p:nvPr/>
            </p:nvCxnSpPr>
            <p:spPr>
              <a:xfrm rot="5400000">
                <a:off x="3805042" y="6125186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>
                <a:off x="4322544" y="6124615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>
                <a:off x="4056882" y="5641682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4038600" y="5889061"/>
                <a:ext cx="529940" cy="11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118572"/>
            <a:ext cx="6248400" cy="4434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1981200" y="1066800"/>
            <a:ext cx="59186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0000"/>
                </a:solidFill>
              </a:rPr>
              <a:t>Kecepatan dan </a:t>
            </a:r>
            <a:r>
              <a:rPr lang="en-US" sz="4000" dirty="0">
                <a:solidFill>
                  <a:srgbClr val="FF0000"/>
                </a:solidFill>
              </a:rPr>
              <a:t>memory?</a:t>
            </a:r>
            <a:endParaRPr lang="id-ID" sz="4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Heuristic Search</a:t>
            </a:r>
            <a:r>
              <a:rPr lang="en-US" dirty="0"/>
              <a:t>? Hill Climbing</a:t>
            </a:r>
            <a:r>
              <a:rPr lang="en-US"/>
              <a:t>, A*.. </a:t>
            </a:r>
            <a:endParaRPr lang="id-ID" dirty="0"/>
          </a:p>
        </p:txBody>
      </p:sp>
      <p:sp>
        <p:nvSpPr>
          <p:cNvPr id="8808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pSp>
        <p:nvGrpSpPr>
          <p:cNvPr id="5" name="Group 4"/>
          <p:cNvGrpSpPr/>
          <p:nvPr/>
        </p:nvGrpSpPr>
        <p:grpSpPr>
          <a:xfrm>
            <a:off x="457200" y="2438400"/>
            <a:ext cx="9287681" cy="3200400"/>
            <a:chOff x="457200" y="1981200"/>
            <a:chExt cx="9287681" cy="3200400"/>
          </a:xfrm>
        </p:grpSpPr>
        <p:pic>
          <p:nvPicPr>
            <p:cNvPr id="6" name="Picture 3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7200" y="1981200"/>
              <a:ext cx="9287681" cy="320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7" name="Group 13"/>
            <p:cNvGrpSpPr/>
            <p:nvPr/>
          </p:nvGrpSpPr>
          <p:grpSpPr>
            <a:xfrm>
              <a:off x="3505200" y="2286000"/>
              <a:ext cx="531324" cy="976879"/>
              <a:chOff x="4038600" y="5395686"/>
              <a:chExt cx="531324" cy="976879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 rot="5400000">
                <a:off x="3805042" y="6125186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4322544" y="6124615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5400000">
                <a:off x="4056882" y="5641682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4038600" y="5889061"/>
                <a:ext cx="529940" cy="11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14"/>
            <p:cNvGrpSpPr/>
            <p:nvPr/>
          </p:nvGrpSpPr>
          <p:grpSpPr>
            <a:xfrm>
              <a:off x="5410200" y="2209800"/>
              <a:ext cx="531324" cy="976879"/>
              <a:chOff x="4038600" y="5395686"/>
              <a:chExt cx="531324" cy="976879"/>
            </a:xfrm>
          </p:grpSpPr>
          <p:cxnSp>
            <p:nvCxnSpPr>
              <p:cNvPr id="9" name="Straight Connector 8"/>
              <p:cNvCxnSpPr/>
              <p:nvPr/>
            </p:nvCxnSpPr>
            <p:spPr>
              <a:xfrm rot="5400000">
                <a:off x="3805042" y="6125186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>
                <a:off x="4322544" y="6124615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>
                <a:off x="4056882" y="5641682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4038600" y="5889061"/>
                <a:ext cx="529940" cy="11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Bagaimana dengan </a:t>
            </a:r>
            <a:r>
              <a:rPr lang="en-US" dirty="0"/>
              <a:t>GSP?</a:t>
            </a:r>
            <a:endParaRPr lang="id-ID" dirty="0"/>
          </a:p>
        </p:txBody>
      </p:sp>
      <p:sp>
        <p:nvSpPr>
          <p:cNvPr id="8808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6" name="Picture 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438400"/>
            <a:ext cx="9287681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7" name="Group 13"/>
          <p:cNvGrpSpPr/>
          <p:nvPr/>
        </p:nvGrpSpPr>
        <p:grpSpPr>
          <a:xfrm>
            <a:off x="3505200" y="2743200"/>
            <a:ext cx="531324" cy="976879"/>
            <a:chOff x="4038600" y="5395686"/>
            <a:chExt cx="531324" cy="976879"/>
          </a:xfrm>
        </p:grpSpPr>
        <p:cxnSp>
          <p:nvCxnSpPr>
            <p:cNvPr id="13" name="Straight Connector 12"/>
            <p:cNvCxnSpPr/>
            <p:nvPr/>
          </p:nvCxnSpPr>
          <p:spPr>
            <a:xfrm rot="5400000">
              <a:off x="3805042" y="6125186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4322544" y="6124615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4056882" y="5641682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038600" y="5889061"/>
              <a:ext cx="529940" cy="114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4"/>
          <p:cNvGrpSpPr/>
          <p:nvPr/>
        </p:nvGrpSpPr>
        <p:grpSpPr>
          <a:xfrm>
            <a:off x="5410200" y="2667000"/>
            <a:ext cx="531324" cy="976879"/>
            <a:chOff x="4038600" y="5395686"/>
            <a:chExt cx="531324" cy="976879"/>
          </a:xfrm>
        </p:grpSpPr>
        <p:cxnSp>
          <p:nvCxnSpPr>
            <p:cNvPr id="9" name="Straight Connector 8"/>
            <p:cNvCxnSpPr/>
            <p:nvPr/>
          </p:nvCxnSpPr>
          <p:spPr>
            <a:xfrm rot="5400000">
              <a:off x="3805042" y="6125186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4322544" y="6124615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4056882" y="5641682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038600" y="5889061"/>
              <a:ext cx="529940" cy="114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228600" y="3429000"/>
            <a:ext cx="3962400" cy="3352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defTabSz="449263">
              <a:lnSpc>
                <a:spcPts val="1600"/>
              </a:lnSpc>
            </a:pPr>
            <a:r>
              <a:rPr lang="en-US" sz="12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STACK</a:t>
            </a:r>
            <a:r>
              <a:rPr lang="en-US" sz="1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2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x,y</a:t>
            </a:r>
            <a:r>
              <a:rPr lang="en-US" sz="1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id-ID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P	: CLEAR(</a:t>
            </a:r>
            <a:r>
              <a:rPr lang="en-US" sz="1200" b="1" i="1" dirty="0">
                <a:latin typeface="Arial" pitchFamily="34" charset="0"/>
                <a:cs typeface="Arial" pitchFamily="34" charset="0"/>
              </a:rPr>
              <a:t>y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>
                <a:latin typeface="Arial" pitchFamily="34" charset="0"/>
                <a:cs typeface="Arial" pitchFamily="34" charset="0"/>
                <a:sym typeface="Symbol"/>
              </a:rPr>
              <a:t> 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HOLDING(</a:t>
            </a:r>
            <a:r>
              <a:rPr lang="en-US" sz="1200" b="1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)</a:t>
            </a:r>
            <a:endParaRPr lang="id-ID" sz="1200" dirty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A	:  </a:t>
            </a:r>
            <a:r>
              <a:rPr lang="en-US" sz="1200" b="1" i="1" dirty="0">
                <a:latin typeface="Arial" pitchFamily="34" charset="0"/>
                <a:cs typeface="Arial" pitchFamily="34" charset="0"/>
              </a:rPr>
              <a:t>ON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1200" b="1" i="1" dirty="0" err="1">
                <a:latin typeface="Arial" pitchFamily="34" charset="0"/>
                <a:cs typeface="Arial" pitchFamily="34" charset="0"/>
              </a:rPr>
              <a:t>x,y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ARMEMPTY </a:t>
            </a:r>
            <a:endParaRPr lang="id-ID" sz="1200" dirty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D	:  HOLDING(</a:t>
            </a:r>
            <a:r>
              <a:rPr lang="en-US" sz="1200" b="1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CLEAR(</a:t>
            </a:r>
            <a:r>
              <a:rPr lang="en-US" sz="1200" b="1" i="1" dirty="0">
                <a:latin typeface="Arial" pitchFamily="34" charset="0"/>
                <a:cs typeface="Arial" pitchFamily="34" charset="0"/>
              </a:rPr>
              <a:t>y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)</a:t>
            </a:r>
            <a:endParaRPr lang="id-ID" sz="1200" dirty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</a:t>
            </a:r>
            <a:r>
              <a:rPr lang="en-US" sz="12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STACK</a:t>
            </a:r>
            <a:r>
              <a:rPr lang="en-US" sz="1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2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x,y</a:t>
            </a:r>
            <a:r>
              <a:rPr lang="en-US" sz="1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id-ID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P	:  </a:t>
            </a:r>
            <a:r>
              <a:rPr lang="en-US" sz="1200" b="1" i="1" dirty="0">
                <a:latin typeface="Arial" pitchFamily="34" charset="0"/>
                <a:cs typeface="Arial" pitchFamily="34" charset="0"/>
              </a:rPr>
              <a:t>ON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1200" b="1" i="1" dirty="0" err="1">
                <a:latin typeface="Arial" pitchFamily="34" charset="0"/>
                <a:cs typeface="Arial" pitchFamily="34" charset="0"/>
              </a:rPr>
              <a:t>x,y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CLEAR(</a:t>
            </a:r>
            <a:r>
              <a:rPr lang="en-US" sz="1200" b="1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ARMEMPTY </a:t>
            </a:r>
            <a:endParaRPr lang="id-ID" sz="1200" dirty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A	:  HOLDING(</a:t>
            </a:r>
            <a:r>
              <a:rPr lang="en-US" sz="1200" b="1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CLEAR(</a:t>
            </a:r>
            <a:r>
              <a:rPr lang="en-US" sz="1200" b="1" i="1" dirty="0">
                <a:latin typeface="Arial" pitchFamily="34" charset="0"/>
                <a:cs typeface="Arial" pitchFamily="34" charset="0"/>
              </a:rPr>
              <a:t>y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) </a:t>
            </a:r>
            <a:endParaRPr lang="id-ID" sz="1200" dirty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D	:  </a:t>
            </a:r>
            <a:r>
              <a:rPr lang="en-US" sz="1200" b="1" i="1" dirty="0">
                <a:latin typeface="Arial" pitchFamily="34" charset="0"/>
                <a:cs typeface="Arial" pitchFamily="34" charset="0"/>
              </a:rPr>
              <a:t>ON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1200" b="1" i="1" dirty="0" err="1">
                <a:latin typeface="Arial" pitchFamily="34" charset="0"/>
                <a:cs typeface="Arial" pitchFamily="34" charset="0"/>
              </a:rPr>
              <a:t>x,y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ARMEMPTY </a:t>
            </a:r>
            <a:endParaRPr lang="id-ID" sz="1200" dirty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PICKUP(</a:t>
            </a:r>
            <a:r>
              <a:rPr lang="en-US" sz="12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id-ID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P	:  ONTABLE(</a:t>
            </a:r>
            <a:r>
              <a:rPr lang="en-US" sz="1200" b="1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CLEAR(</a:t>
            </a:r>
            <a:r>
              <a:rPr lang="en-US" sz="1200" b="1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ARMEMPTY </a:t>
            </a:r>
            <a:endParaRPr lang="id-ID" sz="1200" dirty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A	:  HOLDING(</a:t>
            </a:r>
            <a:r>
              <a:rPr lang="en-US" sz="1200" b="1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) </a:t>
            </a:r>
            <a:endParaRPr lang="id-ID" sz="1200" dirty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D	:  ONTABLE(</a:t>
            </a:r>
            <a:r>
              <a:rPr lang="en-US" sz="1200" b="1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ARMEMPTY </a:t>
            </a:r>
            <a:endParaRPr lang="id-ID" sz="1200" dirty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PUTDOWN(</a:t>
            </a:r>
            <a:r>
              <a:rPr lang="en-US" sz="12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id-ID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P	:  HOLDING(</a:t>
            </a:r>
            <a:r>
              <a:rPr lang="en-US" sz="1200" b="1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) </a:t>
            </a:r>
            <a:endParaRPr lang="id-ID" sz="1200" dirty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A	:  ONTABLE(</a:t>
            </a:r>
            <a:r>
              <a:rPr lang="en-US" sz="1200" b="1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ARMEMPTY </a:t>
            </a:r>
            <a:endParaRPr lang="id-ID" sz="1200" dirty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D	:  HOLDING(</a:t>
            </a:r>
            <a:r>
              <a:rPr lang="en-US" sz="1200" b="1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) </a:t>
            </a:r>
            <a:endParaRPr lang="id-ID" sz="1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29"/>
          <p:cNvGrpSpPr/>
          <p:nvPr/>
        </p:nvGrpSpPr>
        <p:grpSpPr>
          <a:xfrm>
            <a:off x="4800600" y="304800"/>
            <a:ext cx="3934264" cy="990600"/>
            <a:chOff x="4800600" y="304800"/>
            <a:chExt cx="3934264" cy="990600"/>
          </a:xfrm>
        </p:grpSpPr>
        <p:sp>
          <p:nvSpPr>
            <p:cNvPr id="24" name="Text Box 2"/>
            <p:cNvSpPr txBox="1">
              <a:spLocks noChangeArrowheads="1"/>
            </p:cNvSpPr>
            <p:nvPr/>
          </p:nvSpPr>
          <p:spPr bwMode="auto">
            <a:xfrm>
              <a:off x="4800600" y="304800"/>
              <a:ext cx="3934264" cy="6096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rgbClr val="00B050"/>
              </a:solidFill>
              <a:miter lim="800000"/>
              <a:headEnd/>
              <a:tailEnd/>
            </a:ln>
          </p:spPr>
          <p:txBody>
            <a:bodyPr vert="horz" wrap="square" lIns="91440" tIns="82800" rIns="91440" bIns="7200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100" b="1" i="1"/>
                <a:t>ON</a:t>
              </a:r>
              <a:r>
                <a:rPr lang="en-US" sz="1100" b="1"/>
                <a:t>(B,A) </a:t>
              </a:r>
              <a:r>
                <a:rPr lang="en-US" sz="1100" b="1">
                  <a:sym typeface="Symbol"/>
                </a:rPr>
                <a:t> </a:t>
              </a:r>
              <a:r>
                <a:rPr lang="en-US" sz="1100" b="1"/>
                <a:t>ONTABLE(A) </a:t>
              </a:r>
              <a:r>
                <a:rPr lang="en-US" sz="1100" b="1">
                  <a:sym typeface="Symbol"/>
                </a:rPr>
                <a:t> </a:t>
              </a:r>
              <a:r>
                <a:rPr lang="en-US" sz="1100" b="1"/>
                <a:t>ONTABLE(C</a:t>
              </a:r>
              <a:r>
                <a:rPr lang="en-US" sz="1100" b="1" dirty="0"/>
                <a:t>) </a:t>
              </a:r>
              <a:r>
                <a:rPr lang="en-US" sz="1100" b="1">
                  <a:sym typeface="Symbol"/>
                </a:rPr>
                <a:t> </a:t>
              </a:r>
              <a:r>
                <a:rPr lang="en-US" sz="1100" b="1"/>
                <a:t>ONTABLE(D</a:t>
              </a:r>
              <a:r>
                <a:rPr lang="en-US" sz="1100" b="1" dirty="0"/>
                <a:t>) </a:t>
              </a:r>
              <a:r>
                <a:rPr lang="en-US" sz="1100" b="1">
                  <a:sym typeface="Symbol"/>
                </a:rPr>
                <a:t> </a:t>
              </a:r>
              <a:r>
                <a:rPr lang="en-US" sz="1100" b="1"/>
                <a:t>ARMEMPTY</a:t>
              </a:r>
              <a:endParaRPr lang="id-ID" sz="1100" b="1" dirty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25" name="Text Box 2"/>
            <p:cNvSpPr txBox="1">
              <a:spLocks noChangeArrowheads="1"/>
            </p:cNvSpPr>
            <p:nvPr/>
          </p:nvSpPr>
          <p:spPr bwMode="auto">
            <a:xfrm>
              <a:off x="4800600" y="914400"/>
              <a:ext cx="3934264" cy="38100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lnSpc>
                  <a:spcPct val="150000"/>
                </a:lnSpc>
              </a:pPr>
              <a:r>
                <a:rPr lang="en-US" sz="1600" b="1" i="1">
                  <a:solidFill>
                    <a:srgbClr val="7030A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Current State</a:t>
              </a:r>
              <a:endParaRPr lang="id-ID" sz="1600" b="1" i="1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4800600" y="3428999"/>
            <a:ext cx="3990536" cy="3276600"/>
            <a:chOff x="4800600" y="3428999"/>
            <a:chExt cx="3990536" cy="3276600"/>
          </a:xfrm>
        </p:grpSpPr>
        <p:sp>
          <p:nvSpPr>
            <p:cNvPr id="15" name="Text Box 2"/>
            <p:cNvSpPr txBox="1">
              <a:spLocks noChangeArrowheads="1"/>
            </p:cNvSpPr>
            <p:nvPr/>
          </p:nvSpPr>
          <p:spPr bwMode="auto">
            <a:xfrm>
              <a:off x="4800600" y="3428999"/>
              <a:ext cx="3962400" cy="326033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82800" rIns="91440" bIns="45720" numCol="1" anchor="t" anchorCtr="0" compatLnSpc="1">
              <a:prstTxWarp prst="textNoShape">
                <a:avLst/>
              </a:prstTxWarp>
            </a:bodyPr>
            <a:lstStyle/>
            <a:p>
              <a:pPr indent="342900" eaLnBrk="0" hangingPunct="0">
                <a:lnSpc>
                  <a:spcPct val="150000"/>
                </a:lnSpc>
                <a:tabLst>
                  <a:tab pos="180975" algn="l"/>
                  <a:tab pos="269875" algn="l"/>
                </a:tabLst>
              </a:pPr>
              <a:endParaRPr lang="id-ID" sz="1100" dirty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7160172" y="5073742"/>
              <a:ext cx="3260339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 Box 2"/>
            <p:cNvSpPr txBox="1">
              <a:spLocks noChangeArrowheads="1"/>
            </p:cNvSpPr>
            <p:nvPr/>
          </p:nvSpPr>
          <p:spPr bwMode="auto">
            <a:xfrm>
              <a:off x="4828736" y="3539195"/>
              <a:ext cx="3934264" cy="31242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82800" rIns="91440" bIns="72000" numCol="1" anchor="t" anchorCtr="0" compatLnSpc="1">
              <a:prstTxWarp prst="textNoShape">
                <a:avLst/>
              </a:prstTxWarp>
            </a:bodyPr>
            <a:lstStyle/>
            <a:p>
              <a:pPr indent="342900" eaLnBrk="0" hangingPunct="0">
                <a:lnSpc>
                  <a:spcPct val="150000"/>
                </a:lnSpc>
                <a:tabLst>
                  <a:tab pos="180975" algn="l"/>
                  <a:tab pos="269875" algn="l"/>
                </a:tabLst>
              </a:pPr>
              <a:endParaRPr lang="id-ID" sz="1100" dirty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5400000">
              <a:off x="3184873" y="5074636"/>
              <a:ext cx="3260339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 Box 2"/>
            <p:cNvSpPr txBox="1">
              <a:spLocks noChangeArrowheads="1"/>
            </p:cNvSpPr>
            <p:nvPr/>
          </p:nvSpPr>
          <p:spPr bwMode="auto">
            <a:xfrm>
              <a:off x="7895772" y="3505200"/>
              <a:ext cx="886264" cy="38100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algn="r" eaLnBrk="0" hangingPunct="0">
                <a:lnSpc>
                  <a:spcPct val="150000"/>
                </a:lnSpc>
              </a:pPr>
              <a:r>
                <a:rPr lang="en-US" sz="1600" b="1" i="1" dirty="0">
                  <a:solidFill>
                    <a:srgbClr val="7030A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Queue</a:t>
              </a:r>
              <a:endParaRPr lang="id-ID" sz="1600" b="1" i="1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</p:grpSp>
      <p:grpSp>
        <p:nvGrpSpPr>
          <p:cNvPr id="6" name="Group 28"/>
          <p:cNvGrpSpPr/>
          <p:nvPr/>
        </p:nvGrpSpPr>
        <p:grpSpPr>
          <a:xfrm>
            <a:off x="228600" y="228600"/>
            <a:ext cx="3962400" cy="2910042"/>
            <a:chOff x="228600" y="228600"/>
            <a:chExt cx="3962400" cy="2910042"/>
          </a:xfrm>
        </p:grpSpPr>
        <p:sp>
          <p:nvSpPr>
            <p:cNvPr id="2" name="Text Box 2"/>
            <p:cNvSpPr txBox="1">
              <a:spLocks noChangeArrowheads="1"/>
            </p:cNvSpPr>
            <p:nvPr/>
          </p:nvSpPr>
          <p:spPr bwMode="auto">
            <a:xfrm>
              <a:off x="256736" y="284872"/>
              <a:ext cx="3886200" cy="28053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82800" rIns="91440" bIns="72000" numCol="1" anchor="b" anchorCtr="0" compatLnSpc="1">
              <a:prstTxWarp prst="textNoShape">
                <a:avLst/>
              </a:prstTxWarp>
            </a:bodyPr>
            <a:lstStyle/>
            <a:p>
              <a:pPr marL="87313"/>
              <a:r>
                <a:rPr lang="en-US" sz="1200" b="1" i="1"/>
                <a:t>ON</a:t>
              </a:r>
              <a:r>
                <a:rPr lang="en-US" sz="1200" b="1"/>
                <a:t>(C,A) </a:t>
              </a:r>
              <a:r>
                <a:rPr lang="en-US" sz="1200" b="1" dirty="0">
                  <a:sym typeface="Symbol"/>
                </a:rPr>
                <a:t></a:t>
              </a:r>
              <a:r>
                <a:rPr lang="en-US" sz="1200" b="1" dirty="0"/>
                <a:t> </a:t>
              </a:r>
              <a:r>
                <a:rPr lang="en-US" sz="1200" b="1" i="1" dirty="0"/>
                <a:t>ON</a:t>
              </a:r>
              <a:r>
                <a:rPr lang="en-US" sz="1200" b="1" dirty="0"/>
                <a:t>(B,D) </a:t>
              </a:r>
              <a:r>
                <a:rPr lang="en-US" sz="1200" b="1">
                  <a:sym typeface="Symbol"/>
                </a:rPr>
                <a:t></a:t>
              </a:r>
              <a:r>
                <a:rPr lang="en-US" sz="1200" b="1"/>
                <a:t> ONTABLE(A) </a:t>
              </a:r>
              <a:r>
                <a:rPr lang="en-US" sz="1200" b="1">
                  <a:sym typeface="Symbol"/>
                </a:rPr>
                <a:t></a:t>
              </a:r>
              <a:r>
                <a:rPr lang="en-US" sz="1200" b="1"/>
                <a:t> ONTABLE(D</a:t>
              </a:r>
              <a:r>
                <a:rPr lang="en-US" sz="1200" b="1" dirty="0"/>
                <a:t>)</a:t>
              </a:r>
              <a:endParaRPr lang="id-ID" sz="1200" b="1" dirty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>
              <a:off x="-1204758" y="1690048"/>
              <a:ext cx="2895600" cy="1588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2716698" y="1689254"/>
              <a:ext cx="2895600" cy="1588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228600" y="3124200"/>
              <a:ext cx="3962400" cy="1588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2"/>
            <p:cNvSpPr txBox="1">
              <a:spLocks noChangeArrowheads="1"/>
            </p:cNvSpPr>
            <p:nvPr/>
          </p:nvSpPr>
          <p:spPr bwMode="auto">
            <a:xfrm>
              <a:off x="3200400" y="228600"/>
              <a:ext cx="990600" cy="38100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lnSpc>
                  <a:spcPct val="150000"/>
                </a:lnSpc>
              </a:pPr>
              <a:r>
                <a:rPr lang="en-US" sz="1600" b="1" i="1">
                  <a:solidFill>
                    <a:srgbClr val="7030A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Stack</a:t>
              </a:r>
              <a:endParaRPr lang="id-ID" sz="1600" b="1" i="1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264604" y="2458330"/>
            <a:ext cx="8630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7313"/>
            <a:r>
              <a:rPr lang="en-US" sz="1200" b="1" i="1" dirty="0"/>
              <a:t>ON</a:t>
            </a:r>
            <a:r>
              <a:rPr lang="en-US" sz="1200" b="1" dirty="0"/>
              <a:t>(B,D)</a:t>
            </a:r>
            <a:endParaRPr lang="en-US" sz="1200" b="1" i="1" dirty="0"/>
          </a:p>
        </p:txBody>
      </p:sp>
      <p:sp>
        <p:nvSpPr>
          <p:cNvPr id="19" name="Rectangle 18"/>
          <p:cNvSpPr/>
          <p:nvPr/>
        </p:nvSpPr>
        <p:spPr>
          <a:xfrm>
            <a:off x="259080" y="2313801"/>
            <a:ext cx="8630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7313"/>
            <a:r>
              <a:rPr lang="en-US" sz="1200" b="1" i="1"/>
              <a:t>ON</a:t>
            </a:r>
            <a:r>
              <a:rPr lang="en-US" sz="1200" b="1"/>
              <a:t>(C,A)</a:t>
            </a:r>
            <a:endParaRPr lang="en-US" sz="1200" b="1" i="1" dirty="0"/>
          </a:p>
        </p:txBody>
      </p:sp>
      <p:sp>
        <p:nvSpPr>
          <p:cNvPr id="20" name="Rectangle 19"/>
          <p:cNvSpPr/>
          <p:nvPr/>
        </p:nvSpPr>
        <p:spPr>
          <a:xfrm>
            <a:off x="365760" y="2313801"/>
            <a:ext cx="10693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hangingPunct="0">
              <a:tabLst>
                <a:tab pos="1981200" algn="l"/>
              </a:tabLst>
            </a:pPr>
            <a:r>
              <a:rPr lang="en-US" sz="1200" b="1" i="1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STACK</a:t>
            </a:r>
            <a:r>
              <a:rPr lang="en-US" sz="1200" b="1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(C,A)</a:t>
            </a:r>
            <a:endParaRPr lang="en-US" sz="1200" b="1" dirty="0">
              <a:solidFill>
                <a:srgbClr val="C00000"/>
              </a:solidFill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7743" y="2085201"/>
            <a:ext cx="20297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>
                <a:latin typeface="Arial" pitchFamily="34" charset="0"/>
                <a:ea typeface="Times New Roman" pitchFamily="18" charset="0"/>
                <a:cs typeface="Arial" pitchFamily="34" charset="0"/>
              </a:rPr>
              <a:t>CLEAR(A) </a:t>
            </a:r>
            <a:r>
              <a:rPr lang="en-US" sz="1200" b="1" dirty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</a:t>
            </a:r>
            <a:r>
              <a:rPr lang="en-US" sz="12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HOLDING(C)</a:t>
            </a:r>
            <a:endParaRPr lang="id-ID" sz="1200" b="1" dirty="0"/>
          </a:p>
        </p:txBody>
      </p:sp>
      <p:sp>
        <p:nvSpPr>
          <p:cNvPr id="22" name="Rectangle 21"/>
          <p:cNvSpPr/>
          <p:nvPr/>
        </p:nvSpPr>
        <p:spPr>
          <a:xfrm>
            <a:off x="365760" y="1873794"/>
            <a:ext cx="10983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HOLDING(C)</a:t>
            </a:r>
            <a:endParaRPr lang="id-ID" sz="1200" b="1" dirty="0"/>
          </a:p>
        </p:txBody>
      </p:sp>
      <p:sp>
        <p:nvSpPr>
          <p:cNvPr id="28" name="Rectangle 27"/>
          <p:cNvSpPr/>
          <p:nvPr/>
        </p:nvSpPr>
        <p:spPr>
          <a:xfrm>
            <a:off x="365034" y="1626549"/>
            <a:ext cx="9268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>
                <a:latin typeface="Arial" pitchFamily="34" charset="0"/>
                <a:ea typeface="Times New Roman" pitchFamily="18" charset="0"/>
                <a:cs typeface="Arial" pitchFamily="34" charset="0"/>
              </a:rPr>
              <a:t>CLEAR(A)</a:t>
            </a:r>
            <a:endParaRPr lang="id-ID" sz="1200" b="1" dirty="0"/>
          </a:p>
        </p:txBody>
      </p:sp>
      <p:sp>
        <p:nvSpPr>
          <p:cNvPr id="29" name="Rectangle 28"/>
          <p:cNvSpPr/>
          <p:nvPr/>
        </p:nvSpPr>
        <p:spPr>
          <a:xfrm>
            <a:off x="351972" y="1629228"/>
            <a:ext cx="12905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UNSTACK(B,A)</a:t>
            </a:r>
            <a:endParaRPr lang="id-ID" sz="1200" b="1" dirty="0">
              <a:solidFill>
                <a:srgbClr val="C0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37458" y="1399401"/>
            <a:ext cx="28014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i="1"/>
              <a:t>ON</a:t>
            </a:r>
            <a:r>
              <a:rPr lang="en-US" sz="1200" b="1"/>
              <a:t>(B,A)  </a:t>
            </a:r>
            <a:r>
              <a:rPr lang="en-US" sz="1200" b="1">
                <a:sym typeface="Symbol"/>
              </a:rPr>
              <a:t></a:t>
            </a:r>
            <a:r>
              <a:rPr lang="en-US" sz="1200" b="1"/>
              <a:t> CLEAR(B</a:t>
            </a:r>
            <a:r>
              <a:rPr lang="en-US" sz="1200" b="1" dirty="0"/>
              <a:t>) </a:t>
            </a:r>
            <a:r>
              <a:rPr lang="en-US" sz="1200" b="1">
                <a:sym typeface="Symbol"/>
              </a:rPr>
              <a:t></a:t>
            </a:r>
            <a:r>
              <a:rPr lang="en-US" sz="1200" b="1"/>
              <a:t> ARMEMPTY</a:t>
            </a:r>
            <a:endParaRPr lang="id-ID" sz="1200" b="1" dirty="0"/>
          </a:p>
        </p:txBody>
      </p:sp>
      <p:sp>
        <p:nvSpPr>
          <p:cNvPr id="31" name="Rectangle 30"/>
          <p:cNvSpPr/>
          <p:nvPr/>
        </p:nvSpPr>
        <p:spPr>
          <a:xfrm>
            <a:off x="337458" y="1172028"/>
            <a:ext cx="10567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/>
              <a:t>ARMEMPTY</a:t>
            </a:r>
            <a:endParaRPr lang="id-ID" sz="1200" b="1" dirty="0"/>
          </a:p>
        </p:txBody>
      </p:sp>
      <p:sp>
        <p:nvSpPr>
          <p:cNvPr id="33" name="Rectangle 32"/>
          <p:cNvSpPr/>
          <p:nvPr/>
        </p:nvSpPr>
        <p:spPr>
          <a:xfrm>
            <a:off x="351972" y="942201"/>
            <a:ext cx="9268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/>
              <a:t>CLEAR(B</a:t>
            </a:r>
            <a:r>
              <a:rPr lang="en-US" sz="1200" b="1" dirty="0"/>
              <a:t>)</a:t>
            </a:r>
            <a:endParaRPr lang="id-ID" sz="1200" b="1" dirty="0"/>
          </a:p>
        </p:txBody>
      </p:sp>
      <p:sp>
        <p:nvSpPr>
          <p:cNvPr id="34" name="Rectangle 33"/>
          <p:cNvSpPr/>
          <p:nvPr/>
        </p:nvSpPr>
        <p:spPr>
          <a:xfrm>
            <a:off x="337458" y="714828"/>
            <a:ext cx="7825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i="1"/>
              <a:t>ON</a:t>
            </a:r>
            <a:r>
              <a:rPr lang="en-US" sz="1200" b="1"/>
              <a:t>(B,A)</a:t>
            </a:r>
            <a:endParaRPr lang="id-ID" sz="1200" b="1" dirty="0"/>
          </a:p>
        </p:txBody>
      </p:sp>
      <p:sp>
        <p:nvSpPr>
          <p:cNvPr id="36" name="Rectangle 35"/>
          <p:cNvSpPr/>
          <p:nvPr/>
        </p:nvSpPr>
        <p:spPr>
          <a:xfrm>
            <a:off x="4953000" y="3609201"/>
            <a:ext cx="1600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en-US" sz="1200" b="1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 UNSTACK(B,A)</a:t>
            </a:r>
            <a:endParaRPr lang="id-ID" sz="1200" b="1" dirty="0">
              <a:solidFill>
                <a:srgbClr val="C00000"/>
              </a:solidFill>
            </a:endParaRPr>
          </a:p>
        </p:txBody>
      </p:sp>
      <p:grpSp>
        <p:nvGrpSpPr>
          <p:cNvPr id="37" name="Group 29"/>
          <p:cNvGrpSpPr/>
          <p:nvPr/>
        </p:nvGrpSpPr>
        <p:grpSpPr>
          <a:xfrm>
            <a:off x="4800600" y="304800"/>
            <a:ext cx="3934264" cy="990600"/>
            <a:chOff x="4800600" y="304800"/>
            <a:chExt cx="3934264" cy="990600"/>
          </a:xfrm>
        </p:grpSpPr>
        <p:sp>
          <p:nvSpPr>
            <p:cNvPr id="38" name="Text Box 2"/>
            <p:cNvSpPr txBox="1">
              <a:spLocks noChangeArrowheads="1"/>
            </p:cNvSpPr>
            <p:nvPr/>
          </p:nvSpPr>
          <p:spPr bwMode="auto">
            <a:xfrm>
              <a:off x="4800600" y="304800"/>
              <a:ext cx="3934264" cy="6096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rgbClr val="00B050"/>
              </a:solidFill>
              <a:miter lim="800000"/>
              <a:headEnd/>
              <a:tailEnd/>
            </a:ln>
          </p:spPr>
          <p:txBody>
            <a:bodyPr vert="horz" wrap="square" lIns="91440" tIns="82800" rIns="91440" bIns="7200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100" b="1"/>
                <a:t>ONTABLE(A) </a:t>
              </a:r>
              <a:r>
                <a:rPr lang="en-US" sz="1100" b="1">
                  <a:sym typeface="Symbol"/>
                </a:rPr>
                <a:t></a:t>
              </a:r>
              <a:r>
                <a:rPr lang="en-US" sz="1100" b="1"/>
                <a:t> ONTABLE(C</a:t>
              </a:r>
              <a:r>
                <a:rPr lang="en-US" sz="1100" b="1" dirty="0"/>
                <a:t>) </a:t>
              </a:r>
              <a:r>
                <a:rPr lang="en-US" sz="1100" b="1">
                  <a:sym typeface="Symbol"/>
                </a:rPr>
                <a:t></a:t>
              </a:r>
              <a:r>
                <a:rPr lang="en-US" sz="1100" b="1"/>
                <a:t> ONTABLE(D</a:t>
              </a:r>
              <a:r>
                <a:rPr lang="en-US" sz="1100" b="1" dirty="0"/>
                <a:t>) </a:t>
              </a:r>
              <a:r>
                <a:rPr lang="en-US" sz="1100" b="1" dirty="0">
                  <a:sym typeface="Symbol"/>
                </a:rPr>
                <a:t></a:t>
              </a:r>
              <a:r>
                <a:rPr lang="en-US" sz="1100" b="1" dirty="0"/>
                <a:t> HOLDING(B)</a:t>
              </a:r>
              <a:endParaRPr lang="id-ID" sz="1100" b="1" dirty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39" name="Text Box 2"/>
            <p:cNvSpPr txBox="1">
              <a:spLocks noChangeArrowheads="1"/>
            </p:cNvSpPr>
            <p:nvPr/>
          </p:nvSpPr>
          <p:spPr bwMode="auto">
            <a:xfrm>
              <a:off x="4800600" y="914400"/>
              <a:ext cx="3934264" cy="38100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lnSpc>
                  <a:spcPct val="150000"/>
                </a:lnSpc>
              </a:pPr>
              <a:r>
                <a:rPr lang="en-US" sz="1600" b="1" i="1">
                  <a:solidFill>
                    <a:srgbClr val="7030A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Current State</a:t>
              </a:r>
              <a:endParaRPr lang="id-ID" sz="1600" b="1" i="1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</p:grpSp>
      <p:sp>
        <p:nvSpPr>
          <p:cNvPr id="40" name="Rectangle 39"/>
          <p:cNvSpPr/>
          <p:nvPr/>
        </p:nvSpPr>
        <p:spPr>
          <a:xfrm>
            <a:off x="378933" y="1871115"/>
            <a:ext cx="9781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C00000"/>
                </a:solidFill>
              </a:rPr>
              <a:t>PICKUP(C)</a:t>
            </a:r>
            <a:endParaRPr lang="id-ID" sz="1200" b="1" dirty="0">
              <a:solidFill>
                <a:srgbClr val="C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51972" y="1629228"/>
            <a:ext cx="31058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/>
              <a:t>ONTABLE(C</a:t>
            </a:r>
            <a:r>
              <a:rPr lang="en-US" sz="1200" b="1" dirty="0"/>
              <a:t>) </a:t>
            </a:r>
            <a:r>
              <a:rPr lang="en-US" sz="1200" b="1">
                <a:sym typeface="Symbol"/>
              </a:rPr>
              <a:t></a:t>
            </a:r>
            <a:r>
              <a:rPr lang="en-US" sz="1200" b="1"/>
              <a:t> CLEAR(C</a:t>
            </a:r>
            <a:r>
              <a:rPr lang="en-US" sz="1200" b="1" dirty="0"/>
              <a:t>) </a:t>
            </a:r>
            <a:r>
              <a:rPr lang="en-US" sz="1200" b="1">
                <a:sym typeface="Symbol"/>
              </a:rPr>
              <a:t></a:t>
            </a:r>
            <a:r>
              <a:rPr lang="en-US" sz="1200" b="1"/>
              <a:t> ARMEMPTY</a:t>
            </a:r>
            <a:endParaRPr lang="id-ID" sz="1200" b="1" dirty="0"/>
          </a:p>
        </p:txBody>
      </p:sp>
      <p:sp>
        <p:nvSpPr>
          <p:cNvPr id="42" name="Rectangle 41"/>
          <p:cNvSpPr/>
          <p:nvPr/>
        </p:nvSpPr>
        <p:spPr>
          <a:xfrm>
            <a:off x="351972" y="1400628"/>
            <a:ext cx="10915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/>
              <a:t>ARMEMPTY</a:t>
            </a:r>
            <a:endParaRPr lang="id-ID" sz="1200" b="1" dirty="0"/>
          </a:p>
        </p:txBody>
      </p:sp>
      <p:sp>
        <p:nvSpPr>
          <p:cNvPr id="43" name="Rectangle 42"/>
          <p:cNvSpPr/>
          <p:nvPr/>
        </p:nvSpPr>
        <p:spPr>
          <a:xfrm>
            <a:off x="333828" y="1172028"/>
            <a:ext cx="9268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/>
              <a:t>CLEAR(C</a:t>
            </a:r>
            <a:r>
              <a:rPr lang="en-US" sz="1200" b="1" dirty="0"/>
              <a:t>)</a:t>
            </a:r>
            <a:endParaRPr lang="id-ID" sz="1200" b="1" dirty="0"/>
          </a:p>
        </p:txBody>
      </p:sp>
      <p:sp>
        <p:nvSpPr>
          <p:cNvPr id="44" name="Rectangle 43"/>
          <p:cNvSpPr/>
          <p:nvPr/>
        </p:nvSpPr>
        <p:spPr>
          <a:xfrm>
            <a:off x="348175" y="943428"/>
            <a:ext cx="11302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/>
              <a:t>ONTABLE(C</a:t>
            </a:r>
            <a:r>
              <a:rPr lang="en-US" sz="1200" b="1" dirty="0"/>
              <a:t>)</a:t>
            </a:r>
            <a:endParaRPr lang="id-ID" sz="1200" b="1" dirty="0"/>
          </a:p>
        </p:txBody>
      </p:sp>
      <p:sp>
        <p:nvSpPr>
          <p:cNvPr id="45" name="Rectangle 44"/>
          <p:cNvSpPr/>
          <p:nvPr/>
        </p:nvSpPr>
        <p:spPr>
          <a:xfrm>
            <a:off x="355602" y="1400628"/>
            <a:ext cx="10693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i="1">
                <a:solidFill>
                  <a:srgbClr val="C00000"/>
                </a:solidFill>
              </a:rPr>
              <a:t>STACK</a:t>
            </a:r>
            <a:r>
              <a:rPr lang="en-US" sz="1200" b="1">
                <a:solidFill>
                  <a:srgbClr val="C00000"/>
                </a:solidFill>
              </a:rPr>
              <a:t>(B,D</a:t>
            </a:r>
            <a:r>
              <a:rPr lang="en-US" sz="1200" b="1" dirty="0"/>
              <a:t>)</a:t>
            </a:r>
            <a:endParaRPr lang="id-ID" sz="1200" b="1" dirty="0"/>
          </a:p>
        </p:txBody>
      </p:sp>
      <p:sp>
        <p:nvSpPr>
          <p:cNvPr id="46" name="Rectangle 45"/>
          <p:cNvSpPr/>
          <p:nvPr/>
        </p:nvSpPr>
        <p:spPr>
          <a:xfrm>
            <a:off x="337458" y="1175658"/>
            <a:ext cx="20297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/>
              <a:t>CLEAR(D</a:t>
            </a:r>
            <a:r>
              <a:rPr lang="en-US" sz="1200" b="1" dirty="0"/>
              <a:t>) </a:t>
            </a:r>
            <a:r>
              <a:rPr lang="en-US" sz="1200" b="1" dirty="0">
                <a:sym typeface="Symbol"/>
              </a:rPr>
              <a:t></a:t>
            </a:r>
            <a:r>
              <a:rPr lang="en-US" sz="1200" b="1" dirty="0"/>
              <a:t> HOLDING(B)</a:t>
            </a:r>
            <a:endParaRPr lang="id-ID" sz="1200" b="1" dirty="0"/>
          </a:p>
        </p:txBody>
      </p:sp>
      <p:sp>
        <p:nvSpPr>
          <p:cNvPr id="47" name="Rectangle 46"/>
          <p:cNvSpPr/>
          <p:nvPr/>
        </p:nvSpPr>
        <p:spPr>
          <a:xfrm>
            <a:off x="348342" y="943428"/>
            <a:ext cx="110799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/>
              <a:t>HOLDING(B)</a:t>
            </a:r>
            <a:endParaRPr lang="id-ID" sz="1200" b="1" dirty="0"/>
          </a:p>
        </p:txBody>
      </p:sp>
      <p:sp>
        <p:nvSpPr>
          <p:cNvPr id="48" name="Rectangle 47"/>
          <p:cNvSpPr/>
          <p:nvPr/>
        </p:nvSpPr>
        <p:spPr>
          <a:xfrm>
            <a:off x="338715" y="714828"/>
            <a:ext cx="9268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/>
              <a:t>CLEAR(D</a:t>
            </a:r>
            <a:r>
              <a:rPr lang="en-US" sz="1200" b="1" dirty="0"/>
              <a:t>)</a:t>
            </a:r>
            <a:endParaRPr lang="id-ID" sz="1200" b="1" dirty="0"/>
          </a:p>
        </p:txBody>
      </p:sp>
      <p:sp>
        <p:nvSpPr>
          <p:cNvPr id="49" name="Rectangle 48"/>
          <p:cNvSpPr/>
          <p:nvPr/>
        </p:nvSpPr>
        <p:spPr>
          <a:xfrm>
            <a:off x="4953000" y="3886200"/>
            <a:ext cx="1600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 sz="1200" b="1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 STACK(B,D</a:t>
            </a:r>
            <a:r>
              <a:rPr lang="en-US" sz="12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id-ID" sz="1200" b="1" dirty="0">
              <a:solidFill>
                <a:srgbClr val="C00000"/>
              </a:solidFill>
            </a:endParaRPr>
          </a:p>
        </p:txBody>
      </p:sp>
      <p:grpSp>
        <p:nvGrpSpPr>
          <p:cNvPr id="51" name="Group 29"/>
          <p:cNvGrpSpPr/>
          <p:nvPr/>
        </p:nvGrpSpPr>
        <p:grpSpPr>
          <a:xfrm>
            <a:off x="4800600" y="304800"/>
            <a:ext cx="3934264" cy="990600"/>
            <a:chOff x="4800600" y="304800"/>
            <a:chExt cx="3934264" cy="990600"/>
          </a:xfrm>
        </p:grpSpPr>
        <p:sp>
          <p:nvSpPr>
            <p:cNvPr id="52" name="Text Box 2"/>
            <p:cNvSpPr txBox="1">
              <a:spLocks noChangeArrowheads="1"/>
            </p:cNvSpPr>
            <p:nvPr/>
          </p:nvSpPr>
          <p:spPr bwMode="auto">
            <a:xfrm>
              <a:off x="4800600" y="304800"/>
              <a:ext cx="3934264" cy="6096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rgbClr val="00B050"/>
              </a:solidFill>
              <a:miter lim="800000"/>
              <a:headEnd/>
              <a:tailEnd/>
            </a:ln>
          </p:spPr>
          <p:txBody>
            <a:bodyPr vert="horz" wrap="square" lIns="91440" tIns="82800" rIns="91440" bIns="7200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100" b="1"/>
                <a:t>ONTABLE(A) </a:t>
              </a:r>
              <a:r>
                <a:rPr lang="en-US" sz="1100" b="1">
                  <a:sym typeface="Symbol"/>
                </a:rPr>
                <a:t></a:t>
              </a:r>
              <a:r>
                <a:rPr lang="en-US" sz="1100" b="1"/>
                <a:t> ONTABLE(C</a:t>
              </a:r>
              <a:r>
                <a:rPr lang="en-US" sz="1100" b="1" dirty="0"/>
                <a:t>) </a:t>
              </a:r>
              <a:r>
                <a:rPr lang="en-US" sz="1100" b="1">
                  <a:sym typeface="Symbol"/>
                </a:rPr>
                <a:t></a:t>
              </a:r>
              <a:r>
                <a:rPr lang="en-US" sz="1100" b="1"/>
                <a:t> ONTABLE(D</a:t>
              </a:r>
              <a:r>
                <a:rPr lang="en-US" sz="1100" b="1" dirty="0"/>
                <a:t>) </a:t>
              </a:r>
              <a:r>
                <a:rPr lang="en-US" sz="1100" b="1" dirty="0">
                  <a:sym typeface="Symbol"/>
                </a:rPr>
                <a:t></a:t>
              </a:r>
              <a:r>
                <a:rPr lang="en-US" sz="1100" b="1" dirty="0"/>
                <a:t> ON(B,D) </a:t>
              </a:r>
              <a:r>
                <a:rPr lang="en-US" sz="1100" b="1">
                  <a:sym typeface="Symbol"/>
                </a:rPr>
                <a:t> </a:t>
              </a:r>
              <a:r>
                <a:rPr lang="en-US" sz="1100" b="1"/>
                <a:t>ARMEMPTY</a:t>
              </a:r>
              <a:endParaRPr lang="id-ID" sz="1100" b="1" dirty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53" name="Text Box 2"/>
            <p:cNvSpPr txBox="1">
              <a:spLocks noChangeArrowheads="1"/>
            </p:cNvSpPr>
            <p:nvPr/>
          </p:nvSpPr>
          <p:spPr bwMode="auto">
            <a:xfrm>
              <a:off x="4800600" y="914400"/>
              <a:ext cx="3934264" cy="38100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lnSpc>
                  <a:spcPct val="150000"/>
                </a:lnSpc>
              </a:pPr>
              <a:r>
                <a:rPr lang="en-US" sz="1600" b="1" i="1">
                  <a:solidFill>
                    <a:srgbClr val="7030A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Current State</a:t>
              </a:r>
              <a:endParaRPr lang="id-ID" sz="1600" b="1" i="1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</p:grpSp>
      <p:sp>
        <p:nvSpPr>
          <p:cNvPr id="54" name="Rectangle 53"/>
          <p:cNvSpPr/>
          <p:nvPr/>
        </p:nvSpPr>
        <p:spPr>
          <a:xfrm>
            <a:off x="4953000" y="4191000"/>
            <a:ext cx="1600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3.  PICKUP(C)</a:t>
            </a:r>
            <a:endParaRPr lang="id-ID" sz="1200" b="1" dirty="0">
              <a:solidFill>
                <a:srgbClr val="C00000"/>
              </a:solidFill>
            </a:endParaRPr>
          </a:p>
        </p:txBody>
      </p:sp>
      <p:grpSp>
        <p:nvGrpSpPr>
          <p:cNvPr id="55" name="Group 29"/>
          <p:cNvGrpSpPr/>
          <p:nvPr/>
        </p:nvGrpSpPr>
        <p:grpSpPr>
          <a:xfrm>
            <a:off x="4800600" y="304800"/>
            <a:ext cx="3934264" cy="990600"/>
            <a:chOff x="4800600" y="304800"/>
            <a:chExt cx="3934264" cy="990600"/>
          </a:xfrm>
        </p:grpSpPr>
        <p:sp>
          <p:nvSpPr>
            <p:cNvPr id="56" name="Text Box 2"/>
            <p:cNvSpPr txBox="1">
              <a:spLocks noChangeArrowheads="1"/>
            </p:cNvSpPr>
            <p:nvPr/>
          </p:nvSpPr>
          <p:spPr bwMode="auto">
            <a:xfrm>
              <a:off x="4800600" y="304800"/>
              <a:ext cx="3934264" cy="6096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rgbClr val="00B050"/>
              </a:solidFill>
              <a:miter lim="800000"/>
              <a:headEnd/>
              <a:tailEnd/>
            </a:ln>
          </p:spPr>
          <p:txBody>
            <a:bodyPr vert="horz" wrap="square" lIns="91440" tIns="82800" rIns="91440" bIns="7200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100" b="1"/>
                <a:t>ONTABLE(A) </a:t>
              </a:r>
              <a:r>
                <a:rPr lang="en-US" sz="1100" b="1">
                  <a:sym typeface="Symbol"/>
                </a:rPr>
                <a:t></a:t>
              </a:r>
              <a:r>
                <a:rPr lang="en-US" sz="1100" b="1"/>
                <a:t> ONTABLE(D</a:t>
              </a:r>
              <a:r>
                <a:rPr lang="en-US" sz="1100" b="1" dirty="0"/>
                <a:t>) </a:t>
              </a:r>
              <a:r>
                <a:rPr lang="en-US" sz="1100" b="1" dirty="0">
                  <a:sym typeface="Symbol"/>
                </a:rPr>
                <a:t></a:t>
              </a:r>
              <a:r>
                <a:rPr lang="en-US" sz="1100" b="1" dirty="0"/>
                <a:t> ON(B,D) </a:t>
              </a:r>
              <a:r>
                <a:rPr lang="en-US" sz="1100" b="1" dirty="0">
                  <a:sym typeface="Symbol"/>
                </a:rPr>
                <a:t> </a:t>
              </a:r>
              <a:r>
                <a:rPr lang="en-US" sz="1100" b="1" dirty="0"/>
                <a:t>HOLDING(C)</a:t>
              </a:r>
              <a:endParaRPr lang="id-ID" sz="1100" b="1" dirty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57" name="Text Box 2"/>
            <p:cNvSpPr txBox="1">
              <a:spLocks noChangeArrowheads="1"/>
            </p:cNvSpPr>
            <p:nvPr/>
          </p:nvSpPr>
          <p:spPr bwMode="auto">
            <a:xfrm>
              <a:off x="4800600" y="914400"/>
              <a:ext cx="3934264" cy="38100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lnSpc>
                  <a:spcPct val="150000"/>
                </a:lnSpc>
              </a:pPr>
              <a:r>
                <a:rPr lang="en-US" sz="1600" b="1" i="1">
                  <a:solidFill>
                    <a:srgbClr val="7030A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Current State</a:t>
              </a:r>
              <a:endParaRPr lang="id-ID" sz="1600" b="1" i="1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</p:grpSp>
      <p:sp>
        <p:nvSpPr>
          <p:cNvPr id="58" name="Rectangle 57"/>
          <p:cNvSpPr/>
          <p:nvPr/>
        </p:nvSpPr>
        <p:spPr>
          <a:xfrm>
            <a:off x="4953000" y="4495800"/>
            <a:ext cx="1600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lang="en-US" sz="1200" b="1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 STACK(C,A)</a:t>
            </a:r>
            <a:endParaRPr lang="id-ID" sz="1200" b="1" dirty="0">
              <a:solidFill>
                <a:srgbClr val="C00000"/>
              </a:solidFill>
            </a:endParaRPr>
          </a:p>
        </p:txBody>
      </p:sp>
      <p:grpSp>
        <p:nvGrpSpPr>
          <p:cNvPr id="59" name="Group 29"/>
          <p:cNvGrpSpPr/>
          <p:nvPr/>
        </p:nvGrpSpPr>
        <p:grpSpPr>
          <a:xfrm>
            <a:off x="4800600" y="304800"/>
            <a:ext cx="3934264" cy="990600"/>
            <a:chOff x="4800600" y="304800"/>
            <a:chExt cx="3934264" cy="990600"/>
          </a:xfrm>
        </p:grpSpPr>
        <p:sp>
          <p:nvSpPr>
            <p:cNvPr id="60" name="Text Box 2"/>
            <p:cNvSpPr txBox="1">
              <a:spLocks noChangeArrowheads="1"/>
            </p:cNvSpPr>
            <p:nvPr/>
          </p:nvSpPr>
          <p:spPr bwMode="auto">
            <a:xfrm>
              <a:off x="4800600" y="304800"/>
              <a:ext cx="3934264" cy="6096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rgbClr val="00B050"/>
              </a:solidFill>
              <a:miter lim="800000"/>
              <a:headEnd/>
              <a:tailEnd/>
            </a:ln>
          </p:spPr>
          <p:txBody>
            <a:bodyPr vert="horz" wrap="square" lIns="91440" tIns="82800" rIns="91440" bIns="7200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100" b="1"/>
                <a:t>ONTABLE(A) </a:t>
              </a:r>
              <a:r>
                <a:rPr lang="en-US" sz="1100" b="1">
                  <a:sym typeface="Symbol"/>
                </a:rPr>
                <a:t></a:t>
              </a:r>
              <a:r>
                <a:rPr lang="en-US" sz="1100" b="1"/>
                <a:t> ONTABLE(D</a:t>
              </a:r>
              <a:r>
                <a:rPr lang="en-US" sz="1100" b="1" dirty="0"/>
                <a:t>) </a:t>
              </a:r>
              <a:r>
                <a:rPr lang="en-US" sz="1100" b="1" dirty="0">
                  <a:sym typeface="Symbol"/>
                </a:rPr>
                <a:t></a:t>
              </a:r>
              <a:r>
                <a:rPr lang="en-US" sz="1100" b="1" dirty="0"/>
                <a:t> ON(B,D) </a:t>
              </a:r>
              <a:r>
                <a:rPr lang="en-US" sz="1100" b="1">
                  <a:sym typeface="Symbol"/>
                </a:rPr>
                <a:t> </a:t>
              </a:r>
              <a:r>
                <a:rPr lang="en-US" sz="1100" b="1"/>
                <a:t>ON(C,A)</a:t>
              </a:r>
              <a:endParaRPr lang="id-ID" sz="1100" b="1" dirty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61" name="Text Box 2"/>
            <p:cNvSpPr txBox="1">
              <a:spLocks noChangeArrowheads="1"/>
            </p:cNvSpPr>
            <p:nvPr/>
          </p:nvSpPr>
          <p:spPr bwMode="auto">
            <a:xfrm>
              <a:off x="4800600" y="914400"/>
              <a:ext cx="3934264" cy="38100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lnSpc>
                  <a:spcPct val="150000"/>
                </a:lnSpc>
              </a:pPr>
              <a:r>
                <a:rPr lang="en-US" sz="1600" b="1" i="1">
                  <a:solidFill>
                    <a:srgbClr val="7030A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Current State</a:t>
              </a:r>
              <a:endParaRPr lang="id-ID" sz="1600" b="1" i="1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</p:grpSp>
      <p:sp>
        <p:nvSpPr>
          <p:cNvPr id="62" name="Left-Right Arrow 61"/>
          <p:cNvSpPr/>
          <p:nvPr/>
        </p:nvSpPr>
        <p:spPr>
          <a:xfrm rot="18411384">
            <a:off x="3113659" y="1616603"/>
            <a:ext cx="2449966" cy="246665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4343400" y="1600200"/>
            <a:ext cx="2286000" cy="381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lnSpc>
                <a:spcPct val="150000"/>
              </a:lnSpc>
            </a:pPr>
            <a:r>
              <a:rPr lang="en-US" b="1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Sama </a:t>
            </a:r>
            <a:r>
              <a:rPr lang="en-US" b="1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 Selesai</a:t>
            </a:r>
            <a:endParaRPr lang="id-ID" sz="1600" b="1" dirty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6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4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3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4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4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4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5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5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6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6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6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8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9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8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9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9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0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0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>
                      <p:stCondLst>
                        <p:cond delay="indefinite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>
                      <p:stCondLst>
                        <p:cond delay="indefinite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" fill="hold">
                      <p:stCondLst>
                        <p:cond delay="indefinite"/>
                      </p:stCondLst>
                      <p:childTnLst>
                        <p:par>
                          <p:cTn id="476" fill="hold">
                            <p:stCondLst>
                              <p:cond delay="0"/>
                            </p:stCondLst>
                            <p:childTnLst>
                              <p:par>
                                <p:cTn id="477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7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8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2" fill="hold">
                      <p:stCondLst>
                        <p:cond delay="indefinite"/>
                      </p:stCondLst>
                      <p:childTnLst>
                        <p:par>
                          <p:cTn id="483" fill="hold">
                            <p:stCondLst>
                              <p:cond delay="0"/>
                            </p:stCondLst>
                            <p:childTnLst>
                              <p:par>
                                <p:cTn id="484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8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8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>
                      <p:stCondLst>
                        <p:cond delay="indefinite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9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9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1" fill="hold">
                      <p:stCondLst>
                        <p:cond delay="indefinite"/>
                      </p:stCondLst>
                      <p:childTnLst>
                        <p:par>
                          <p:cTn id="502" fill="hold">
                            <p:stCondLst>
                              <p:cond delay="0"/>
                            </p:stCondLst>
                            <p:childTnLst>
                              <p:par>
                                <p:cTn id="50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8" fill="hold">
                      <p:stCondLst>
                        <p:cond delay="indefinite"/>
                      </p:stCondLst>
                      <p:childTnLst>
                        <p:par>
                          <p:cTn id="509" fill="hold">
                            <p:stCondLst>
                              <p:cond delay="0"/>
                            </p:stCondLst>
                            <p:childTnLst>
                              <p:par>
                                <p:cTn id="5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" fill="hold">
                      <p:stCondLst>
                        <p:cond delay="indefinite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8" fill="hold">
                      <p:stCondLst>
                        <p:cond delay="indefinite"/>
                      </p:stCondLst>
                      <p:childTnLst>
                        <p:par>
                          <p:cTn id="519" fill="hold">
                            <p:stCondLst>
                              <p:cond delay="0"/>
                            </p:stCondLst>
                            <p:childTnLst>
                              <p:par>
                                <p:cTn id="520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2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2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5" fill="hold">
                      <p:stCondLst>
                        <p:cond delay="indefinite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2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3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2" fill="hold">
                      <p:stCondLst>
                        <p:cond delay="indefinite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9" fill="hold">
                      <p:stCondLst>
                        <p:cond delay="indefinite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4" fill="hold">
                      <p:stCondLst>
                        <p:cond delay="indefinite"/>
                      </p:stCondLst>
                      <p:childTnLst>
                        <p:par>
                          <p:cTn id="545" fill="hold">
                            <p:stCondLst>
                              <p:cond delay="0"/>
                            </p:stCondLst>
                            <p:childTnLst>
                              <p:par>
                                <p:cTn id="5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9" fill="hold">
                      <p:stCondLst>
                        <p:cond delay="indefinite"/>
                      </p:stCondLst>
                      <p:childTnLst>
                        <p:par>
                          <p:cTn id="550" fill="hold">
                            <p:stCondLst>
                              <p:cond delay="0"/>
                            </p:stCondLst>
                            <p:childTnLst>
                              <p:par>
                                <p:cTn id="551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5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6" fill="hold">
                      <p:stCondLst>
                        <p:cond delay="indefinite"/>
                      </p:stCondLst>
                      <p:childTnLst>
                        <p:par>
                          <p:cTn id="557" fill="hold">
                            <p:stCondLst>
                              <p:cond delay="0"/>
                            </p:stCondLst>
                            <p:childTnLst>
                              <p:par>
                                <p:cTn id="5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1" fill="hold">
                      <p:stCondLst>
                        <p:cond delay="indefinite"/>
                      </p:stCondLst>
                      <p:childTnLst>
                        <p:par>
                          <p:cTn id="562" fill="hold">
                            <p:stCondLst>
                              <p:cond delay="0"/>
                            </p:stCondLst>
                            <p:childTnLst>
                              <p:par>
                                <p:cTn id="56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8" fill="hold">
                      <p:stCondLst>
                        <p:cond delay="indefinite"/>
                      </p:stCondLst>
                      <p:childTnLst>
                        <p:par>
                          <p:cTn id="569" fill="hold">
                            <p:stCondLst>
                              <p:cond delay="0"/>
                            </p:stCondLst>
                            <p:childTnLst>
                              <p:par>
                                <p:cTn id="57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3" fill="hold">
                      <p:stCondLst>
                        <p:cond delay="indefinite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8" fill="hold">
                      <p:stCondLst>
                        <p:cond delay="indefinite"/>
                      </p:stCondLst>
                      <p:childTnLst>
                        <p:par>
                          <p:cTn id="579" fill="hold">
                            <p:stCondLst>
                              <p:cond delay="0"/>
                            </p:stCondLst>
                            <p:childTnLst>
                              <p:par>
                                <p:cTn id="580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8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8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5" fill="hold">
                      <p:stCondLst>
                        <p:cond delay="indefinite"/>
                      </p:stCondLst>
                      <p:childTnLst>
                        <p:par>
                          <p:cTn id="586" fill="hold">
                            <p:stCondLst>
                              <p:cond delay="0"/>
                            </p:stCondLst>
                            <p:childTnLst>
                              <p:par>
                                <p:cTn id="5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2" grpId="0"/>
      <p:bldP spid="32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8" grpId="0"/>
      <p:bldP spid="28" grpId="1"/>
      <p:bldP spid="29" grpId="0" build="allAtOnce"/>
      <p:bldP spid="30" grpId="0"/>
      <p:bldP spid="30" grpId="1"/>
      <p:bldP spid="31" grpId="0"/>
      <p:bldP spid="31" grpId="1"/>
      <p:bldP spid="33" grpId="0"/>
      <p:bldP spid="33" grpId="1"/>
      <p:bldP spid="34" grpId="0"/>
      <p:bldP spid="34" grpId="1"/>
      <p:bldP spid="36" grpId="0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  <p:bldP spid="49" grpId="0"/>
      <p:bldP spid="54" grpId="0"/>
      <p:bldP spid="58" grpId="0"/>
      <p:bldP spid="62" grpId="0" animBg="1"/>
      <p:bldP spid="6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09800"/>
            <a:ext cx="3352800" cy="1689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Rencana Penyelesaian</a:t>
            </a:r>
            <a:endParaRPr lang="id-ID" dirty="0"/>
          </a:p>
        </p:txBody>
      </p:sp>
      <p:grpSp>
        <p:nvGrpSpPr>
          <p:cNvPr id="5" name="Group 4"/>
          <p:cNvGrpSpPr/>
          <p:nvPr/>
        </p:nvGrpSpPr>
        <p:grpSpPr>
          <a:xfrm>
            <a:off x="533400" y="4038600"/>
            <a:ext cx="8839200" cy="2667000"/>
            <a:chOff x="457200" y="1981200"/>
            <a:chExt cx="9287681" cy="3200400"/>
          </a:xfrm>
        </p:grpSpPr>
        <p:pic>
          <p:nvPicPr>
            <p:cNvPr id="6" name="Picture 3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7200" y="1981200"/>
              <a:ext cx="9287681" cy="320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7" name="Group 13"/>
            <p:cNvGrpSpPr/>
            <p:nvPr/>
          </p:nvGrpSpPr>
          <p:grpSpPr>
            <a:xfrm>
              <a:off x="3505200" y="2286000"/>
              <a:ext cx="531324" cy="976879"/>
              <a:chOff x="4038600" y="5395686"/>
              <a:chExt cx="531324" cy="976879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 rot="5400000">
                <a:off x="3805042" y="6125186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4322544" y="6124615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5400000">
                <a:off x="4056882" y="5641682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4038600" y="5889061"/>
                <a:ext cx="529940" cy="11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14"/>
            <p:cNvGrpSpPr/>
            <p:nvPr/>
          </p:nvGrpSpPr>
          <p:grpSpPr>
            <a:xfrm>
              <a:off x="5410200" y="2209800"/>
              <a:ext cx="531324" cy="976879"/>
              <a:chOff x="4038600" y="5395686"/>
              <a:chExt cx="531324" cy="976879"/>
            </a:xfrm>
          </p:grpSpPr>
          <p:cxnSp>
            <p:nvCxnSpPr>
              <p:cNvPr id="9" name="Straight Connector 8"/>
              <p:cNvCxnSpPr/>
              <p:nvPr/>
            </p:nvCxnSpPr>
            <p:spPr>
              <a:xfrm rot="5400000">
                <a:off x="3805042" y="6125186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>
                <a:off x="4322544" y="6124615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>
                <a:off x="4056882" y="5641682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4038600" y="5889061"/>
                <a:ext cx="529940" cy="11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Masalah-</a:t>
            </a:r>
            <a:r>
              <a:rPr lang="en-US" dirty="0"/>
              <a:t>2</a:t>
            </a:r>
            <a:endParaRPr lang="id-ID" dirty="0"/>
          </a:p>
        </p:txBody>
      </p:sp>
      <p:sp>
        <p:nvSpPr>
          <p:cNvPr id="8808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362200"/>
            <a:ext cx="9287681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" name="Group 13"/>
          <p:cNvGrpSpPr/>
          <p:nvPr/>
        </p:nvGrpSpPr>
        <p:grpSpPr>
          <a:xfrm>
            <a:off x="3519714" y="2514600"/>
            <a:ext cx="531324" cy="976879"/>
            <a:chOff x="4038600" y="5395686"/>
            <a:chExt cx="531324" cy="976879"/>
          </a:xfrm>
        </p:grpSpPr>
        <p:cxnSp>
          <p:nvCxnSpPr>
            <p:cNvPr id="6" name="Straight Connector 5"/>
            <p:cNvCxnSpPr/>
            <p:nvPr/>
          </p:nvCxnSpPr>
          <p:spPr>
            <a:xfrm rot="5400000">
              <a:off x="3805042" y="6125186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4322544" y="6124615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4056882" y="5641682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038600" y="5889061"/>
              <a:ext cx="529940" cy="114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3"/>
          <p:cNvGrpSpPr/>
          <p:nvPr/>
        </p:nvGrpSpPr>
        <p:grpSpPr>
          <a:xfrm>
            <a:off x="4876800" y="2514600"/>
            <a:ext cx="531324" cy="976879"/>
            <a:chOff x="4038600" y="5395686"/>
            <a:chExt cx="531324" cy="976879"/>
          </a:xfrm>
        </p:grpSpPr>
        <p:cxnSp>
          <p:nvCxnSpPr>
            <p:cNvPr id="17" name="Straight Connector 16"/>
            <p:cNvCxnSpPr/>
            <p:nvPr/>
          </p:nvCxnSpPr>
          <p:spPr>
            <a:xfrm rot="5400000">
              <a:off x="3805042" y="6125186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4322544" y="6124615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4056882" y="5641682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038600" y="5889061"/>
              <a:ext cx="529940" cy="114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Isi Stack pada langkah </a:t>
            </a:r>
            <a:r>
              <a:rPr lang="it-IT" dirty="0"/>
              <a:t>ke-1</a:t>
            </a:r>
            <a:endParaRPr lang="id-ID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pSp>
        <p:nvGrpSpPr>
          <p:cNvPr id="14" name="Group 13"/>
          <p:cNvGrpSpPr/>
          <p:nvPr/>
        </p:nvGrpSpPr>
        <p:grpSpPr>
          <a:xfrm>
            <a:off x="533400" y="2514600"/>
            <a:ext cx="3200400" cy="2735997"/>
            <a:chOff x="533400" y="2514600"/>
            <a:chExt cx="3200400" cy="2735997"/>
          </a:xfrm>
        </p:grpSpPr>
        <p:sp>
          <p:nvSpPr>
            <p:cNvPr id="4101" name="Text Box 5"/>
            <p:cNvSpPr txBox="1">
              <a:spLocks noChangeArrowheads="1"/>
            </p:cNvSpPr>
            <p:nvPr/>
          </p:nvSpPr>
          <p:spPr bwMode="auto">
            <a:xfrm>
              <a:off x="533400" y="2514600"/>
              <a:ext cx="3200400" cy="1676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8280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981200" algn="l"/>
                </a:tabLst>
              </a:pPr>
              <a:r>
                <a:rPr kumimoji="0" lang="en-US" sz="2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ON</a:t>
              </a:r>
              <a:r>
                <a: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(A,B</a:t>
              </a: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)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981200" algn="l"/>
                </a:tabLst>
              </a:pPr>
              <a:r>
                <a:rPr kumimoji="0" lang="en-US" sz="20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ON</a:t>
              </a: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(B,C)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981200" algn="l"/>
                </a:tabLst>
              </a:pPr>
              <a:r>
                <a:rPr kumimoji="0" lang="en-US" sz="2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ON</a:t>
              </a:r>
              <a:r>
                <a: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(A,B</a:t>
              </a: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) </a:t>
              </a: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</a:t>
              </a: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n-US" sz="20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ON</a:t>
              </a: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(B,C)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33400" y="4419600"/>
              <a:ext cx="32004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/>
                <a:t>U</a:t>
              </a:r>
              <a:r>
                <a:rPr lang="id-ID" sz="2400"/>
                <a:t>rutan isi stack</a:t>
              </a:r>
              <a:r>
                <a:rPr lang="en-US" sz="2400"/>
                <a:t> Kemungkinan </a:t>
              </a:r>
              <a:r>
                <a:rPr lang="en-US" sz="2400" dirty="0"/>
                <a:t>1</a:t>
              </a:r>
              <a:endParaRPr lang="id-ID" sz="24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486400" y="2514600"/>
            <a:ext cx="3200400" cy="2735997"/>
            <a:chOff x="5486400" y="2514600"/>
            <a:chExt cx="3200400" cy="2735997"/>
          </a:xfrm>
        </p:grpSpPr>
        <p:sp>
          <p:nvSpPr>
            <p:cNvPr id="4107" name="Text Box 11"/>
            <p:cNvSpPr txBox="1">
              <a:spLocks noChangeArrowheads="1"/>
            </p:cNvSpPr>
            <p:nvPr/>
          </p:nvSpPr>
          <p:spPr bwMode="auto">
            <a:xfrm>
              <a:off x="5486400" y="2514600"/>
              <a:ext cx="3200400" cy="1676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8280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981200" algn="l"/>
                </a:tabLst>
              </a:pPr>
              <a:r>
                <a:rPr kumimoji="0" lang="en-US" sz="20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ON</a:t>
              </a: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(B,C)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981200" algn="l"/>
                </a:tabLst>
              </a:pPr>
              <a:r>
                <a:rPr kumimoji="0" lang="en-US" sz="2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ON</a:t>
              </a:r>
              <a:r>
                <a: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(A,B</a:t>
              </a: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)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981200" algn="l"/>
                </a:tabLst>
              </a:pPr>
              <a:r>
                <a:rPr kumimoji="0" lang="en-US" sz="2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ON</a:t>
              </a:r>
              <a:r>
                <a: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(A,B</a:t>
              </a: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) </a:t>
              </a: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</a:t>
              </a: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n-US" sz="20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ON</a:t>
              </a: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(B,C)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486400" y="4419600"/>
              <a:ext cx="32004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/>
                <a:t>U</a:t>
              </a:r>
              <a:r>
                <a:rPr lang="id-ID" sz="2400"/>
                <a:t>rutan isi stack</a:t>
              </a:r>
              <a:r>
                <a:rPr lang="en-US" sz="2400"/>
                <a:t> Kemungkinan </a:t>
              </a:r>
              <a:r>
                <a:rPr lang="en-US" sz="2400" dirty="0"/>
                <a:t>2</a:t>
              </a:r>
              <a:endParaRPr lang="id-ID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Outline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Apa </a:t>
            </a:r>
            <a:r>
              <a:rPr lang="en-US" err="1"/>
              <a:t>itu</a:t>
            </a:r>
            <a:r>
              <a:rPr lang="en-US"/>
              <a:t> Planning</a:t>
            </a:r>
            <a:r>
              <a:rPr lang="en-US" dirty="0"/>
              <a:t>?</a:t>
            </a:r>
          </a:p>
          <a:p>
            <a:pPr lvl="0"/>
            <a:r>
              <a:rPr lang="en-US"/>
              <a:t>Dunia Balok</a:t>
            </a:r>
            <a:endParaRPr lang="en-US" dirty="0"/>
          </a:p>
          <a:p>
            <a:pPr lvl="0"/>
            <a:r>
              <a:rPr lang="en-US" i="1"/>
              <a:t>Goal-Stack-Planning</a:t>
            </a:r>
            <a:r>
              <a:rPr lang="en-US"/>
              <a:t> </a:t>
            </a:r>
            <a:r>
              <a:rPr lang="en-US" dirty="0"/>
              <a:t>(GSP)</a:t>
            </a:r>
            <a:endParaRPr lang="id-ID" dirty="0"/>
          </a:p>
          <a:p>
            <a:pPr lvl="0"/>
            <a:r>
              <a:rPr lang="en-US" i="1"/>
              <a:t>Constraint </a:t>
            </a:r>
            <a:r>
              <a:rPr lang="en-US" i="1" dirty="0"/>
              <a:t>Posting</a:t>
            </a:r>
            <a:r>
              <a:rPr lang="en-US" dirty="0"/>
              <a:t> (CP)</a:t>
            </a:r>
            <a:endParaRPr lang="id-ID" dirty="0"/>
          </a:p>
          <a:p>
            <a:r>
              <a:rPr lang="en-US"/>
              <a:t>Kesimpulan</a:t>
            </a:r>
            <a:endParaRPr lang="id-ID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pSp>
        <p:nvGrpSpPr>
          <p:cNvPr id="3" name="Group 13"/>
          <p:cNvGrpSpPr/>
          <p:nvPr/>
        </p:nvGrpSpPr>
        <p:grpSpPr>
          <a:xfrm>
            <a:off x="533400" y="381000"/>
            <a:ext cx="3200400" cy="2735997"/>
            <a:chOff x="533400" y="2514600"/>
            <a:chExt cx="3200400" cy="2735997"/>
          </a:xfrm>
        </p:grpSpPr>
        <p:sp>
          <p:nvSpPr>
            <p:cNvPr id="4101" name="Text Box 5"/>
            <p:cNvSpPr txBox="1">
              <a:spLocks noChangeArrowheads="1"/>
            </p:cNvSpPr>
            <p:nvPr/>
          </p:nvSpPr>
          <p:spPr bwMode="auto">
            <a:xfrm>
              <a:off x="533400" y="2514600"/>
              <a:ext cx="3200400" cy="1676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8280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981200" algn="l"/>
                </a:tabLst>
              </a:pPr>
              <a:r>
                <a:rPr kumimoji="0" lang="en-US" sz="2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ON</a:t>
              </a:r>
              <a:r>
                <a: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(A,B</a:t>
              </a: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)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981200" algn="l"/>
                </a:tabLst>
              </a:pPr>
              <a:r>
                <a:rPr kumimoji="0" lang="en-US" sz="20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ON</a:t>
              </a: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(B,C)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981200" algn="l"/>
                </a:tabLst>
              </a:pPr>
              <a:r>
                <a:rPr kumimoji="0" lang="en-US" sz="2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ON</a:t>
              </a:r>
              <a:r>
                <a: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(A,B</a:t>
              </a: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) </a:t>
              </a: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</a:t>
              </a: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n-US" sz="20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ON</a:t>
              </a: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(B,C)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33400" y="4419600"/>
              <a:ext cx="32004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/>
                <a:t>U</a:t>
              </a:r>
              <a:r>
                <a:rPr lang="id-ID" sz="2400"/>
                <a:t>rutan isi stack</a:t>
              </a:r>
              <a:r>
                <a:rPr lang="en-US" sz="2400"/>
                <a:t> Kemungkinan </a:t>
              </a:r>
              <a:r>
                <a:rPr lang="en-US" sz="2400" dirty="0"/>
                <a:t>1</a:t>
              </a:r>
              <a:endParaRPr lang="id-ID" sz="2400" dirty="0"/>
            </a:p>
          </p:txBody>
        </p:sp>
      </p:grp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876800" y="381000"/>
            <a:ext cx="2743200" cy="5257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</a:t>
            </a:r>
            <a:r>
              <a:rPr kumimoji="0" lang="en-US" sz="22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STACK</a:t>
            </a:r>
            <a:r>
              <a:rPr kumimoji="0" lang="en-US" sz="2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(C,A)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PUTDOWN(C)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200" b="1" i="0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PICKUP(A)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200" b="1" i="1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STACK</a:t>
            </a:r>
            <a:r>
              <a:rPr kumimoji="0" lang="en-US" sz="22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(A,B</a:t>
            </a:r>
            <a:r>
              <a:rPr kumimoji="0" lang="en-US" sz="2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2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</a:t>
            </a:r>
            <a:r>
              <a:rPr kumimoji="0" lang="en-US" sz="2200" b="1" i="1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STACK</a:t>
            </a:r>
            <a:r>
              <a:rPr kumimoji="0" lang="en-US" sz="22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(A,B</a:t>
            </a:r>
            <a:r>
              <a:rPr kumimoji="0" lang="en-US" sz="2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200" b="1" i="0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PUTDOWN(A)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PICKUP(B)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2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STACK</a:t>
            </a:r>
            <a:r>
              <a:rPr kumimoji="0" lang="en-US" sz="2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(B,C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PICKUP(A)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2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STACK</a:t>
            </a:r>
            <a:r>
              <a:rPr kumimoji="0" lang="en-US" sz="2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(A,B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95800" y="5867400"/>
            <a:ext cx="3581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000"/>
              <a:t>Rencana </a:t>
            </a:r>
            <a:r>
              <a:rPr lang="en-US" sz="2000"/>
              <a:t>yang Tidak Optimal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33400" y="381000"/>
            <a:ext cx="3200400" cy="2735997"/>
            <a:chOff x="5486400" y="2514600"/>
            <a:chExt cx="3200400" cy="2735997"/>
          </a:xfrm>
        </p:grpSpPr>
        <p:sp>
          <p:nvSpPr>
            <p:cNvPr id="5" name="Text Box 11"/>
            <p:cNvSpPr txBox="1">
              <a:spLocks noChangeArrowheads="1"/>
            </p:cNvSpPr>
            <p:nvPr/>
          </p:nvSpPr>
          <p:spPr bwMode="auto">
            <a:xfrm>
              <a:off x="5486400" y="2514600"/>
              <a:ext cx="3200400" cy="1676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8280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981200" algn="l"/>
                </a:tabLst>
              </a:pPr>
              <a:r>
                <a:rPr kumimoji="0" lang="en-US" sz="20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ON</a:t>
              </a: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(B,C)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981200" algn="l"/>
                </a:tabLst>
              </a:pPr>
              <a:r>
                <a:rPr kumimoji="0" lang="en-US" sz="2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ON</a:t>
              </a:r>
              <a:r>
                <a: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(A,B</a:t>
              </a: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)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981200" algn="l"/>
                </a:tabLst>
              </a:pPr>
              <a:r>
                <a:rPr kumimoji="0" lang="en-US" sz="20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ON</a:t>
              </a:r>
              <a:r>
                <a: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(A,B</a:t>
              </a: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) </a:t>
              </a: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</a:t>
              </a: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n-US" sz="20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ON</a:t>
              </a: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(B,C)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5486400" y="4419600"/>
              <a:ext cx="32004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/>
                <a:t>U</a:t>
              </a:r>
              <a:r>
                <a:rPr lang="id-ID" sz="2400"/>
                <a:t>rutan isi stack</a:t>
              </a:r>
              <a:r>
                <a:rPr lang="en-US" sz="2400"/>
                <a:t> Kemungkinan </a:t>
              </a:r>
              <a:r>
                <a:rPr lang="en-US" sz="2400" dirty="0"/>
                <a:t>2</a:t>
              </a:r>
              <a:endParaRPr lang="id-ID" sz="2400" dirty="0"/>
            </a:p>
          </p:txBody>
        </p:sp>
      </p:grpSp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5257800" y="361890"/>
            <a:ext cx="2819400" cy="3505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</a:t>
            </a:r>
            <a:r>
              <a:rPr kumimoji="0" lang="en-US" sz="2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STACK</a:t>
            </a: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(C,A)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PUTDOWN(C)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PICKUP(B)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STACK</a:t>
            </a: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(B,C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PICKUP(A)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STACK</a:t>
            </a: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(A,B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76800" y="4095690"/>
            <a:ext cx="3581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000"/>
              <a:t>Rencana </a:t>
            </a:r>
            <a:r>
              <a:rPr lang="en-US" sz="2000"/>
              <a:t>yang Optimal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Masalah pada </a:t>
            </a:r>
            <a:r>
              <a:rPr lang="en-US" dirty="0"/>
              <a:t>GSP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/>
              <a:t>GSP </a:t>
            </a:r>
            <a:r>
              <a:rPr lang="en-US"/>
              <a:t>bisa </a:t>
            </a:r>
            <a:r>
              <a:rPr lang="id-ID"/>
              <a:t>menemui jalan buntu yang tidak disadari karena seluruh langkah yang dibangkitkan akan tetap dipakai</a:t>
            </a:r>
            <a:r>
              <a:rPr lang="id-ID" dirty="0"/>
              <a:t>. </a:t>
            </a:r>
            <a:endParaRPr lang="en-US" dirty="0"/>
          </a:p>
          <a:p>
            <a:r>
              <a:rPr lang="en-US"/>
              <a:t>A</a:t>
            </a:r>
            <a:r>
              <a:rPr lang="id-ID"/>
              <a:t>da langkah yang membatalkan langkah lainnya </a:t>
            </a:r>
            <a:endParaRPr lang="en-US" dirty="0"/>
          </a:p>
          <a:p>
            <a:r>
              <a:rPr lang="id-ID" i="1"/>
              <a:t>STACK</a:t>
            </a:r>
            <a:r>
              <a:rPr lang="id-ID"/>
              <a:t>(</a:t>
            </a:r>
            <a:r>
              <a:rPr lang="id-ID" i="1"/>
              <a:t>x</a:t>
            </a:r>
            <a:r>
              <a:rPr lang="id-ID"/>
              <a:t>,</a:t>
            </a:r>
            <a:r>
              <a:rPr lang="id-ID" i="1"/>
              <a:t>y</a:t>
            </a:r>
            <a:r>
              <a:rPr lang="id-ID"/>
              <a:t>) dibatalkan oleh UN</a:t>
            </a:r>
            <a:r>
              <a:rPr lang="id-ID" i="1"/>
              <a:t>STACK</a:t>
            </a:r>
            <a:r>
              <a:rPr lang="id-ID"/>
              <a:t>(</a:t>
            </a:r>
            <a:r>
              <a:rPr lang="id-ID" i="1"/>
              <a:t>x</a:t>
            </a:r>
            <a:r>
              <a:rPr lang="id-ID"/>
              <a:t>,</a:t>
            </a:r>
            <a:r>
              <a:rPr lang="id-ID" i="1"/>
              <a:t>y</a:t>
            </a:r>
            <a:r>
              <a:rPr lang="id-ID" dirty="0"/>
              <a:t>)</a:t>
            </a:r>
            <a:endParaRPr lang="en-US" dirty="0"/>
          </a:p>
          <a:p>
            <a:r>
              <a:rPr lang="id-ID" dirty="0"/>
              <a:t>PICKUP(</a:t>
            </a:r>
            <a:r>
              <a:rPr lang="id-ID" i="1" dirty="0"/>
              <a:t>x</a:t>
            </a:r>
            <a:r>
              <a:rPr lang="id-ID"/>
              <a:t>) dibatalkan </a:t>
            </a:r>
            <a:r>
              <a:rPr lang="id-ID" dirty="0"/>
              <a:t>oleh PUTDOWN(x)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dirty="0" err="1"/>
              <a:t>Diskusi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Bagaimana mengetahui urutan </a:t>
            </a:r>
            <a:r>
              <a:rPr lang="id-ID" sz="2800"/>
              <a:t>isi stack</a:t>
            </a:r>
            <a:r>
              <a:rPr lang="en-US" sz="2800"/>
              <a:t> </a:t>
            </a:r>
            <a:r>
              <a:rPr lang="en-US"/>
              <a:t>yang tepat</a:t>
            </a:r>
            <a:r>
              <a:rPr lang="en-US" dirty="0"/>
              <a:t>?</a:t>
            </a:r>
          </a:p>
          <a:p>
            <a:r>
              <a:rPr lang="en-US"/>
              <a:t>Bisakah dibuat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?</a:t>
            </a:r>
          </a:p>
          <a:p>
            <a:r>
              <a:rPr lang="en-US"/>
              <a:t>Bagaimana menangani kelemahan </a:t>
            </a:r>
            <a:r>
              <a:rPr lang="en-US" dirty="0"/>
              <a:t>GSP?</a:t>
            </a:r>
          </a:p>
          <a:p>
            <a:r>
              <a:rPr lang="en-US" err="1"/>
              <a:t>Untuk</a:t>
            </a:r>
            <a:r>
              <a:rPr lang="en-US"/>
              <a:t> kasus 1000 balok</a:t>
            </a:r>
            <a:r>
              <a:rPr lang="en-US" dirty="0"/>
              <a:t>?</a:t>
            </a:r>
            <a:endParaRPr lang="id-ID" dirty="0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Algoritma </a:t>
            </a:r>
            <a:r>
              <a:rPr lang="id-ID" dirty="0"/>
              <a:t>GSP</a:t>
            </a:r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9" y="2133600"/>
            <a:ext cx="8830921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Constraint </a:t>
            </a:r>
            <a:r>
              <a:rPr lang="en-US" i="1" dirty="0"/>
              <a:t>Posting</a:t>
            </a:r>
            <a:r>
              <a:rPr lang="en-US" dirty="0"/>
              <a:t> (CP)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GSP </a:t>
            </a:r>
            <a:r>
              <a:rPr lang="en-US">
                <a:sym typeface="Wingdings" pitchFamily="2" charset="2"/>
              </a:rPr>
              <a:t> </a:t>
            </a:r>
            <a:r>
              <a:rPr lang="en-US"/>
              <a:t>sekuensial </a:t>
            </a:r>
            <a:r>
              <a:rPr lang="en-US" dirty="0"/>
              <a:t>/ linier</a:t>
            </a:r>
          </a:p>
          <a:p>
            <a:r>
              <a:rPr lang="en-US" dirty="0"/>
              <a:t>CP </a:t>
            </a:r>
            <a:r>
              <a:rPr lang="en-US">
                <a:sym typeface="Wingdings" pitchFamily="2" charset="2"/>
              </a:rPr>
              <a:t> </a:t>
            </a:r>
            <a:r>
              <a:rPr lang="en-US"/>
              <a:t>paralel (</a:t>
            </a:r>
            <a:r>
              <a:rPr lang="en-US" i="1"/>
              <a:t>non-linear-planning</a:t>
            </a:r>
            <a:r>
              <a:rPr lang="en-US" dirty="0"/>
              <a:t>)</a:t>
            </a:r>
          </a:p>
          <a:p>
            <a:r>
              <a:rPr lang="en-US"/>
              <a:t>Pada kebanyakan masalah</a:t>
            </a:r>
            <a:r>
              <a:rPr lang="en-US" dirty="0"/>
              <a:t>, </a:t>
            </a:r>
            <a:r>
              <a:rPr lang="en-US"/>
              <a:t>sub-sub masalah </a:t>
            </a:r>
            <a:r>
              <a:rPr lang="en-US" err="1"/>
              <a:t>perlu</a:t>
            </a:r>
            <a:r>
              <a:rPr lang="en-US"/>
              <a:t> dikerjakan secara simultan</a:t>
            </a:r>
            <a:r>
              <a:rPr lang="en-US" dirty="0"/>
              <a:t>. </a:t>
            </a:r>
          </a:p>
          <a:p>
            <a:r>
              <a:rPr lang="en-US"/>
              <a:t>T</a:t>
            </a:r>
            <a:r>
              <a:rPr lang="id-ID"/>
              <a:t>iga langkah </a:t>
            </a:r>
            <a:r>
              <a:rPr lang="id-ID" dirty="0"/>
              <a:t>CP:</a:t>
            </a:r>
            <a:endParaRPr lang="en-US" dirty="0"/>
          </a:p>
          <a:p>
            <a:pPr lvl="1"/>
            <a:r>
              <a:rPr lang="id-ID"/>
              <a:t>menganalisa operator-operator (secara bertahap</a:t>
            </a:r>
            <a:r>
              <a:rPr lang="id-ID" dirty="0"/>
              <a:t>)</a:t>
            </a:r>
            <a:endParaRPr lang="en-US" dirty="0"/>
          </a:p>
          <a:p>
            <a:pPr lvl="1"/>
            <a:r>
              <a:rPr lang="id-ID"/>
              <a:t>mengurutkan operator-operator (secara parsial</a:t>
            </a:r>
            <a:r>
              <a:rPr lang="id-ID" dirty="0"/>
              <a:t>)</a:t>
            </a:r>
            <a:endParaRPr lang="en-US" dirty="0"/>
          </a:p>
          <a:p>
            <a:pPr lvl="1"/>
            <a:r>
              <a:rPr lang="id-ID"/>
              <a:t>membuat variabel antar operator</a:t>
            </a:r>
            <a:endParaRPr lang="id-ID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Fungsi</a:t>
            </a:r>
            <a:r>
              <a:rPr lang="en-US"/>
              <a:t> Pemandu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ctr"/>
            <a:r>
              <a:rPr lang="en-US" sz="2200" b="1"/>
              <a:t>Step-addition</a:t>
            </a:r>
            <a:r>
              <a:rPr lang="en-US" sz="2200"/>
              <a:t>: Membuat langkah baru</a:t>
            </a:r>
            <a:r>
              <a:rPr lang="en-US" sz="2200" dirty="0"/>
              <a:t>.</a:t>
            </a:r>
            <a:endParaRPr lang="id-ID" sz="2200" dirty="0"/>
          </a:p>
          <a:p>
            <a:pPr fontAlgn="ctr"/>
            <a:r>
              <a:rPr lang="en-US" sz="2200" b="1" i="1" dirty="0">
                <a:solidFill>
                  <a:schemeClr val="accent1">
                    <a:lumMod val="75000"/>
                  </a:schemeClr>
                </a:solidFill>
              </a:rPr>
              <a:t>Promotion</a:t>
            </a:r>
            <a:r>
              <a:rPr lang="en-US" sz="2200" i="1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id-ID" sz="2200">
                <a:solidFill>
                  <a:schemeClr val="accent1">
                    <a:lumMod val="75000"/>
                  </a:schemeClr>
                </a:solidFill>
              </a:rPr>
              <a:t>Menempatkan suatu langkah sebelum langkah lainnya pada rencana penyelesaian akhir</a:t>
            </a:r>
            <a:r>
              <a:rPr lang="id-ID" sz="22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fontAlgn="ctr"/>
            <a:r>
              <a:rPr lang="en-US" sz="2200" b="1" i="1" dirty="0" err="1"/>
              <a:t>Declobering</a:t>
            </a:r>
            <a:r>
              <a:rPr lang="en-US" sz="2200"/>
              <a:t>: Menempatkan sebuah langkah </a:t>
            </a:r>
            <a:r>
              <a:rPr lang="en-US" sz="2200" dirty="0"/>
              <a:t>s2 (</a:t>
            </a:r>
            <a:r>
              <a:rPr lang="en-US" sz="2200" err="1"/>
              <a:t>mungkin</a:t>
            </a:r>
            <a:r>
              <a:rPr lang="en-US" sz="2200"/>
              <a:t> baru</a:t>
            </a:r>
            <a:r>
              <a:rPr lang="en-US" sz="2200" dirty="0"/>
              <a:t>) </a:t>
            </a:r>
            <a:r>
              <a:rPr lang="en-US" sz="2200" err="1"/>
              <a:t>di</a:t>
            </a:r>
            <a:r>
              <a:rPr lang="en-US" sz="2200"/>
              <a:t> antara dua langkah yang sudah ada, s1 dan </a:t>
            </a:r>
            <a:r>
              <a:rPr lang="en-US" sz="2200" dirty="0"/>
              <a:t>s3</a:t>
            </a:r>
            <a:r>
              <a:rPr lang="en-US" sz="2200"/>
              <a:t>, mengembalikan </a:t>
            </a:r>
            <a:r>
              <a:rPr lang="en-US" sz="2200" err="1"/>
              <a:t>prekondisi</a:t>
            </a:r>
            <a:r>
              <a:rPr lang="en-US" sz="2200"/>
              <a:t> dari s3 yang dihilangkan (atau </a:t>
            </a:r>
            <a:r>
              <a:rPr lang="en-US" sz="2200" dirty="0" err="1"/>
              <a:t>di</a:t>
            </a:r>
            <a:r>
              <a:rPr lang="en-US" sz="2200" dirty="0"/>
              <a:t>-</a:t>
            </a:r>
            <a:r>
              <a:rPr lang="en-US" sz="2200" i="1" dirty="0"/>
              <a:t>clobber</a:t>
            </a:r>
            <a:r>
              <a:rPr lang="en-US" sz="2200" dirty="0"/>
              <a:t>) </a:t>
            </a:r>
            <a:r>
              <a:rPr lang="en-US" sz="2200" dirty="0" err="1"/>
              <a:t>oleh</a:t>
            </a:r>
            <a:r>
              <a:rPr lang="en-US" sz="2200" dirty="0"/>
              <a:t> s1.</a:t>
            </a:r>
            <a:endParaRPr lang="id-ID" sz="2200" dirty="0"/>
          </a:p>
          <a:p>
            <a:pPr fontAlgn="ctr"/>
            <a:r>
              <a:rPr lang="en-US" sz="2200" b="1" i="1">
                <a:solidFill>
                  <a:schemeClr val="accent1">
                    <a:lumMod val="75000"/>
                  </a:schemeClr>
                </a:solidFill>
              </a:rPr>
              <a:t>Simple-Establishment</a:t>
            </a:r>
            <a:r>
              <a:rPr lang="en-US" sz="220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id-ID" sz="2200">
                <a:solidFill>
                  <a:schemeClr val="accent1">
                    <a:lumMod val="75000"/>
                  </a:schemeClr>
                </a:solidFill>
              </a:rPr>
              <a:t>Menetapkan sebuah nilai ke dalam sebuah variabel, dalam rangka memastikan </a:t>
            </a:r>
            <a:r>
              <a:rPr lang="id-ID" sz="2200" i="1" dirty="0">
                <a:solidFill>
                  <a:schemeClr val="accent1">
                    <a:lumMod val="75000"/>
                  </a:schemeClr>
                </a:solidFill>
              </a:rPr>
              <a:t>precondition</a:t>
            </a:r>
            <a:r>
              <a:rPr lang="id-ID" sz="2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d-ID" sz="2200">
                <a:solidFill>
                  <a:schemeClr val="accent1">
                    <a:lumMod val="75000"/>
                  </a:schemeClr>
                </a:solidFill>
              </a:rPr>
              <a:t>untuk beberapa langkah</a:t>
            </a:r>
            <a:r>
              <a:rPr lang="id-ID" sz="22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fontAlgn="ctr"/>
            <a:r>
              <a:rPr lang="en-US" sz="2200" b="1" i="1"/>
              <a:t>Separation</a:t>
            </a:r>
            <a:r>
              <a:rPr lang="en-US" sz="2200"/>
              <a:t>: </a:t>
            </a:r>
            <a:r>
              <a:rPr lang="id-ID" sz="2200"/>
              <a:t>Mencegah penetapan suatu nilai ke dalam suatu variabel</a:t>
            </a:r>
            <a:r>
              <a:rPr lang="id-ID" sz="2200" dirty="0"/>
              <a:t>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Masalah-</a:t>
            </a:r>
            <a:r>
              <a:rPr lang="en-US" dirty="0"/>
              <a:t>2</a:t>
            </a:r>
            <a:endParaRPr lang="id-ID" dirty="0"/>
          </a:p>
        </p:txBody>
      </p:sp>
      <p:sp>
        <p:nvSpPr>
          <p:cNvPr id="8808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362200"/>
            <a:ext cx="9287681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" name="Group 13"/>
          <p:cNvGrpSpPr/>
          <p:nvPr/>
        </p:nvGrpSpPr>
        <p:grpSpPr>
          <a:xfrm>
            <a:off x="3505200" y="2590800"/>
            <a:ext cx="531324" cy="976879"/>
            <a:chOff x="4038600" y="5395686"/>
            <a:chExt cx="531324" cy="976879"/>
          </a:xfrm>
        </p:grpSpPr>
        <p:cxnSp>
          <p:nvCxnSpPr>
            <p:cNvPr id="6" name="Straight Connector 5"/>
            <p:cNvCxnSpPr/>
            <p:nvPr/>
          </p:nvCxnSpPr>
          <p:spPr>
            <a:xfrm rot="5400000">
              <a:off x="3805042" y="6125186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4322544" y="6124615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4056882" y="5641682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038600" y="5889061"/>
              <a:ext cx="529940" cy="114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13"/>
          <p:cNvGrpSpPr/>
          <p:nvPr/>
        </p:nvGrpSpPr>
        <p:grpSpPr>
          <a:xfrm>
            <a:off x="4876800" y="2514600"/>
            <a:ext cx="531324" cy="976879"/>
            <a:chOff x="4038600" y="5395686"/>
            <a:chExt cx="531324" cy="976879"/>
          </a:xfrm>
        </p:grpSpPr>
        <p:cxnSp>
          <p:nvCxnSpPr>
            <p:cNvPr id="11" name="Straight Connector 10"/>
            <p:cNvCxnSpPr/>
            <p:nvPr/>
          </p:nvCxnSpPr>
          <p:spPr>
            <a:xfrm rot="5400000">
              <a:off x="3805042" y="6125186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4322544" y="6124615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056882" y="5641682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038600" y="5889061"/>
              <a:ext cx="529940" cy="114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/>
              <a:t>ON</a:t>
            </a:r>
            <a:r>
              <a:rPr lang="en-US"/>
              <a:t>(A,B) dan </a:t>
            </a:r>
            <a:r>
              <a:rPr lang="en-US" i="1" dirty="0"/>
              <a:t>ON</a:t>
            </a:r>
            <a:r>
              <a:rPr lang="en-US" dirty="0"/>
              <a:t>(B,C)</a:t>
            </a:r>
          </a:p>
          <a:p>
            <a:r>
              <a:rPr lang="en-US" i="1"/>
              <a:t>ON</a:t>
            </a:r>
            <a:r>
              <a:rPr lang="en-US"/>
              <a:t>(A,B) dapat dicapai dengan </a:t>
            </a:r>
            <a:r>
              <a:rPr lang="en-US" i="1"/>
              <a:t>STACK</a:t>
            </a:r>
            <a:r>
              <a:rPr lang="en-US"/>
              <a:t>(A,B</a:t>
            </a:r>
            <a:r>
              <a:rPr lang="en-US" dirty="0"/>
              <a:t>) </a:t>
            </a:r>
          </a:p>
          <a:p>
            <a:r>
              <a:rPr lang="en-US" i="1" dirty="0"/>
              <a:t>ON</a:t>
            </a:r>
            <a:r>
              <a:rPr lang="en-US" dirty="0"/>
              <a:t>(B,C</a:t>
            </a:r>
            <a:r>
              <a:rPr lang="en-US"/>
              <a:t>) dapat dicapai dengan </a:t>
            </a:r>
            <a:r>
              <a:rPr lang="en-US" i="1"/>
              <a:t>STACK</a:t>
            </a:r>
            <a:r>
              <a:rPr lang="en-US"/>
              <a:t>(B,C</a:t>
            </a:r>
            <a:r>
              <a:rPr lang="en-US" dirty="0"/>
              <a:t>)</a:t>
            </a:r>
            <a:endParaRPr lang="id-ID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8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pSp>
        <p:nvGrpSpPr>
          <p:cNvPr id="16" name="Group 15"/>
          <p:cNvGrpSpPr/>
          <p:nvPr/>
        </p:nvGrpSpPr>
        <p:grpSpPr>
          <a:xfrm>
            <a:off x="381000" y="3581400"/>
            <a:ext cx="9287681" cy="2362200"/>
            <a:chOff x="533400" y="2362200"/>
            <a:chExt cx="9287681" cy="236220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3400" y="2362200"/>
              <a:ext cx="9287681" cy="2362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3" name="Group 13"/>
            <p:cNvGrpSpPr/>
            <p:nvPr/>
          </p:nvGrpSpPr>
          <p:grpSpPr>
            <a:xfrm>
              <a:off x="3505200" y="2590800"/>
              <a:ext cx="531324" cy="976879"/>
              <a:chOff x="4038600" y="5395686"/>
              <a:chExt cx="531324" cy="976879"/>
            </a:xfrm>
          </p:grpSpPr>
          <p:cxnSp>
            <p:nvCxnSpPr>
              <p:cNvPr id="6" name="Straight Connector 5"/>
              <p:cNvCxnSpPr/>
              <p:nvPr/>
            </p:nvCxnSpPr>
            <p:spPr>
              <a:xfrm rot="5400000">
                <a:off x="3805042" y="6125186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rot="5400000">
                <a:off x="4322544" y="6124615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rot="5400000">
                <a:off x="4056882" y="5641682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4038600" y="5889061"/>
                <a:ext cx="529940" cy="11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13"/>
            <p:cNvGrpSpPr/>
            <p:nvPr/>
          </p:nvGrpSpPr>
          <p:grpSpPr>
            <a:xfrm>
              <a:off x="4876800" y="2514600"/>
              <a:ext cx="531324" cy="976879"/>
              <a:chOff x="4038600" y="5395686"/>
              <a:chExt cx="531324" cy="976879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 rot="5400000">
                <a:off x="3805042" y="6125186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>
                <a:off x="4322544" y="6124615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4056882" y="5641682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4038600" y="5889061"/>
                <a:ext cx="529940" cy="11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" name="Text Box 1"/>
          <p:cNvSpPr txBox="1">
            <a:spLocks noChangeArrowheads="1"/>
          </p:cNvSpPr>
          <p:nvPr/>
        </p:nvSpPr>
        <p:spPr bwMode="auto">
          <a:xfrm>
            <a:off x="381000" y="304800"/>
            <a:ext cx="2514600" cy="2895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</a:t>
            </a:r>
            <a:r>
              <a:rPr kumimoji="0" lang="en-US" sz="20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STACK</a:t>
            </a: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(C,A)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PUTDOWN(C)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PICKUP(B)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0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STACK</a:t>
            </a: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(B,C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PICKUP(A)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0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STACK</a:t>
            </a: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(A,B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02 IT Telkom\001 Kuliah 2009\CSCS3243 Kecerdasan Mesain dan Artifisial\ferrari-enzo-doors-op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39946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675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524" y="2233613"/>
            <a:ext cx="9035276" cy="363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Algoritma </a:t>
            </a:r>
            <a:r>
              <a:rPr lang="id-ID" dirty="0"/>
              <a:t>CP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Kesimpulan</a:t>
            </a:r>
            <a:endParaRPr lang="id-ID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i="1"/>
              <a:t>Planning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err="1">
                <a:sym typeface="Wingdings" pitchFamily="2" charset="2"/>
              </a:rPr>
              <a:t>untuk</a:t>
            </a:r>
            <a:r>
              <a:rPr lang="en-US">
                <a:sym typeface="Wingdings" pitchFamily="2" charset="2"/>
              </a:rPr>
              <a:t> </a:t>
            </a:r>
            <a:r>
              <a:rPr lang="id-ID"/>
              <a:t>masalah yang dapat </a:t>
            </a:r>
            <a:r>
              <a:rPr lang="id-ID" dirty="0"/>
              <a:t>didekomposisi. </a:t>
            </a:r>
            <a:endParaRPr lang="en-US" dirty="0"/>
          </a:p>
          <a:p>
            <a:r>
              <a:rPr lang="id-ID" dirty="0"/>
              <a:t>Teknik </a:t>
            </a:r>
            <a:r>
              <a:rPr lang="id-ID"/>
              <a:t>ini bisa menyelesaikan masalah besar yang tidak bisa ditangani </a:t>
            </a:r>
            <a:r>
              <a:rPr lang="id-ID" dirty="0"/>
              <a:t>oleh </a:t>
            </a:r>
            <a:r>
              <a:rPr lang="id-ID"/>
              <a:t>teknik </a:t>
            </a:r>
            <a:r>
              <a:rPr lang="id-ID" i="1"/>
              <a:t>searching</a:t>
            </a:r>
            <a:r>
              <a:rPr lang="id-ID" dirty="0"/>
              <a:t>.</a:t>
            </a:r>
          </a:p>
          <a:p>
            <a:r>
              <a:rPr lang="id-ID" i="1"/>
              <a:t>Goal Stack Planning </a:t>
            </a:r>
            <a:r>
              <a:rPr lang="id-ID" dirty="0"/>
              <a:t>(GSP</a:t>
            </a:r>
            <a:r>
              <a:rPr lang="id-ID"/>
              <a:t>) adalah metode </a:t>
            </a:r>
            <a:r>
              <a:rPr lang="id-ID" i="1"/>
              <a:t>planning</a:t>
            </a:r>
            <a:r>
              <a:rPr lang="id-ID"/>
              <a:t> yang paling sederhana yang hanya menggunakan satu </a:t>
            </a:r>
            <a:r>
              <a:rPr lang="id-ID" i="1"/>
              <a:t>stack </a:t>
            </a:r>
            <a:r>
              <a:rPr lang="id-ID"/>
              <a:t>untuk memanipulasi kondisi sampai ditemukan </a:t>
            </a:r>
            <a:r>
              <a:rPr lang="id-ID" dirty="0"/>
              <a:t>solusi. </a:t>
            </a:r>
            <a:endParaRPr lang="en-US" dirty="0"/>
          </a:p>
          <a:p>
            <a:r>
              <a:rPr lang="id-ID"/>
              <a:t>GSP bisa menghasilkan solusi yang tidak </a:t>
            </a:r>
            <a:r>
              <a:rPr lang="id-ID" dirty="0"/>
              <a:t>efisien. </a:t>
            </a:r>
            <a:endParaRPr lang="en-US" dirty="0"/>
          </a:p>
          <a:p>
            <a:r>
              <a:rPr lang="id-ID"/>
              <a:t>GSP sangat sensitif terhadap urutan pemasukan </a:t>
            </a:r>
            <a:r>
              <a:rPr lang="id-ID" dirty="0"/>
              <a:t>kondisi </a:t>
            </a:r>
            <a:r>
              <a:rPr lang="id-ID"/>
              <a:t>ke dalam </a:t>
            </a:r>
            <a:r>
              <a:rPr lang="id-ID" i="1"/>
              <a:t>stack</a:t>
            </a:r>
            <a:r>
              <a:rPr lang="id-ID" dirty="0"/>
              <a:t>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Kesimpulan</a:t>
            </a:r>
            <a:endParaRPr lang="id-ID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i="1"/>
              <a:t>Constraint </a:t>
            </a:r>
            <a:r>
              <a:rPr lang="id-ID" i="1" dirty="0"/>
              <a:t>Posting </a:t>
            </a:r>
            <a:r>
              <a:rPr lang="id-ID" dirty="0"/>
              <a:t>(CP</a:t>
            </a:r>
            <a:r>
              <a:rPr lang="id-ID"/>
              <a:t>) bisa menemukan solusi yang </a:t>
            </a:r>
            <a:r>
              <a:rPr lang="id-ID" dirty="0"/>
              <a:t>lebih </a:t>
            </a:r>
            <a:r>
              <a:rPr lang="id-ID"/>
              <a:t>efisien dibandingkan solusi yang dihasilkan </a:t>
            </a:r>
            <a:r>
              <a:rPr lang="id-ID" dirty="0"/>
              <a:t>oleh GSP. </a:t>
            </a:r>
            <a:endParaRPr lang="en-US" dirty="0"/>
          </a:p>
          <a:p>
            <a:r>
              <a:rPr lang="id-ID"/>
              <a:t>CP agak sulit diimplementasikan karena banyaknya kondisi yang harus </a:t>
            </a:r>
            <a:r>
              <a:rPr lang="id-ID" dirty="0"/>
              <a:t>di</a:t>
            </a:r>
            <a:r>
              <a:rPr lang="en-US" dirty="0" err="1"/>
              <a:t>cek</a:t>
            </a:r>
            <a:r>
              <a:rPr lang="id-ID" dirty="0"/>
              <a:t> </a:t>
            </a:r>
            <a:r>
              <a:rPr lang="id-ID"/>
              <a:t>sebelum suatu fungsi pemandu diaplikasikan</a:t>
            </a:r>
            <a:r>
              <a:rPr lang="id-ID" dirty="0"/>
              <a:t>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Daftar Pustaka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b="1" dirty="0"/>
              <a:t>[SUY07]</a:t>
            </a:r>
            <a:r>
              <a:rPr lang="en-US" sz="2000" dirty="0"/>
              <a:t> </a:t>
            </a:r>
            <a:r>
              <a:rPr lang="id-ID" sz="2000" dirty="0"/>
              <a:t>Suyanto. 2007. Artificial Intelligence: Searching, Reasoning, Planning and Learning</a:t>
            </a:r>
            <a:r>
              <a:rPr lang="en-US" sz="2000" dirty="0"/>
              <a:t>.</a:t>
            </a:r>
            <a:r>
              <a:rPr lang="id-ID" sz="2000" dirty="0"/>
              <a:t> Informatika, Bandung Indonesia. ISBN: 979-1153-05-1.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b="1" dirty="0"/>
              <a:t>[RUS95]</a:t>
            </a:r>
            <a:r>
              <a:rPr lang="en-US" sz="2000" dirty="0"/>
              <a:t> </a:t>
            </a:r>
            <a:r>
              <a:rPr lang="id-ID" sz="2000" dirty="0"/>
              <a:t>Russel, Stuart and Norvig, Peter. 1995. Artificial Intelligence: A Modern Approach. Prentice Hall International, Inc.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02 IT Telkom\001 Kuliah 2009\CSCS3243 Kecerdasan Mesain dan Artifisial\new_car_assembly_lin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96484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402" name="Picture 2" descr="C:\02 IT Telkom\001 Kuliah 2009\CSCS3243 Kecerdasan Mesain dan Artifisial\elevator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C:\02 IT Telkom\001 Kuliah 2009\CSCS3243 Kecerdasan Mesain dan Artifisial\elevato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2286000"/>
            <a:ext cx="3048000" cy="2286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743200" y="4876800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>
                    <a:lumMod val="95000"/>
                  </a:schemeClr>
                </a:solidFill>
              </a:rPr>
              <a:t>Input: User ID </a:t>
            </a:r>
            <a:r>
              <a:rPr lang="en-US" sz="2000" b="1">
                <a:solidFill>
                  <a:schemeClr val="bg1">
                    <a:lumMod val="95000"/>
                  </a:schemeClr>
                </a:solidFill>
              </a:rPr>
              <a:t>&amp; Destination</a:t>
            </a:r>
            <a:endParaRPr lang="en-US" sz="2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3200" y="539109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rgbClr val="FFFF00"/>
                </a:solidFill>
              </a:rPr>
              <a:t>Tap ID Card </a:t>
            </a:r>
            <a:r>
              <a:rPr lang="en-US" sz="2000" b="1" err="1">
                <a:solidFill>
                  <a:srgbClr val="FFFF00"/>
                </a:solidFill>
              </a:rPr>
              <a:t>sebelum</a:t>
            </a:r>
            <a:r>
              <a:rPr lang="en-US" sz="2000" b="1">
                <a:solidFill>
                  <a:srgbClr val="FFFF00"/>
                </a:solidFill>
              </a:rPr>
              <a:t> masuk </a:t>
            </a:r>
            <a:r>
              <a:rPr lang="en-US" sz="2000" b="1" dirty="0">
                <a:solidFill>
                  <a:srgbClr val="FFFF00"/>
                </a:solidFill>
              </a:rPr>
              <a:t>Lift</a:t>
            </a:r>
            <a:endParaRPr lang="id-ID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ECS </a:t>
            </a:r>
            <a:r>
              <a:rPr lang="en-US" sz="2800"/>
              <a:t>(Elevator  </a:t>
            </a:r>
            <a:r>
              <a:rPr lang="en-US" sz="2800" dirty="0"/>
              <a:t>Control System )</a:t>
            </a:r>
            <a:endParaRPr lang="id-ID" sz="2200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953000" y="2133600"/>
            <a:ext cx="3810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t" anchorCtr="0" compatLnSpc="1">
            <a:prstTxWarp prst="textNoShape">
              <a:avLst/>
            </a:prstTxWarp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lvl="0">
              <a:buFont typeface="Arial" pitchFamily="34" charset="0"/>
              <a:buChar char="•"/>
            </a:pPr>
            <a:r>
              <a:rPr lang="en-US" sz="2800" i="1" dirty="0"/>
              <a:t> </a:t>
            </a:r>
            <a:r>
              <a:rPr lang="id-ID" sz="2800" dirty="0"/>
              <a:t>Rockefeller Ctr </a:t>
            </a:r>
            <a:r>
              <a:rPr lang="en-US" sz="2800" dirty="0"/>
              <a:t>(</a:t>
            </a:r>
            <a:r>
              <a:rPr lang="id-ID" sz="2800" dirty="0"/>
              <a:t>N</a:t>
            </a:r>
            <a:r>
              <a:rPr lang="en-US" sz="2800" dirty="0"/>
              <a:t>Y)</a:t>
            </a:r>
          </a:p>
          <a:p>
            <a:pPr lvl="0">
              <a:buFont typeface="Arial" pitchFamily="34" charset="0"/>
              <a:buChar char="•"/>
            </a:pPr>
            <a:r>
              <a:rPr lang="en-US" sz="2800"/>
              <a:t> </a:t>
            </a:r>
            <a:r>
              <a:rPr lang="id-ID" sz="2800"/>
              <a:t>Petronas </a:t>
            </a:r>
            <a:r>
              <a:rPr lang="en-US" sz="2800" dirty="0"/>
              <a:t>(KL)</a:t>
            </a:r>
          </a:p>
          <a:p>
            <a:pPr lvl="0">
              <a:buFont typeface="Arial" pitchFamily="34" charset="0"/>
              <a:buChar char="•"/>
            </a:pPr>
            <a:r>
              <a:rPr lang="en-US" sz="2800"/>
              <a:t> Kebutuhan </a:t>
            </a:r>
            <a:r>
              <a:rPr lang="en-US" sz="2800" i="1" dirty="0"/>
              <a:t>users</a:t>
            </a:r>
            <a:r>
              <a:rPr lang="en-US" sz="2800" dirty="0"/>
              <a:t>:</a:t>
            </a:r>
          </a:p>
          <a:p>
            <a:pPr lvl="0"/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</a:t>
            </a:r>
            <a:r>
              <a:rPr lang="fi-FI" sz="2400"/>
              <a:t>Kapasitas ruang</a:t>
            </a:r>
            <a:endParaRPr lang="fi-FI" sz="2400" dirty="0"/>
          </a:p>
          <a:p>
            <a:pPr lvl="0"/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- </a:t>
            </a:r>
            <a:r>
              <a:rPr lang="fi-FI" sz="2400"/>
              <a:t>Konflik antar pengguna</a:t>
            </a:r>
            <a:endParaRPr lang="fi-FI" sz="2400" dirty="0"/>
          </a:p>
          <a:p>
            <a:pPr lvl="0"/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fi-FI" sz="2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</a:t>
            </a:r>
            <a:r>
              <a:rPr lang="fi-FI" sz="2400" i="1"/>
              <a:t>Attended travel</a:t>
            </a:r>
            <a:endParaRPr lang="fi-FI" sz="2400" dirty="0"/>
          </a:p>
          <a:p>
            <a:pPr lvl="0"/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- </a:t>
            </a:r>
            <a:r>
              <a:rPr lang="id-ID" sz="2400" i="1"/>
              <a:t>Non-stop travel</a:t>
            </a:r>
            <a:endParaRPr lang="en-US" sz="2400" i="1" dirty="0"/>
          </a:p>
          <a:p>
            <a:pPr lvl="0"/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- </a:t>
            </a:r>
            <a:r>
              <a:rPr lang="fi-FI" sz="2400" dirty="0"/>
              <a:t>VIP </a:t>
            </a:r>
            <a:r>
              <a:rPr lang="fi-FI" sz="2400" i="1" dirty="0"/>
              <a:t>services</a:t>
            </a:r>
          </a:p>
          <a:p>
            <a:pPr lvl="0"/>
            <a:r>
              <a:rPr kumimoji="0" lang="fi-FI" sz="2400" b="0" i="1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fi-FI" sz="2400" b="0" i="1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</a:t>
            </a:r>
            <a:r>
              <a:rPr lang="fi-FI" sz="2400" i="1"/>
              <a:t>Access </a:t>
            </a:r>
            <a:r>
              <a:rPr lang="fi-FI" sz="2400" i="1" dirty="0"/>
              <a:t>restrictions</a:t>
            </a:r>
            <a:endParaRPr kumimoji="0" lang="id-ID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057400"/>
            <a:ext cx="4011643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 flipV="1">
            <a:off x="1143000" y="2743200"/>
            <a:ext cx="1600200" cy="8382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11"/>
          <p:cNvGrpSpPr/>
          <p:nvPr/>
        </p:nvGrpSpPr>
        <p:grpSpPr>
          <a:xfrm>
            <a:off x="243840" y="3276600"/>
            <a:ext cx="2575560" cy="2699266"/>
            <a:chOff x="243840" y="3276600"/>
            <a:chExt cx="2575560" cy="2699266"/>
          </a:xfrm>
        </p:grpSpPr>
        <p:sp>
          <p:nvSpPr>
            <p:cNvPr id="5" name="Oval 4"/>
            <p:cNvSpPr/>
            <p:nvPr/>
          </p:nvSpPr>
          <p:spPr>
            <a:xfrm>
              <a:off x="243840" y="3276600"/>
              <a:ext cx="1676400" cy="1676400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7200" y="4960203"/>
              <a:ext cx="2362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>
                  <a:solidFill>
                    <a:srgbClr val="C00000"/>
                  </a:solidFill>
                </a:rPr>
                <a:t>Di luar elevator</a:t>
              </a:r>
              <a:r>
                <a:rPr lang="en-US" sz="2000" b="1" dirty="0">
                  <a:solidFill>
                    <a:srgbClr val="C00000"/>
                  </a:solidFill>
                </a:rPr>
                <a:t>.</a:t>
              </a:r>
            </a:p>
            <a:p>
              <a:r>
                <a:rPr lang="en-US" sz="2000" b="1">
                  <a:solidFill>
                    <a:srgbClr val="C00000"/>
                  </a:solidFill>
                </a:rPr>
                <a:t>User memasukan ID dan tujuan</a:t>
              </a:r>
              <a:r>
                <a:rPr lang="en-US" sz="2000" b="1" dirty="0">
                  <a:solidFill>
                    <a:srgbClr val="C00000"/>
                  </a:solidFill>
                </a:rPr>
                <a:t>.</a:t>
              </a:r>
              <a:endParaRPr lang="id-ID" sz="20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4" name="Group 12"/>
          <p:cNvGrpSpPr/>
          <p:nvPr/>
        </p:nvGrpSpPr>
        <p:grpSpPr>
          <a:xfrm>
            <a:off x="3307080" y="3048000"/>
            <a:ext cx="1264920" cy="2083713"/>
            <a:chOff x="289560" y="3276600"/>
            <a:chExt cx="1264920" cy="2083713"/>
          </a:xfrm>
        </p:grpSpPr>
        <p:sp>
          <p:nvSpPr>
            <p:cNvPr id="14" name="Oval 13"/>
            <p:cNvSpPr/>
            <p:nvPr/>
          </p:nvSpPr>
          <p:spPr>
            <a:xfrm>
              <a:off x="289560" y="3276600"/>
              <a:ext cx="1173480" cy="1676400"/>
            </a:xfrm>
            <a:prstGeom prst="ellipse">
              <a:avLst/>
            </a:prstGeom>
            <a:noFill/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5280" y="4960203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>
                  <a:solidFill>
                    <a:srgbClr val="FFFF00"/>
                  </a:solidFill>
                </a:rPr>
                <a:t>Dinamis</a:t>
              </a:r>
              <a:endParaRPr lang="id-ID" sz="2000" b="1" dirty="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Apa </a:t>
            </a:r>
            <a:r>
              <a:rPr lang="en-US" err="1"/>
              <a:t>itu</a:t>
            </a:r>
            <a:r>
              <a:rPr lang="en-US"/>
              <a:t> Planning</a:t>
            </a:r>
            <a:r>
              <a:rPr lang="en-US" dirty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Pada </a:t>
            </a:r>
            <a:r>
              <a:rPr lang="id-ID" i="1"/>
              <a:t>Oxford Advanced Learner’s</a:t>
            </a:r>
            <a:r>
              <a:rPr lang="en-US" i="1"/>
              <a:t>, </a:t>
            </a:r>
            <a:r>
              <a:rPr lang="en-US" i="1">
                <a:solidFill>
                  <a:srgbClr val="FF0000"/>
                </a:solidFill>
              </a:rPr>
              <a:t>Plan</a:t>
            </a:r>
            <a:r>
              <a:rPr lang="en-US" i="1"/>
              <a:t> berarti</a:t>
            </a:r>
            <a:r>
              <a:rPr lang="en-US" dirty="0"/>
              <a:t>:</a:t>
            </a:r>
          </a:p>
          <a:p>
            <a:pPr lvl="1"/>
            <a:r>
              <a:rPr lang="id-ID">
                <a:solidFill>
                  <a:srgbClr val="FF0000"/>
                </a:solidFill>
              </a:rPr>
              <a:t>Ide</a:t>
            </a:r>
            <a:r>
              <a:rPr lang="id-ID"/>
              <a:t> atau </a:t>
            </a:r>
            <a:r>
              <a:rPr lang="id-ID">
                <a:solidFill>
                  <a:srgbClr val="FF0000"/>
                </a:solidFill>
              </a:rPr>
              <a:t>metode</a:t>
            </a:r>
            <a:r>
              <a:rPr lang="id-ID"/>
              <a:t> yang telah dipikirkan secara detail sebelum menyelesaikan suatu pekerjaan. Misalnya, ide atau </a:t>
            </a:r>
            <a:r>
              <a:rPr lang="id-ID" dirty="0"/>
              <a:t>metode </a:t>
            </a:r>
            <a:r>
              <a:rPr lang="id-ID"/>
              <a:t>untuk mengalahkan tim lawan dalam suatu pertandingan sepak bola.</a:t>
            </a:r>
            <a:endParaRPr lang="id-ID" dirty="0"/>
          </a:p>
          <a:p>
            <a:pPr lvl="1"/>
            <a:r>
              <a:rPr lang="id-ID">
                <a:solidFill>
                  <a:srgbClr val="FF0000"/>
                </a:solidFill>
              </a:rPr>
              <a:t>Diagram</a:t>
            </a:r>
            <a:r>
              <a:rPr lang="id-ID"/>
              <a:t> atau </a:t>
            </a:r>
            <a:r>
              <a:rPr lang="id-ID">
                <a:solidFill>
                  <a:srgbClr val="FF0000"/>
                </a:solidFill>
              </a:rPr>
              <a:t>peta detail </a:t>
            </a:r>
            <a:r>
              <a:rPr lang="id-ID"/>
              <a:t>tentang bagian-bagian penting suatu kota, </a:t>
            </a:r>
            <a:r>
              <a:rPr lang="id-ID" dirty="0"/>
              <a:t>gedung, </a:t>
            </a:r>
            <a:r>
              <a:rPr lang="id-ID"/>
              <a:t>mesin dan sebagainya.</a:t>
            </a:r>
            <a:endParaRPr lang="id-ID" dirty="0"/>
          </a:p>
          <a:p>
            <a:pPr lvl="1"/>
            <a:r>
              <a:rPr lang="id-ID"/>
              <a:t>Cara </a:t>
            </a:r>
            <a:r>
              <a:rPr lang="id-ID">
                <a:solidFill>
                  <a:srgbClr val="FF0000"/>
                </a:solidFill>
              </a:rPr>
              <a:t>penyusunan suatu benda</a:t>
            </a:r>
            <a:r>
              <a:rPr lang="id-ID"/>
              <a:t>. Misalnya, susunan tempat </a:t>
            </a:r>
            <a:r>
              <a:rPr lang="id-ID" dirty="0"/>
              <a:t>duduk.</a:t>
            </a:r>
          </a:p>
          <a:p>
            <a:pPr lvl="1"/>
            <a:r>
              <a:rPr lang="id-ID">
                <a:solidFill>
                  <a:srgbClr val="FF0000"/>
                </a:solidFill>
              </a:rPr>
              <a:t>Penyusunan keuangan </a:t>
            </a:r>
            <a:r>
              <a:rPr lang="id-ID"/>
              <a:t>sehingga seseorang bisa mendapatkan keuntungan. Misalnya, </a:t>
            </a:r>
            <a:r>
              <a:rPr lang="id-ID" dirty="0"/>
              <a:t>pensiun</a:t>
            </a:r>
            <a:r>
              <a:rPr lang="id-ID"/>
              <a:t>, rencana investasi, dan sebagainya.</a:t>
            </a:r>
            <a:endParaRPr lang="id-ID" dirty="0"/>
          </a:p>
          <a:p>
            <a:pPr lvl="1"/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Apa </a:t>
            </a:r>
            <a:r>
              <a:rPr lang="en-US" err="1"/>
              <a:t>itu</a:t>
            </a:r>
            <a:r>
              <a:rPr lang="en-US"/>
              <a:t> Planning</a:t>
            </a:r>
            <a:r>
              <a:rPr lang="en-US" dirty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/>
              <a:t>Planning </a:t>
            </a:r>
            <a:r>
              <a:rPr lang="en-US"/>
              <a:t>= </a:t>
            </a:r>
            <a:r>
              <a:rPr lang="en-US" i="1"/>
              <a:t>action </a:t>
            </a:r>
            <a:r>
              <a:rPr lang="en-US" i="1" dirty="0"/>
              <a:t>or process </a:t>
            </a:r>
            <a:r>
              <a:rPr lang="en-US" i="1"/>
              <a:t>of making plans </a:t>
            </a:r>
            <a:r>
              <a:rPr lang="en-US" i="1" dirty="0"/>
              <a:t>for </a:t>
            </a:r>
            <a:r>
              <a:rPr lang="en-US" i="1"/>
              <a:t>something</a:t>
            </a:r>
            <a:r>
              <a:rPr lang="en-US"/>
              <a:t> (aksi atau </a:t>
            </a:r>
            <a:r>
              <a:rPr lang="en-US" err="1"/>
              <a:t>proses</a:t>
            </a:r>
            <a:r>
              <a:rPr lang="en-US"/>
              <a:t> membuat </a:t>
            </a:r>
            <a:r>
              <a:rPr lang="en-US" i="1"/>
              <a:t>plans</a:t>
            </a:r>
            <a:r>
              <a:rPr lang="en-US"/>
              <a:t> </a:t>
            </a:r>
            <a:r>
              <a:rPr lang="en-US" err="1"/>
              <a:t>untuk</a:t>
            </a:r>
            <a:r>
              <a:rPr lang="en-US"/>
              <a:t> sesuatu</a:t>
            </a:r>
            <a:r>
              <a:rPr lang="en-US" dirty="0"/>
              <a:t>). </a:t>
            </a:r>
          </a:p>
          <a:p>
            <a:r>
              <a:rPr lang="en-US" i="1"/>
              <a:t>Plan</a:t>
            </a:r>
            <a:r>
              <a:rPr lang="en-US"/>
              <a:t> = rencana </a:t>
            </a:r>
            <a:endParaRPr lang="en-US" dirty="0"/>
          </a:p>
          <a:p>
            <a:r>
              <a:rPr lang="en-US" i="1">
                <a:solidFill>
                  <a:srgbClr val="FF0000"/>
                </a:solidFill>
              </a:rPr>
              <a:t>Planning</a:t>
            </a:r>
            <a:r>
              <a:rPr lang="en-US">
                <a:solidFill>
                  <a:srgbClr val="FF0000"/>
                </a:solidFill>
              </a:rPr>
              <a:t> = perencanaan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2591</TotalTime>
  <Words>1645</Words>
  <Application>Microsoft Office PowerPoint</Application>
  <PresentationFormat>On-screen Show (4:3)</PresentationFormat>
  <Paragraphs>284</Paragraphs>
  <Slides>43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3" baseType="lpstr">
      <vt:lpstr>Arial</vt:lpstr>
      <vt:lpstr>Arial Narrow</vt:lpstr>
      <vt:lpstr>Calibri</vt:lpstr>
      <vt:lpstr>Rockwell</vt:lpstr>
      <vt:lpstr>Rockwell Condensed</vt:lpstr>
      <vt:lpstr>Times New Roman</vt:lpstr>
      <vt:lpstr>Wingdings</vt:lpstr>
      <vt:lpstr>Wingdings 2</vt:lpstr>
      <vt:lpstr>Wood Type</vt:lpstr>
      <vt:lpstr>Visio</vt:lpstr>
      <vt:lpstr>Pengantar Kecerdasan buatan  PLANNING </vt:lpstr>
      <vt:lpstr>teknik penyelesaian masalah AI</vt:lpstr>
      <vt:lpstr>Outline</vt:lpstr>
      <vt:lpstr>PowerPoint Presentation</vt:lpstr>
      <vt:lpstr>PowerPoint Presentation</vt:lpstr>
      <vt:lpstr>PowerPoint Presentation</vt:lpstr>
      <vt:lpstr>ECS (Elevator  Control System )</vt:lpstr>
      <vt:lpstr>Apa itu Planning?</vt:lpstr>
      <vt:lpstr>Apa itu Planning?</vt:lpstr>
      <vt:lpstr>Dalam AI, Planning =</vt:lpstr>
      <vt:lpstr>Dunia Balok</vt:lpstr>
      <vt:lpstr>Bisa Didekomposisi?</vt:lpstr>
      <vt:lpstr>PowerPoint Presentation</vt:lpstr>
      <vt:lpstr>Real Problems</vt:lpstr>
      <vt:lpstr>Pendefinisian kondisi balok </vt:lpstr>
      <vt:lpstr>Kondisi lengan robot</vt:lpstr>
      <vt:lpstr>Representasi state dengan FOL</vt:lpstr>
      <vt:lpstr>Operator untuk Lengan Robot</vt:lpstr>
      <vt:lpstr>PowerPoint Presentation</vt:lpstr>
      <vt:lpstr>Komponen GSP</vt:lpstr>
      <vt:lpstr>Masalah-1</vt:lpstr>
      <vt:lpstr>Blind Search? BFS / DFS /…</vt:lpstr>
      <vt:lpstr>BFS</vt:lpstr>
      <vt:lpstr>Heuristic Search? Hill Climbing, A*.. </vt:lpstr>
      <vt:lpstr>Bagaimana dengan GSP?</vt:lpstr>
      <vt:lpstr>PowerPoint Presentation</vt:lpstr>
      <vt:lpstr>Rencana Penyelesaian</vt:lpstr>
      <vt:lpstr>Masalah-2</vt:lpstr>
      <vt:lpstr>Isi Stack pada langkah ke-1</vt:lpstr>
      <vt:lpstr>PowerPoint Presentation</vt:lpstr>
      <vt:lpstr>PowerPoint Presentation</vt:lpstr>
      <vt:lpstr>Masalah pada GSP</vt:lpstr>
      <vt:lpstr>Diskusi</vt:lpstr>
      <vt:lpstr>Algoritma GSP</vt:lpstr>
      <vt:lpstr>Constraint Posting (CP)</vt:lpstr>
      <vt:lpstr>Fungsi Pemandu</vt:lpstr>
      <vt:lpstr>Masalah-2</vt:lpstr>
      <vt:lpstr>Goal</vt:lpstr>
      <vt:lpstr>PowerPoint Presentation</vt:lpstr>
      <vt:lpstr>Algoritma CP</vt:lpstr>
      <vt:lpstr>Kesimpulan</vt:lpstr>
      <vt:lpstr>Kesimpulan</vt:lpstr>
      <vt:lpstr>Daftar Pustaka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Evolutionary Computation Komputasi Berbasis Evolusi dan Genetika</dc:title>
  <dc:creator>Toshiba</dc:creator>
  <cp:lastModifiedBy>Taufiq Nuzwir Nizar</cp:lastModifiedBy>
  <cp:revision>413</cp:revision>
  <dcterms:created xsi:type="dcterms:W3CDTF">2006-08-16T00:00:00Z</dcterms:created>
  <dcterms:modified xsi:type="dcterms:W3CDTF">2019-05-14T07:35:51Z</dcterms:modified>
</cp:coreProperties>
</file>