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0" r:id="rId5"/>
    <p:sldId id="261"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93" r:id="rId21"/>
    <p:sldId id="280" r:id="rId22"/>
    <p:sldId id="279" r:id="rId23"/>
    <p:sldId id="294" r:id="rId24"/>
    <p:sldId id="281" r:id="rId25"/>
    <p:sldId id="282" r:id="rId26"/>
    <p:sldId id="295" r:id="rId27"/>
    <p:sldId id="283" r:id="rId28"/>
    <p:sldId id="284" r:id="rId29"/>
    <p:sldId id="285" r:id="rId30"/>
    <p:sldId id="286" r:id="rId31"/>
    <p:sldId id="287" r:id="rId3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t>14/09/2018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t>14/09/2018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t>14/09/2018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t>14/09/2018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t>14/09/2018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t>14/09/2018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t>14/09/2018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t>14/09/2018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t>14/09/2018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t>14/09/2018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t>14/09/2018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t>14/09/2018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57200" y="381000"/>
            <a:ext cx="8229600" cy="3276600"/>
          </a:xfrm>
        </p:spPr>
        <p:txBody>
          <a:bodyPr>
            <a:normAutofit fontScale="90000"/>
          </a:bodyPr>
          <a:lstStyle/>
          <a:p>
            <a:pPr>
              <a:defRPr/>
            </a:pPr>
            <a:r>
              <a:rPr lang="id-ID" sz="5400" b="0" dirty="0" smtClean="0">
                <a:solidFill>
                  <a:srgbClr val="FFFF00"/>
                </a:solidFill>
              </a:rPr>
              <a:t/>
            </a:r>
            <a:br>
              <a:rPr lang="id-ID" sz="5400" b="0" dirty="0" smtClean="0">
                <a:solidFill>
                  <a:srgbClr val="FFFF00"/>
                </a:solidFill>
              </a:rPr>
            </a:br>
            <a:r>
              <a:rPr lang="id-ID" sz="4000" b="0" dirty="0" smtClean="0">
                <a:solidFill>
                  <a:schemeClr val="tx2">
                    <a:lumMod val="50000"/>
                  </a:schemeClr>
                </a:solidFill>
              </a:rPr>
              <a:t>WEEK 2</a:t>
            </a:r>
            <a:r>
              <a:rPr lang="id-ID" sz="5400" b="0" dirty="0" smtClean="0">
                <a:solidFill>
                  <a:srgbClr val="FFFF00"/>
                </a:solidFill>
              </a:rPr>
              <a:t/>
            </a:r>
            <a:br>
              <a:rPr lang="id-ID" sz="5400" b="0" dirty="0" smtClean="0">
                <a:solidFill>
                  <a:srgbClr val="FFFF00"/>
                </a:solidFill>
              </a:rPr>
            </a:br>
            <a:r>
              <a:rPr lang="id-ID" sz="4400" b="0" dirty="0" smtClean="0">
                <a:solidFill>
                  <a:schemeClr val="tx2">
                    <a:lumMod val="50000"/>
                  </a:schemeClr>
                </a:solidFill>
              </a:rPr>
              <a:t>Information Technology</a:t>
            </a:r>
            <a:br>
              <a:rPr lang="id-ID" sz="4400" b="0" dirty="0" smtClean="0">
                <a:solidFill>
                  <a:schemeClr val="tx2">
                    <a:lumMod val="50000"/>
                  </a:schemeClr>
                </a:solidFill>
              </a:rPr>
            </a:br>
            <a:r>
              <a:rPr lang="id-ID" sz="6600" b="0" dirty="0" smtClean="0">
                <a:solidFill>
                  <a:schemeClr val="tx2">
                    <a:lumMod val="50000"/>
                  </a:schemeClr>
                </a:solidFill>
              </a:rPr>
              <a:t> Project Management</a:t>
            </a:r>
            <a:br>
              <a:rPr lang="id-ID" sz="6600" b="0" dirty="0" smtClean="0">
                <a:solidFill>
                  <a:schemeClr val="tx2">
                    <a:lumMod val="50000"/>
                  </a:schemeClr>
                </a:solidFill>
              </a:rPr>
            </a:br>
            <a:r>
              <a:rPr lang="id-ID" sz="6600" b="0" dirty="0" smtClean="0">
                <a:solidFill>
                  <a:schemeClr val="tx2">
                    <a:lumMod val="50000"/>
                  </a:schemeClr>
                </a:solidFill>
              </a:rPr>
              <a:t/>
            </a:r>
            <a:br>
              <a:rPr lang="id-ID" sz="6600" b="0" dirty="0" smtClean="0">
                <a:solidFill>
                  <a:schemeClr val="tx2">
                    <a:lumMod val="50000"/>
                  </a:schemeClr>
                </a:solidFill>
              </a:rPr>
            </a:br>
            <a:endParaRPr lang="en-US" sz="3200" dirty="0" smtClean="0">
              <a:solidFill>
                <a:schemeClr val="tx2">
                  <a:lumMod val="50000"/>
                </a:schemeClr>
              </a:solidFill>
            </a:endParaRPr>
          </a:p>
        </p:txBody>
      </p:sp>
      <p:sp>
        <p:nvSpPr>
          <p:cNvPr id="7" name="Rectangle 3"/>
          <p:cNvSpPr>
            <a:spLocks noGrp="1" noChangeArrowheads="1"/>
          </p:cNvSpPr>
          <p:nvPr>
            <p:ph type="subTitle" idx="1"/>
          </p:nvPr>
        </p:nvSpPr>
        <p:spPr>
          <a:xfrm>
            <a:off x="685800" y="4800600"/>
            <a:ext cx="7827963" cy="1524000"/>
          </a:xfrm>
        </p:spPr>
        <p:txBody>
          <a:bodyPr>
            <a:normAutofit fontScale="92500" lnSpcReduction="10000"/>
          </a:bodyPr>
          <a:lstStyle/>
          <a:p>
            <a:pPr>
              <a:defRPr/>
            </a:pPr>
            <a:r>
              <a:rPr lang="id-ID" b="1" dirty="0" smtClean="0">
                <a:solidFill>
                  <a:schemeClr val="tx2">
                    <a:lumMod val="50000"/>
                  </a:schemeClr>
                </a:solidFill>
              </a:rPr>
              <a:t>Magister Sistem Informasi</a:t>
            </a:r>
          </a:p>
          <a:p>
            <a:pPr>
              <a:defRPr/>
            </a:pPr>
            <a:endParaRPr lang="id-ID" sz="2400" b="1" dirty="0" smtClean="0">
              <a:solidFill>
                <a:schemeClr val="tx2">
                  <a:lumMod val="50000"/>
                </a:schemeClr>
              </a:solidFill>
            </a:endParaRPr>
          </a:p>
          <a:p>
            <a:pPr>
              <a:defRPr/>
            </a:pPr>
            <a:r>
              <a:rPr lang="id-ID" sz="3600" b="1" dirty="0" smtClean="0">
                <a:solidFill>
                  <a:schemeClr val="tx2">
                    <a:lumMod val="50000"/>
                  </a:schemeClr>
                </a:solidFill>
              </a:rPr>
              <a:t>Universitas Komputer Indonesia</a:t>
            </a:r>
            <a:endParaRPr lang="en-US" sz="3600" b="1" dirty="0" smtClean="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cxnSp>
        <p:nvCxnSpPr>
          <p:cNvPr id="7" name="Straight Arrow Connector 6"/>
          <p:cNvCxnSpPr/>
          <p:nvPr/>
        </p:nvCxnSpPr>
        <p:spPr>
          <a:xfrm flipV="1">
            <a:off x="4343400" y="1981200"/>
            <a:ext cx="0" cy="137160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0" y="2514600"/>
            <a:ext cx="990600" cy="83820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53000" y="3771900"/>
            <a:ext cx="1219200" cy="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84271" y="4144963"/>
            <a:ext cx="838200" cy="129540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07871" y="4144963"/>
            <a:ext cx="854529" cy="129540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76500" y="3771900"/>
            <a:ext cx="1349830" cy="0"/>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19400" y="2514601"/>
            <a:ext cx="1006930" cy="884237"/>
          </a:xfrm>
          <a:prstGeom prst="straightConnector1">
            <a:avLst/>
          </a:prstGeom>
          <a:ln w="190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26330" y="3398838"/>
            <a:ext cx="1126670" cy="746125"/>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1227276"/>
            <a:ext cx="1676400" cy="707886"/>
          </a:xfrm>
          <a:prstGeom prst="rect">
            <a:avLst/>
          </a:prstGeom>
          <a:noFill/>
        </p:spPr>
        <p:txBody>
          <a:bodyPr wrap="square" rtlCol="0">
            <a:spAutoFit/>
          </a:bodyPr>
          <a:lstStyle/>
          <a:p>
            <a:r>
              <a:rPr lang="en-US" dirty="0" smtClean="0"/>
              <a:t>      </a:t>
            </a:r>
            <a:r>
              <a:rPr lang="en-US" sz="2000" dirty="0" smtClean="0">
                <a:latin typeface="+mj-lt"/>
              </a:rPr>
              <a:t>Parent</a:t>
            </a:r>
          </a:p>
          <a:p>
            <a:r>
              <a:rPr lang="en-US" sz="2000" dirty="0" smtClean="0">
                <a:latin typeface="+mj-lt"/>
              </a:rPr>
              <a:t>Organization</a:t>
            </a:r>
            <a:endParaRPr lang="en-US" sz="2000" dirty="0">
              <a:latin typeface="+mj-lt"/>
            </a:endParaRPr>
          </a:p>
        </p:txBody>
      </p:sp>
      <p:sp>
        <p:nvSpPr>
          <p:cNvPr id="26" name="TextBox 25"/>
          <p:cNvSpPr txBox="1"/>
          <p:nvPr/>
        </p:nvSpPr>
        <p:spPr>
          <a:xfrm>
            <a:off x="6096000" y="1943553"/>
            <a:ext cx="1676400" cy="707886"/>
          </a:xfrm>
          <a:prstGeom prst="rect">
            <a:avLst/>
          </a:prstGeom>
          <a:noFill/>
        </p:spPr>
        <p:txBody>
          <a:bodyPr wrap="square" rtlCol="0">
            <a:spAutoFit/>
          </a:bodyPr>
          <a:lstStyle/>
          <a:p>
            <a:r>
              <a:rPr lang="en-US" dirty="0" smtClean="0"/>
              <a:t>      </a:t>
            </a:r>
            <a:r>
              <a:rPr lang="en-US" sz="2000" dirty="0" smtClean="0">
                <a:latin typeface="+mj-lt"/>
              </a:rPr>
              <a:t>External </a:t>
            </a:r>
          </a:p>
          <a:p>
            <a:r>
              <a:rPr lang="en-US" sz="2000" dirty="0" smtClean="0">
                <a:latin typeface="+mj-lt"/>
              </a:rPr>
              <a:t>Environment</a:t>
            </a:r>
            <a:endParaRPr lang="en-US" sz="2000" dirty="0">
              <a:latin typeface="+mj-lt"/>
            </a:endParaRPr>
          </a:p>
        </p:txBody>
      </p:sp>
      <p:sp>
        <p:nvSpPr>
          <p:cNvPr id="27" name="TextBox 26"/>
          <p:cNvSpPr txBox="1"/>
          <p:nvPr/>
        </p:nvSpPr>
        <p:spPr>
          <a:xfrm>
            <a:off x="762000" y="2027154"/>
            <a:ext cx="2362200" cy="707886"/>
          </a:xfrm>
          <a:prstGeom prst="rect">
            <a:avLst/>
          </a:prstGeom>
          <a:noFill/>
        </p:spPr>
        <p:txBody>
          <a:bodyPr wrap="square" rtlCol="0">
            <a:spAutoFit/>
          </a:bodyPr>
          <a:lstStyle/>
          <a:p>
            <a:r>
              <a:rPr lang="en-US" dirty="0" smtClean="0"/>
              <a:t>      </a:t>
            </a:r>
            <a:r>
              <a:rPr lang="en-US" sz="2000" dirty="0" smtClean="0">
                <a:latin typeface="+mj-lt"/>
              </a:rPr>
              <a:t>Other Functional</a:t>
            </a:r>
          </a:p>
          <a:p>
            <a:r>
              <a:rPr lang="en-US" sz="2000" dirty="0" smtClean="0">
                <a:latin typeface="+mj-lt"/>
              </a:rPr>
              <a:t>            Managers</a:t>
            </a:r>
            <a:endParaRPr lang="en-US" sz="2000" dirty="0">
              <a:latin typeface="+mj-lt"/>
            </a:endParaRPr>
          </a:p>
        </p:txBody>
      </p:sp>
      <p:sp>
        <p:nvSpPr>
          <p:cNvPr id="28" name="TextBox 27"/>
          <p:cNvSpPr txBox="1"/>
          <p:nvPr/>
        </p:nvSpPr>
        <p:spPr>
          <a:xfrm>
            <a:off x="1619252" y="3571136"/>
            <a:ext cx="838200" cy="369332"/>
          </a:xfrm>
          <a:prstGeom prst="rect">
            <a:avLst/>
          </a:prstGeom>
          <a:noFill/>
        </p:spPr>
        <p:txBody>
          <a:bodyPr wrap="square" rtlCol="0">
            <a:spAutoFit/>
          </a:bodyPr>
          <a:lstStyle/>
          <a:p>
            <a:r>
              <a:rPr lang="en-US" dirty="0" smtClean="0"/>
              <a:t>Clients</a:t>
            </a:r>
            <a:endParaRPr lang="en-US" sz="2000" dirty="0">
              <a:latin typeface="+mj-lt"/>
            </a:endParaRPr>
          </a:p>
        </p:txBody>
      </p:sp>
      <p:sp>
        <p:nvSpPr>
          <p:cNvPr id="29" name="TextBox 28"/>
          <p:cNvSpPr txBox="1"/>
          <p:nvPr/>
        </p:nvSpPr>
        <p:spPr>
          <a:xfrm>
            <a:off x="6221186" y="3489626"/>
            <a:ext cx="1790700" cy="677108"/>
          </a:xfrm>
          <a:prstGeom prst="rect">
            <a:avLst/>
          </a:prstGeom>
          <a:noFill/>
        </p:spPr>
        <p:txBody>
          <a:bodyPr wrap="square" rtlCol="0">
            <a:spAutoFit/>
          </a:bodyPr>
          <a:lstStyle/>
          <a:p>
            <a:r>
              <a:rPr lang="en-US" dirty="0" smtClean="0"/>
              <a:t>          Top</a:t>
            </a:r>
          </a:p>
          <a:p>
            <a:r>
              <a:rPr lang="en-US" sz="2000" dirty="0" smtClean="0">
                <a:latin typeface="+mj-lt"/>
              </a:rPr>
              <a:t>Management</a:t>
            </a:r>
            <a:endParaRPr lang="en-US" sz="2000" dirty="0">
              <a:latin typeface="+mj-lt"/>
            </a:endParaRPr>
          </a:p>
        </p:txBody>
      </p:sp>
      <p:sp>
        <p:nvSpPr>
          <p:cNvPr id="30" name="TextBox 29"/>
          <p:cNvSpPr txBox="1"/>
          <p:nvPr/>
        </p:nvSpPr>
        <p:spPr>
          <a:xfrm>
            <a:off x="5287735" y="5383896"/>
            <a:ext cx="990600" cy="646331"/>
          </a:xfrm>
          <a:prstGeom prst="rect">
            <a:avLst/>
          </a:prstGeom>
          <a:noFill/>
        </p:spPr>
        <p:txBody>
          <a:bodyPr wrap="square" rtlCol="0">
            <a:spAutoFit/>
          </a:bodyPr>
          <a:lstStyle/>
          <a:p>
            <a:r>
              <a:rPr lang="en-US" dirty="0" smtClean="0"/>
              <a:t>Project                                                           Team</a:t>
            </a:r>
          </a:p>
        </p:txBody>
      </p:sp>
      <p:sp>
        <p:nvSpPr>
          <p:cNvPr id="31" name="TextBox 30"/>
          <p:cNvSpPr txBox="1"/>
          <p:nvPr/>
        </p:nvSpPr>
        <p:spPr>
          <a:xfrm>
            <a:off x="2413908" y="5423973"/>
            <a:ext cx="1420585" cy="369332"/>
          </a:xfrm>
          <a:prstGeom prst="rect">
            <a:avLst/>
          </a:prstGeom>
          <a:noFill/>
        </p:spPr>
        <p:txBody>
          <a:bodyPr wrap="square" rtlCol="0">
            <a:spAutoFit/>
          </a:bodyPr>
          <a:lstStyle/>
          <a:p>
            <a:r>
              <a:rPr lang="en-US" dirty="0" smtClean="0"/>
              <a:t>Accountant</a:t>
            </a:r>
          </a:p>
        </p:txBody>
      </p:sp>
      <p:sp>
        <p:nvSpPr>
          <p:cNvPr id="32" name="TextBox 31"/>
          <p:cNvSpPr txBox="1"/>
          <p:nvPr/>
        </p:nvSpPr>
        <p:spPr>
          <a:xfrm>
            <a:off x="3970568" y="3449916"/>
            <a:ext cx="1488618" cy="646331"/>
          </a:xfrm>
          <a:prstGeom prst="rect">
            <a:avLst/>
          </a:prstGeom>
          <a:noFill/>
          <a:ln>
            <a:noFill/>
          </a:ln>
        </p:spPr>
        <p:txBody>
          <a:bodyPr wrap="square" rtlCol="0">
            <a:spAutoFit/>
          </a:bodyPr>
          <a:lstStyle/>
          <a:p>
            <a:r>
              <a:rPr lang="en-US" dirty="0" smtClean="0"/>
              <a:t>Project Manager</a:t>
            </a:r>
            <a:endParaRPr lang="en-US" sz="20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
        <p:nvSpPr>
          <p:cNvPr id="3" name="Oval 2"/>
          <p:cNvSpPr/>
          <p:nvPr/>
        </p:nvSpPr>
        <p:spPr>
          <a:xfrm>
            <a:off x="2438400" y="1752600"/>
            <a:ext cx="3962400" cy="3886200"/>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38600" y="3276600"/>
            <a:ext cx="762000" cy="762000"/>
          </a:xfrm>
          <a:prstGeom prst="ellipse">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610100" y="1915886"/>
            <a:ext cx="685800" cy="137160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800600" y="3268436"/>
            <a:ext cx="1626053" cy="34290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40050" y="3883479"/>
            <a:ext cx="1230425" cy="928007"/>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 idx="4"/>
          </p:cNvCxnSpPr>
          <p:nvPr/>
        </p:nvCxnSpPr>
        <p:spPr>
          <a:xfrm>
            <a:off x="4419600" y="4027714"/>
            <a:ext cx="0" cy="1611086"/>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829949" y="3835853"/>
            <a:ext cx="1240971" cy="1023257"/>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465109" y="3248026"/>
            <a:ext cx="1547638" cy="317046"/>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505201" y="1976891"/>
            <a:ext cx="714374" cy="1317057"/>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92676" y="3378349"/>
            <a:ext cx="1006247" cy="569387"/>
          </a:xfrm>
          <a:prstGeom prst="rect">
            <a:avLst/>
          </a:prstGeom>
          <a:noFill/>
          <a:ln>
            <a:noFill/>
          </a:ln>
        </p:spPr>
        <p:txBody>
          <a:bodyPr wrap="square" rtlCol="0">
            <a:spAutoFit/>
          </a:bodyPr>
          <a:lstStyle/>
          <a:p>
            <a:r>
              <a:rPr lang="en-US" sz="1100" dirty="0" smtClean="0"/>
              <a:t>       </a:t>
            </a:r>
            <a:r>
              <a:rPr lang="en-US" sz="1000" b="1" dirty="0" smtClean="0">
                <a:latin typeface="+mj-lt"/>
              </a:rPr>
              <a:t>Project Management</a:t>
            </a:r>
          </a:p>
          <a:p>
            <a:r>
              <a:rPr lang="en-US" sz="1000" b="1" dirty="0">
                <a:latin typeface="+mj-lt"/>
              </a:rPr>
              <a:t> </a:t>
            </a:r>
            <a:r>
              <a:rPr lang="en-US" sz="1000" b="1" dirty="0" smtClean="0">
                <a:latin typeface="+mj-lt"/>
              </a:rPr>
              <a:t>      Team</a:t>
            </a:r>
            <a:endParaRPr lang="en-US" sz="1000" b="1" dirty="0">
              <a:latin typeface="+mj-lt"/>
            </a:endParaRPr>
          </a:p>
        </p:txBody>
      </p:sp>
      <p:sp>
        <p:nvSpPr>
          <p:cNvPr id="32" name="TextBox 31"/>
          <p:cNvSpPr txBox="1"/>
          <p:nvPr/>
        </p:nvSpPr>
        <p:spPr>
          <a:xfrm>
            <a:off x="4931571" y="2608185"/>
            <a:ext cx="1006247" cy="569387"/>
          </a:xfrm>
          <a:prstGeom prst="rect">
            <a:avLst/>
          </a:prstGeom>
          <a:noFill/>
          <a:ln>
            <a:noFill/>
          </a:ln>
        </p:spPr>
        <p:txBody>
          <a:bodyPr wrap="square" rtlCol="0">
            <a:spAutoFit/>
          </a:bodyPr>
          <a:lstStyle/>
          <a:p>
            <a:r>
              <a:rPr lang="en-US" sz="1100" dirty="0" smtClean="0"/>
              <a:t>       </a:t>
            </a:r>
            <a:r>
              <a:rPr lang="en-US" sz="1000" b="1" dirty="0" smtClean="0">
                <a:latin typeface="+mj-lt"/>
              </a:rPr>
              <a:t>Gather</a:t>
            </a:r>
          </a:p>
          <a:p>
            <a:r>
              <a:rPr lang="en-US" sz="1000" b="1" dirty="0" smtClean="0">
                <a:latin typeface="+mj-lt"/>
              </a:rPr>
              <a:t>     Information</a:t>
            </a:r>
          </a:p>
          <a:p>
            <a:r>
              <a:rPr lang="en-US" sz="1000" b="1" dirty="0" smtClean="0">
                <a:latin typeface="+mj-lt"/>
              </a:rPr>
              <a:t>On stakeholder</a:t>
            </a:r>
            <a:endParaRPr lang="en-US" sz="1000" b="1" dirty="0">
              <a:latin typeface="+mj-lt"/>
            </a:endParaRPr>
          </a:p>
        </p:txBody>
      </p:sp>
      <p:sp>
        <p:nvSpPr>
          <p:cNvPr id="33" name="TextBox 32"/>
          <p:cNvSpPr txBox="1"/>
          <p:nvPr/>
        </p:nvSpPr>
        <p:spPr>
          <a:xfrm>
            <a:off x="5189423" y="3585177"/>
            <a:ext cx="1006247" cy="569387"/>
          </a:xfrm>
          <a:prstGeom prst="rect">
            <a:avLst/>
          </a:prstGeom>
          <a:noFill/>
          <a:ln>
            <a:noFill/>
          </a:ln>
        </p:spPr>
        <p:txBody>
          <a:bodyPr wrap="square" rtlCol="0">
            <a:spAutoFit/>
          </a:bodyPr>
          <a:lstStyle/>
          <a:p>
            <a:r>
              <a:rPr lang="en-US" sz="1100" dirty="0" smtClean="0"/>
              <a:t>       </a:t>
            </a:r>
            <a:r>
              <a:rPr lang="en-US" sz="1000" b="1" dirty="0" smtClean="0">
                <a:latin typeface="+mj-lt"/>
              </a:rPr>
              <a:t>Identify</a:t>
            </a:r>
          </a:p>
          <a:p>
            <a:r>
              <a:rPr lang="en-US" sz="1000" b="1" dirty="0" smtClean="0">
                <a:latin typeface="+mj-lt"/>
              </a:rPr>
              <a:t> Stakeholders</a:t>
            </a:r>
          </a:p>
          <a:p>
            <a:r>
              <a:rPr lang="en-US" sz="1000" b="1" dirty="0" smtClean="0">
                <a:latin typeface="+mj-lt"/>
              </a:rPr>
              <a:t>       Mission</a:t>
            </a:r>
            <a:endParaRPr lang="en-US" sz="1000" b="1" dirty="0">
              <a:latin typeface="+mj-lt"/>
            </a:endParaRPr>
          </a:p>
        </p:txBody>
      </p:sp>
      <p:sp>
        <p:nvSpPr>
          <p:cNvPr id="34" name="TextBox 33"/>
          <p:cNvSpPr txBox="1"/>
          <p:nvPr/>
        </p:nvSpPr>
        <p:spPr>
          <a:xfrm>
            <a:off x="3399238" y="4472285"/>
            <a:ext cx="1006247" cy="569387"/>
          </a:xfrm>
          <a:prstGeom prst="rect">
            <a:avLst/>
          </a:prstGeom>
          <a:noFill/>
          <a:ln>
            <a:noFill/>
          </a:ln>
        </p:spPr>
        <p:txBody>
          <a:bodyPr wrap="square" rtlCol="0">
            <a:spAutoFit/>
          </a:bodyPr>
          <a:lstStyle/>
          <a:p>
            <a:r>
              <a:rPr lang="en-US" sz="1100" b="1" dirty="0" smtClean="0"/>
              <a:t>Identify</a:t>
            </a:r>
            <a:endParaRPr lang="en-US" sz="1000" b="1" dirty="0" smtClean="0">
              <a:latin typeface="+mj-lt"/>
            </a:endParaRPr>
          </a:p>
          <a:p>
            <a:r>
              <a:rPr lang="en-US" sz="1000" b="1" dirty="0" smtClean="0">
                <a:latin typeface="+mj-lt"/>
              </a:rPr>
              <a:t> Stakeholders</a:t>
            </a:r>
          </a:p>
          <a:p>
            <a:r>
              <a:rPr lang="en-US" sz="1000" b="1" dirty="0" smtClean="0">
                <a:latin typeface="+mj-lt"/>
              </a:rPr>
              <a:t>Strategy</a:t>
            </a:r>
            <a:endParaRPr lang="en-US" sz="1000" b="1" dirty="0">
              <a:latin typeface="+mj-lt"/>
            </a:endParaRPr>
          </a:p>
        </p:txBody>
      </p:sp>
      <p:sp>
        <p:nvSpPr>
          <p:cNvPr id="35" name="TextBox 34"/>
          <p:cNvSpPr txBox="1"/>
          <p:nvPr/>
        </p:nvSpPr>
        <p:spPr>
          <a:xfrm>
            <a:off x="4558396" y="4452255"/>
            <a:ext cx="1006247" cy="723275"/>
          </a:xfrm>
          <a:prstGeom prst="rect">
            <a:avLst/>
          </a:prstGeom>
          <a:noFill/>
          <a:ln>
            <a:noFill/>
          </a:ln>
        </p:spPr>
        <p:txBody>
          <a:bodyPr wrap="square" rtlCol="0">
            <a:spAutoFit/>
          </a:bodyPr>
          <a:lstStyle/>
          <a:p>
            <a:r>
              <a:rPr lang="en-US" sz="1100" dirty="0" smtClean="0"/>
              <a:t>   </a:t>
            </a:r>
            <a:r>
              <a:rPr lang="en-US" sz="1000" b="1" dirty="0" smtClean="0">
                <a:latin typeface="+mj-lt"/>
              </a:rPr>
              <a:t>Determine</a:t>
            </a:r>
          </a:p>
          <a:p>
            <a:r>
              <a:rPr lang="en-US" sz="1000" b="1" dirty="0" smtClean="0">
                <a:latin typeface="+mj-lt"/>
              </a:rPr>
              <a:t> Stakeholders</a:t>
            </a:r>
          </a:p>
          <a:p>
            <a:r>
              <a:rPr lang="en-US" sz="1000" b="1" dirty="0" smtClean="0">
                <a:latin typeface="+mj-lt"/>
              </a:rPr>
              <a:t>Strengths and</a:t>
            </a:r>
          </a:p>
          <a:p>
            <a:r>
              <a:rPr lang="en-US" sz="1000" b="1" dirty="0" smtClean="0">
                <a:latin typeface="+mj-lt"/>
              </a:rPr>
              <a:t>Weakness</a:t>
            </a:r>
            <a:endParaRPr lang="en-US" sz="1000" b="1" dirty="0">
              <a:latin typeface="+mj-lt"/>
            </a:endParaRPr>
          </a:p>
        </p:txBody>
      </p:sp>
      <p:sp>
        <p:nvSpPr>
          <p:cNvPr id="36" name="TextBox 35"/>
          <p:cNvSpPr txBox="1"/>
          <p:nvPr/>
        </p:nvSpPr>
        <p:spPr>
          <a:xfrm>
            <a:off x="2757829" y="3593407"/>
            <a:ext cx="1006247" cy="569387"/>
          </a:xfrm>
          <a:prstGeom prst="rect">
            <a:avLst/>
          </a:prstGeom>
          <a:noFill/>
          <a:ln>
            <a:noFill/>
          </a:ln>
        </p:spPr>
        <p:txBody>
          <a:bodyPr wrap="square" rtlCol="0">
            <a:spAutoFit/>
          </a:bodyPr>
          <a:lstStyle/>
          <a:p>
            <a:r>
              <a:rPr lang="en-US" sz="1100" b="1" dirty="0" smtClean="0"/>
              <a:t> Predict</a:t>
            </a:r>
            <a:endParaRPr lang="en-US" sz="1000" b="1" dirty="0" smtClean="0">
              <a:latin typeface="+mj-lt"/>
            </a:endParaRPr>
          </a:p>
          <a:p>
            <a:r>
              <a:rPr lang="en-US" sz="1000" b="1" dirty="0" smtClean="0">
                <a:latin typeface="+mj-lt"/>
              </a:rPr>
              <a:t> Stakeholders</a:t>
            </a:r>
          </a:p>
          <a:p>
            <a:r>
              <a:rPr lang="en-US" sz="1000" b="1" dirty="0" smtClean="0">
                <a:latin typeface="+mj-lt"/>
              </a:rPr>
              <a:t> Behavior</a:t>
            </a:r>
            <a:endParaRPr lang="en-US" sz="1000" b="1" dirty="0">
              <a:latin typeface="+mj-lt"/>
            </a:endParaRPr>
          </a:p>
        </p:txBody>
      </p:sp>
      <p:sp>
        <p:nvSpPr>
          <p:cNvPr id="38" name="TextBox 37"/>
          <p:cNvSpPr txBox="1"/>
          <p:nvPr/>
        </p:nvSpPr>
        <p:spPr>
          <a:xfrm>
            <a:off x="4006964" y="2097491"/>
            <a:ext cx="1006247" cy="415498"/>
          </a:xfrm>
          <a:prstGeom prst="rect">
            <a:avLst/>
          </a:prstGeom>
          <a:noFill/>
          <a:ln>
            <a:noFill/>
          </a:ln>
        </p:spPr>
        <p:txBody>
          <a:bodyPr wrap="square" rtlCol="0">
            <a:spAutoFit/>
          </a:bodyPr>
          <a:lstStyle/>
          <a:p>
            <a:r>
              <a:rPr lang="en-US" sz="1100" b="1" dirty="0" smtClean="0"/>
              <a:t> Identify</a:t>
            </a:r>
            <a:endParaRPr lang="en-US" sz="1000" b="1" dirty="0" smtClean="0">
              <a:latin typeface="+mj-lt"/>
            </a:endParaRPr>
          </a:p>
          <a:p>
            <a:r>
              <a:rPr lang="en-US" sz="1000" b="1" dirty="0" smtClean="0">
                <a:latin typeface="+mj-lt"/>
              </a:rPr>
              <a:t> Stakeholders</a:t>
            </a:r>
          </a:p>
        </p:txBody>
      </p:sp>
      <p:sp>
        <p:nvSpPr>
          <p:cNvPr id="39" name="TextBox 38"/>
          <p:cNvSpPr txBox="1"/>
          <p:nvPr/>
        </p:nvSpPr>
        <p:spPr>
          <a:xfrm>
            <a:off x="2900364" y="2568173"/>
            <a:ext cx="1006247" cy="723275"/>
          </a:xfrm>
          <a:prstGeom prst="rect">
            <a:avLst/>
          </a:prstGeom>
          <a:noFill/>
          <a:ln>
            <a:noFill/>
          </a:ln>
        </p:spPr>
        <p:txBody>
          <a:bodyPr wrap="square" rtlCol="0">
            <a:spAutoFit/>
          </a:bodyPr>
          <a:lstStyle/>
          <a:p>
            <a:r>
              <a:rPr lang="en-US" sz="1100" b="1" dirty="0" smtClean="0"/>
              <a:t> </a:t>
            </a:r>
            <a:r>
              <a:rPr lang="en-US" sz="1100" b="1" dirty="0" err="1" smtClean="0"/>
              <a:t>Implemet</a:t>
            </a:r>
            <a:endParaRPr lang="en-US" sz="1000" b="1" dirty="0" smtClean="0">
              <a:latin typeface="+mj-lt"/>
            </a:endParaRPr>
          </a:p>
          <a:p>
            <a:r>
              <a:rPr lang="en-US" sz="1000" b="1" dirty="0" smtClean="0">
                <a:latin typeface="+mj-lt"/>
              </a:rPr>
              <a:t> Stakeholders</a:t>
            </a:r>
          </a:p>
          <a:p>
            <a:r>
              <a:rPr lang="en-US" sz="1000" b="1" dirty="0" smtClean="0">
                <a:latin typeface="+mj-lt"/>
              </a:rPr>
              <a:t>Management</a:t>
            </a:r>
          </a:p>
          <a:p>
            <a:r>
              <a:rPr lang="en-US" sz="1000" b="1" dirty="0" err="1" smtClean="0">
                <a:latin typeface="+mj-lt"/>
              </a:rPr>
              <a:t>Strattegy</a:t>
            </a:r>
            <a:endParaRPr lang="en-US" sz="10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id-ID" sz="8000" dirty="0" smtClean="0"/>
              <a:t>ORGANIZATIONAL STRUCTURE</a:t>
            </a:r>
            <a:endParaRPr lang="id-ID" sz="8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Three Key Elements of Organizational Structure</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Organizational structure designates formal relating relationships, including the number of levels in the hierarchy and the span of control of managers and supervisor.</a:t>
            </a:r>
          </a:p>
          <a:p>
            <a:r>
              <a:rPr lang="id-ID" dirty="0" smtClean="0"/>
              <a:t>Organizational structure identifies the grouping together of individuals into department and department into the total organizations.</a:t>
            </a:r>
          </a:p>
          <a:p>
            <a:r>
              <a:rPr lang="id-ID" dirty="0" smtClean="0"/>
              <a:t>Organizational structure includes the design of systems to ensure effective communication, coordination, and integration of effort across department.</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sp>
        <p:nvSpPr>
          <p:cNvPr id="3" name="Rectangle 2"/>
          <p:cNvSpPr/>
          <p:nvPr/>
        </p:nvSpPr>
        <p:spPr>
          <a:xfrm>
            <a:off x="3886200" y="1600200"/>
            <a:ext cx="1447800" cy="3048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6200" y="2362200"/>
            <a:ext cx="1447800" cy="3048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24300" y="2359223"/>
            <a:ext cx="1371600" cy="307777"/>
          </a:xfrm>
          <a:prstGeom prst="rect">
            <a:avLst/>
          </a:prstGeom>
          <a:noFill/>
        </p:spPr>
        <p:txBody>
          <a:bodyPr wrap="square" rtlCol="0">
            <a:spAutoFit/>
          </a:bodyPr>
          <a:lstStyle/>
          <a:p>
            <a:r>
              <a:rPr lang="en-US" sz="1400" dirty="0" smtClean="0"/>
              <a:t>Chief Executive</a:t>
            </a:r>
            <a:endParaRPr lang="en-US" sz="1400" dirty="0"/>
          </a:p>
        </p:txBody>
      </p:sp>
      <p:sp>
        <p:nvSpPr>
          <p:cNvPr id="8" name="TextBox 7"/>
          <p:cNvSpPr txBox="1"/>
          <p:nvPr/>
        </p:nvSpPr>
        <p:spPr>
          <a:xfrm>
            <a:off x="3918857" y="1600200"/>
            <a:ext cx="1524000" cy="307777"/>
          </a:xfrm>
          <a:prstGeom prst="rect">
            <a:avLst/>
          </a:prstGeom>
          <a:noFill/>
        </p:spPr>
        <p:txBody>
          <a:bodyPr wrap="square" rtlCol="0">
            <a:spAutoFit/>
          </a:bodyPr>
          <a:lstStyle/>
          <a:p>
            <a:r>
              <a:rPr lang="en-US" sz="1400" dirty="0" smtClean="0"/>
              <a:t>Board of Directors</a:t>
            </a:r>
            <a:endParaRPr lang="en-US" sz="1400" dirty="0"/>
          </a:p>
        </p:txBody>
      </p:sp>
      <p:sp>
        <p:nvSpPr>
          <p:cNvPr id="9" name="TextBox 8"/>
          <p:cNvSpPr txBox="1"/>
          <p:nvPr/>
        </p:nvSpPr>
        <p:spPr>
          <a:xfrm>
            <a:off x="1676400" y="3884711"/>
            <a:ext cx="1447800" cy="307777"/>
          </a:xfrm>
          <a:prstGeom prst="rect">
            <a:avLst/>
          </a:prstGeom>
          <a:noFill/>
        </p:spPr>
        <p:txBody>
          <a:bodyPr wrap="square" rtlCol="0">
            <a:spAutoFit/>
          </a:bodyPr>
          <a:lstStyle/>
          <a:p>
            <a:r>
              <a:rPr lang="en-US" sz="1400" dirty="0" smtClean="0"/>
              <a:t>Market Research</a:t>
            </a:r>
            <a:endParaRPr lang="en-US" sz="1400" dirty="0"/>
          </a:p>
        </p:txBody>
      </p:sp>
      <p:sp>
        <p:nvSpPr>
          <p:cNvPr id="11" name="Rectangle 10"/>
          <p:cNvSpPr/>
          <p:nvPr/>
        </p:nvSpPr>
        <p:spPr>
          <a:xfrm>
            <a:off x="1281951" y="3366632"/>
            <a:ext cx="1308849" cy="42860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24200" y="3366632"/>
            <a:ext cx="1371600" cy="42860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9415" y="3366631"/>
            <a:ext cx="1383102" cy="42860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05600" y="3366630"/>
            <a:ext cx="1447800" cy="42861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24200" y="3315060"/>
            <a:ext cx="1447800" cy="523220"/>
          </a:xfrm>
          <a:prstGeom prst="rect">
            <a:avLst/>
          </a:prstGeom>
          <a:noFill/>
        </p:spPr>
        <p:txBody>
          <a:bodyPr wrap="square" rtlCol="0">
            <a:spAutoFit/>
          </a:bodyPr>
          <a:lstStyle/>
          <a:p>
            <a:r>
              <a:rPr lang="en-US" sz="1400" dirty="0" smtClean="0"/>
              <a:t>Vice President of Production</a:t>
            </a:r>
            <a:endParaRPr lang="en-US" sz="1400" dirty="0"/>
          </a:p>
        </p:txBody>
      </p:sp>
      <p:sp>
        <p:nvSpPr>
          <p:cNvPr id="16" name="TextBox 15"/>
          <p:cNvSpPr txBox="1"/>
          <p:nvPr/>
        </p:nvSpPr>
        <p:spPr>
          <a:xfrm>
            <a:off x="5089415" y="3299837"/>
            <a:ext cx="1447800" cy="523220"/>
          </a:xfrm>
          <a:prstGeom prst="rect">
            <a:avLst/>
          </a:prstGeom>
          <a:noFill/>
        </p:spPr>
        <p:txBody>
          <a:bodyPr wrap="square" rtlCol="0">
            <a:spAutoFit/>
          </a:bodyPr>
          <a:lstStyle/>
          <a:p>
            <a:r>
              <a:rPr lang="en-US" sz="1400" dirty="0" smtClean="0"/>
              <a:t>Vice President of Finance</a:t>
            </a:r>
            <a:endParaRPr lang="en-US" sz="1400" dirty="0"/>
          </a:p>
        </p:txBody>
      </p:sp>
      <p:sp>
        <p:nvSpPr>
          <p:cNvPr id="17" name="TextBox 16"/>
          <p:cNvSpPr txBox="1"/>
          <p:nvPr/>
        </p:nvSpPr>
        <p:spPr>
          <a:xfrm>
            <a:off x="6743700" y="3319326"/>
            <a:ext cx="1447800" cy="523220"/>
          </a:xfrm>
          <a:prstGeom prst="rect">
            <a:avLst/>
          </a:prstGeom>
          <a:noFill/>
        </p:spPr>
        <p:txBody>
          <a:bodyPr wrap="square" rtlCol="0">
            <a:spAutoFit/>
          </a:bodyPr>
          <a:lstStyle/>
          <a:p>
            <a:r>
              <a:rPr lang="en-US" sz="1400" dirty="0" smtClean="0"/>
              <a:t>Vice President of Research</a:t>
            </a:r>
            <a:endParaRPr lang="en-US" sz="1400" dirty="0"/>
          </a:p>
        </p:txBody>
      </p:sp>
      <p:cxnSp>
        <p:nvCxnSpPr>
          <p:cNvPr id="20" name="Straight Connector 19"/>
          <p:cNvCxnSpPr>
            <a:endCxn id="7" idx="0"/>
          </p:cNvCxnSpPr>
          <p:nvPr/>
        </p:nvCxnSpPr>
        <p:spPr>
          <a:xfrm>
            <a:off x="4610100" y="1907977"/>
            <a:ext cx="0" cy="4512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0" y="40386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936375" y="3045091"/>
            <a:ext cx="5493125" cy="38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0000" y="3048890"/>
            <a:ext cx="0" cy="3177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10100" y="2667000"/>
            <a:ext cx="0" cy="369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9500" y="3045091"/>
            <a:ext cx="0" cy="3177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24000" y="3795240"/>
            <a:ext cx="0" cy="1767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519802" y="43434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24000" y="48006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19801" y="52578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12575" y="4646711"/>
            <a:ext cx="1447800" cy="523220"/>
          </a:xfrm>
          <a:prstGeom prst="rect">
            <a:avLst/>
          </a:prstGeom>
          <a:noFill/>
        </p:spPr>
        <p:txBody>
          <a:bodyPr wrap="square" rtlCol="0">
            <a:spAutoFit/>
          </a:bodyPr>
          <a:lstStyle/>
          <a:p>
            <a:r>
              <a:rPr lang="en-US" sz="1400" dirty="0" smtClean="0"/>
              <a:t>After-Market</a:t>
            </a:r>
          </a:p>
          <a:p>
            <a:r>
              <a:rPr lang="en-US" sz="1400" dirty="0" smtClean="0"/>
              <a:t>Support</a:t>
            </a:r>
            <a:endParaRPr lang="en-US" sz="1400" dirty="0"/>
          </a:p>
        </p:txBody>
      </p:sp>
      <p:sp>
        <p:nvSpPr>
          <p:cNvPr id="46" name="TextBox 45"/>
          <p:cNvSpPr txBox="1"/>
          <p:nvPr/>
        </p:nvSpPr>
        <p:spPr>
          <a:xfrm>
            <a:off x="1676400" y="5103911"/>
            <a:ext cx="1447800" cy="307777"/>
          </a:xfrm>
          <a:prstGeom prst="rect">
            <a:avLst/>
          </a:prstGeom>
          <a:noFill/>
        </p:spPr>
        <p:txBody>
          <a:bodyPr wrap="square" rtlCol="0">
            <a:spAutoFit/>
          </a:bodyPr>
          <a:lstStyle/>
          <a:p>
            <a:r>
              <a:rPr lang="en-US" sz="1400" dirty="0" smtClean="0"/>
              <a:t>Advertising</a:t>
            </a:r>
            <a:endParaRPr lang="en-US" sz="1400" dirty="0"/>
          </a:p>
        </p:txBody>
      </p:sp>
      <p:sp>
        <p:nvSpPr>
          <p:cNvPr id="47" name="TextBox 46"/>
          <p:cNvSpPr txBox="1"/>
          <p:nvPr/>
        </p:nvSpPr>
        <p:spPr>
          <a:xfrm>
            <a:off x="1706233" y="4192488"/>
            <a:ext cx="1447800" cy="307777"/>
          </a:xfrm>
          <a:prstGeom prst="rect">
            <a:avLst/>
          </a:prstGeom>
          <a:noFill/>
        </p:spPr>
        <p:txBody>
          <a:bodyPr wrap="square" rtlCol="0">
            <a:spAutoFit/>
          </a:bodyPr>
          <a:lstStyle/>
          <a:p>
            <a:r>
              <a:rPr lang="en-US" sz="1400" dirty="0" smtClean="0"/>
              <a:t>Sales</a:t>
            </a:r>
            <a:endParaRPr lang="en-US" sz="1400" dirty="0"/>
          </a:p>
        </p:txBody>
      </p:sp>
      <p:cxnSp>
        <p:nvCxnSpPr>
          <p:cNvPr id="48" name="Straight Connector 47"/>
          <p:cNvCxnSpPr/>
          <p:nvPr/>
        </p:nvCxnSpPr>
        <p:spPr>
          <a:xfrm>
            <a:off x="3352800" y="3795240"/>
            <a:ext cx="0" cy="1767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2800" y="41148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52800" y="44196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2800" y="4791974"/>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2800" y="51111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52799" y="541595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39937" y="3960911"/>
            <a:ext cx="1447800" cy="307777"/>
          </a:xfrm>
          <a:prstGeom prst="rect">
            <a:avLst/>
          </a:prstGeom>
          <a:noFill/>
        </p:spPr>
        <p:txBody>
          <a:bodyPr wrap="square" rtlCol="0">
            <a:spAutoFit/>
          </a:bodyPr>
          <a:lstStyle/>
          <a:p>
            <a:r>
              <a:rPr lang="en-US" sz="1400" dirty="0" smtClean="0"/>
              <a:t>Logistics</a:t>
            </a:r>
            <a:endParaRPr lang="en-US" sz="1400" dirty="0"/>
          </a:p>
        </p:txBody>
      </p:sp>
      <p:sp>
        <p:nvSpPr>
          <p:cNvPr id="55" name="TextBox 54"/>
          <p:cNvSpPr txBox="1"/>
          <p:nvPr/>
        </p:nvSpPr>
        <p:spPr>
          <a:xfrm>
            <a:off x="3512130" y="4279330"/>
            <a:ext cx="1447800" cy="307777"/>
          </a:xfrm>
          <a:prstGeom prst="rect">
            <a:avLst/>
          </a:prstGeom>
          <a:noFill/>
        </p:spPr>
        <p:txBody>
          <a:bodyPr wrap="square" rtlCol="0">
            <a:spAutoFit/>
          </a:bodyPr>
          <a:lstStyle/>
          <a:p>
            <a:r>
              <a:rPr lang="en-US" sz="1400" dirty="0" smtClean="0"/>
              <a:t>Outsourcing</a:t>
            </a:r>
            <a:endParaRPr lang="en-US" sz="1400" dirty="0"/>
          </a:p>
        </p:txBody>
      </p:sp>
      <p:sp>
        <p:nvSpPr>
          <p:cNvPr id="56" name="TextBox 55"/>
          <p:cNvSpPr txBox="1"/>
          <p:nvPr/>
        </p:nvSpPr>
        <p:spPr>
          <a:xfrm>
            <a:off x="3509255" y="4611995"/>
            <a:ext cx="1447800" cy="307777"/>
          </a:xfrm>
          <a:prstGeom prst="rect">
            <a:avLst/>
          </a:prstGeom>
          <a:noFill/>
        </p:spPr>
        <p:txBody>
          <a:bodyPr wrap="square" rtlCol="0">
            <a:spAutoFit/>
          </a:bodyPr>
          <a:lstStyle/>
          <a:p>
            <a:r>
              <a:rPr lang="en-US" sz="1400" dirty="0" smtClean="0"/>
              <a:t>Distribution</a:t>
            </a:r>
            <a:endParaRPr lang="en-US" sz="1400" dirty="0"/>
          </a:p>
        </p:txBody>
      </p:sp>
      <p:sp>
        <p:nvSpPr>
          <p:cNvPr id="57" name="TextBox 56"/>
          <p:cNvSpPr txBox="1"/>
          <p:nvPr/>
        </p:nvSpPr>
        <p:spPr>
          <a:xfrm>
            <a:off x="3535444" y="4945862"/>
            <a:ext cx="1447800" cy="307777"/>
          </a:xfrm>
          <a:prstGeom prst="rect">
            <a:avLst/>
          </a:prstGeom>
          <a:noFill/>
        </p:spPr>
        <p:txBody>
          <a:bodyPr wrap="square" rtlCol="0">
            <a:spAutoFit/>
          </a:bodyPr>
          <a:lstStyle/>
          <a:p>
            <a:r>
              <a:rPr lang="en-US" sz="1400" dirty="0" smtClean="0"/>
              <a:t>Warehousing</a:t>
            </a:r>
            <a:endParaRPr lang="en-US" sz="1400" dirty="0"/>
          </a:p>
        </p:txBody>
      </p:sp>
      <p:sp>
        <p:nvSpPr>
          <p:cNvPr id="58" name="TextBox 57"/>
          <p:cNvSpPr txBox="1"/>
          <p:nvPr/>
        </p:nvSpPr>
        <p:spPr>
          <a:xfrm>
            <a:off x="3509255" y="5276796"/>
            <a:ext cx="1447800" cy="307777"/>
          </a:xfrm>
          <a:prstGeom prst="rect">
            <a:avLst/>
          </a:prstGeom>
          <a:noFill/>
        </p:spPr>
        <p:txBody>
          <a:bodyPr wrap="square" rtlCol="0">
            <a:spAutoFit/>
          </a:bodyPr>
          <a:lstStyle/>
          <a:p>
            <a:r>
              <a:rPr lang="en-US" sz="1400" dirty="0" smtClean="0"/>
              <a:t>Manufacturing</a:t>
            </a:r>
            <a:endParaRPr lang="en-US" sz="1400" dirty="0"/>
          </a:p>
        </p:txBody>
      </p:sp>
      <p:sp>
        <p:nvSpPr>
          <p:cNvPr id="59" name="TextBox 58"/>
          <p:cNvSpPr txBox="1"/>
          <p:nvPr/>
        </p:nvSpPr>
        <p:spPr>
          <a:xfrm>
            <a:off x="1212475" y="3298686"/>
            <a:ext cx="1447800" cy="523220"/>
          </a:xfrm>
          <a:prstGeom prst="rect">
            <a:avLst/>
          </a:prstGeom>
          <a:noFill/>
        </p:spPr>
        <p:txBody>
          <a:bodyPr wrap="square" rtlCol="0">
            <a:spAutoFit/>
          </a:bodyPr>
          <a:lstStyle/>
          <a:p>
            <a:r>
              <a:rPr lang="en-US" sz="1400" dirty="0" smtClean="0"/>
              <a:t>Vice President of Marketing</a:t>
            </a:r>
            <a:endParaRPr lang="en-US" sz="1400" dirty="0"/>
          </a:p>
        </p:txBody>
      </p:sp>
      <p:cxnSp>
        <p:nvCxnSpPr>
          <p:cNvPr id="60" name="Straight Connector 59"/>
          <p:cNvCxnSpPr/>
          <p:nvPr/>
        </p:nvCxnSpPr>
        <p:spPr>
          <a:xfrm>
            <a:off x="5328249" y="3778038"/>
            <a:ext cx="0" cy="1767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28249" y="41148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35553" y="4500265"/>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28248" y="487680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34000" y="5276796"/>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22690" y="3882362"/>
            <a:ext cx="1447800" cy="523220"/>
          </a:xfrm>
          <a:prstGeom prst="rect">
            <a:avLst/>
          </a:prstGeom>
          <a:noFill/>
        </p:spPr>
        <p:txBody>
          <a:bodyPr wrap="square" rtlCol="0">
            <a:spAutoFit/>
          </a:bodyPr>
          <a:lstStyle/>
          <a:p>
            <a:r>
              <a:rPr lang="en-US" sz="1400" dirty="0" smtClean="0"/>
              <a:t>Accounting</a:t>
            </a:r>
          </a:p>
          <a:p>
            <a:r>
              <a:rPr lang="en-US" sz="1400" dirty="0" smtClean="0"/>
              <a:t>Services</a:t>
            </a:r>
            <a:endParaRPr lang="en-US" sz="1400" dirty="0"/>
          </a:p>
        </p:txBody>
      </p:sp>
      <p:sp>
        <p:nvSpPr>
          <p:cNvPr id="66" name="TextBox 65"/>
          <p:cNvSpPr txBox="1"/>
          <p:nvPr/>
        </p:nvSpPr>
        <p:spPr>
          <a:xfrm>
            <a:off x="5526487" y="4338934"/>
            <a:ext cx="1447800" cy="307777"/>
          </a:xfrm>
          <a:prstGeom prst="rect">
            <a:avLst/>
          </a:prstGeom>
          <a:noFill/>
        </p:spPr>
        <p:txBody>
          <a:bodyPr wrap="square" rtlCol="0">
            <a:spAutoFit/>
          </a:bodyPr>
          <a:lstStyle/>
          <a:p>
            <a:r>
              <a:rPr lang="en-US" sz="1400" dirty="0" smtClean="0"/>
              <a:t>Contracting</a:t>
            </a:r>
            <a:endParaRPr lang="en-US" sz="1400" dirty="0"/>
          </a:p>
        </p:txBody>
      </p:sp>
      <p:sp>
        <p:nvSpPr>
          <p:cNvPr id="67" name="TextBox 66"/>
          <p:cNvSpPr txBox="1"/>
          <p:nvPr/>
        </p:nvSpPr>
        <p:spPr>
          <a:xfrm>
            <a:off x="5562600" y="4681846"/>
            <a:ext cx="1447800" cy="307777"/>
          </a:xfrm>
          <a:prstGeom prst="rect">
            <a:avLst/>
          </a:prstGeom>
          <a:noFill/>
        </p:spPr>
        <p:txBody>
          <a:bodyPr wrap="square" rtlCol="0">
            <a:spAutoFit/>
          </a:bodyPr>
          <a:lstStyle/>
          <a:p>
            <a:r>
              <a:rPr lang="en-US" sz="1400" dirty="0" smtClean="0"/>
              <a:t>Investments</a:t>
            </a:r>
            <a:endParaRPr lang="en-US" sz="1400" dirty="0"/>
          </a:p>
        </p:txBody>
      </p:sp>
      <p:sp>
        <p:nvSpPr>
          <p:cNvPr id="68" name="TextBox 67"/>
          <p:cNvSpPr txBox="1"/>
          <p:nvPr/>
        </p:nvSpPr>
        <p:spPr>
          <a:xfrm>
            <a:off x="5568351" y="5022178"/>
            <a:ext cx="1447800" cy="523220"/>
          </a:xfrm>
          <a:prstGeom prst="rect">
            <a:avLst/>
          </a:prstGeom>
          <a:noFill/>
        </p:spPr>
        <p:txBody>
          <a:bodyPr wrap="square" rtlCol="0">
            <a:spAutoFit/>
          </a:bodyPr>
          <a:lstStyle/>
          <a:p>
            <a:r>
              <a:rPr lang="en-US" sz="1400" dirty="0" smtClean="0"/>
              <a:t>Employee</a:t>
            </a:r>
          </a:p>
          <a:p>
            <a:r>
              <a:rPr lang="en-US" sz="1400" dirty="0" smtClean="0"/>
              <a:t>Benefits</a:t>
            </a:r>
            <a:endParaRPr lang="en-US" sz="1400" dirty="0"/>
          </a:p>
        </p:txBody>
      </p:sp>
      <p:cxnSp>
        <p:nvCxnSpPr>
          <p:cNvPr id="69" name="Straight Connector 68"/>
          <p:cNvCxnSpPr/>
          <p:nvPr/>
        </p:nvCxnSpPr>
        <p:spPr>
          <a:xfrm>
            <a:off x="7024777" y="3795240"/>
            <a:ext cx="0" cy="1767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24777" y="4038599"/>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024777" y="4405582"/>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10400" y="4760491"/>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024777" y="5098460"/>
            <a:ext cx="1871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11914" y="3775898"/>
            <a:ext cx="1447800" cy="523220"/>
          </a:xfrm>
          <a:prstGeom prst="rect">
            <a:avLst/>
          </a:prstGeom>
          <a:noFill/>
        </p:spPr>
        <p:txBody>
          <a:bodyPr wrap="square" rtlCol="0">
            <a:spAutoFit/>
          </a:bodyPr>
          <a:lstStyle/>
          <a:p>
            <a:r>
              <a:rPr lang="en-US" sz="1400" dirty="0" smtClean="0"/>
              <a:t>New Product</a:t>
            </a:r>
          </a:p>
          <a:p>
            <a:r>
              <a:rPr lang="en-US" sz="1400" dirty="0" err="1" smtClean="0"/>
              <a:t>Develpment</a:t>
            </a:r>
            <a:endParaRPr lang="en-US" sz="1400" dirty="0"/>
          </a:p>
        </p:txBody>
      </p:sp>
      <p:sp>
        <p:nvSpPr>
          <p:cNvPr id="75" name="TextBox 74"/>
          <p:cNvSpPr txBox="1"/>
          <p:nvPr/>
        </p:nvSpPr>
        <p:spPr>
          <a:xfrm>
            <a:off x="7215888" y="4251693"/>
            <a:ext cx="1447800" cy="307777"/>
          </a:xfrm>
          <a:prstGeom prst="rect">
            <a:avLst/>
          </a:prstGeom>
          <a:noFill/>
        </p:spPr>
        <p:txBody>
          <a:bodyPr wrap="square" rtlCol="0">
            <a:spAutoFit/>
          </a:bodyPr>
          <a:lstStyle/>
          <a:p>
            <a:r>
              <a:rPr lang="en-US" sz="1400" dirty="0" smtClean="0"/>
              <a:t>Testing</a:t>
            </a:r>
            <a:endParaRPr lang="en-US" sz="1400" dirty="0"/>
          </a:p>
        </p:txBody>
      </p:sp>
      <p:sp>
        <p:nvSpPr>
          <p:cNvPr id="76" name="TextBox 75"/>
          <p:cNvSpPr txBox="1"/>
          <p:nvPr/>
        </p:nvSpPr>
        <p:spPr>
          <a:xfrm>
            <a:off x="7237454" y="4587107"/>
            <a:ext cx="1447800" cy="307777"/>
          </a:xfrm>
          <a:prstGeom prst="rect">
            <a:avLst/>
          </a:prstGeom>
          <a:noFill/>
        </p:spPr>
        <p:txBody>
          <a:bodyPr wrap="square" rtlCol="0">
            <a:spAutoFit/>
          </a:bodyPr>
          <a:lstStyle/>
          <a:p>
            <a:r>
              <a:rPr lang="en-US" sz="1400" dirty="0" smtClean="0"/>
              <a:t>Research Labs</a:t>
            </a:r>
            <a:endParaRPr lang="en-US" sz="1400" dirty="0"/>
          </a:p>
        </p:txBody>
      </p:sp>
      <p:sp>
        <p:nvSpPr>
          <p:cNvPr id="77" name="TextBox 76"/>
          <p:cNvSpPr txBox="1"/>
          <p:nvPr/>
        </p:nvSpPr>
        <p:spPr>
          <a:xfrm>
            <a:off x="7215888" y="4944271"/>
            <a:ext cx="1447800" cy="307777"/>
          </a:xfrm>
          <a:prstGeom prst="rect">
            <a:avLst/>
          </a:prstGeom>
          <a:noFill/>
        </p:spPr>
        <p:txBody>
          <a:bodyPr wrap="square" rtlCol="0">
            <a:spAutoFit/>
          </a:bodyPr>
          <a:lstStyle/>
          <a:p>
            <a:r>
              <a:rPr lang="en-US" sz="1400" dirty="0" smtClean="0"/>
              <a:t>Quality</a:t>
            </a:r>
            <a:endParaRPr lang="en-US" sz="1400" dirty="0"/>
          </a:p>
        </p:txBody>
      </p:sp>
      <p:cxnSp>
        <p:nvCxnSpPr>
          <p:cNvPr id="78" name="Straight Connector 77"/>
          <p:cNvCxnSpPr/>
          <p:nvPr/>
        </p:nvCxnSpPr>
        <p:spPr>
          <a:xfrm>
            <a:off x="1936375" y="3036122"/>
            <a:ext cx="0" cy="31774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Functional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endParaRPr lang="id-ID" dirty="0"/>
          </a:p>
        </p:txBody>
      </p:sp>
      <p:sp>
        <p:nvSpPr>
          <p:cNvPr id="4" name="Content Placeholder 3"/>
          <p:cNvSpPr>
            <a:spLocks noGrp="1"/>
          </p:cNvSpPr>
          <p:nvPr>
            <p:ph sz="half" idx="2"/>
          </p:nvPr>
        </p:nvSpPr>
        <p:spPr/>
        <p:txBody>
          <a:bodyPr>
            <a:normAutofit fontScale="85000" lnSpcReduction="20000"/>
          </a:bodyPr>
          <a:lstStyle/>
          <a:p>
            <a:r>
              <a:rPr lang="id-ID" dirty="0" smtClean="0"/>
              <a:t>Project are developed within the basic functional structure of the organizations, requiring no disruption or change to the firm’s design.</a:t>
            </a:r>
          </a:p>
          <a:p>
            <a:r>
              <a:rPr lang="id-ID" dirty="0" smtClean="0"/>
              <a:t>Enables the development of in-depth knowledge and intellectual capital</a:t>
            </a:r>
          </a:p>
          <a:p>
            <a:r>
              <a:rPr lang="id-ID" dirty="0" smtClean="0"/>
              <a:t>Allows for standard career paths. Project team members only perform their duties as needed while maintaining maximum connection with their functional group</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endParaRPr lang="id-ID" dirty="0"/>
          </a:p>
        </p:txBody>
      </p:sp>
      <p:sp>
        <p:nvSpPr>
          <p:cNvPr id="6" name="Content Placeholder 5"/>
          <p:cNvSpPr>
            <a:spLocks noGrp="1"/>
          </p:cNvSpPr>
          <p:nvPr>
            <p:ph sz="quarter" idx="4"/>
          </p:nvPr>
        </p:nvSpPr>
        <p:spPr/>
        <p:txBody>
          <a:bodyPr>
            <a:normAutofit fontScale="92500" lnSpcReduction="10000"/>
          </a:bodyPr>
          <a:lstStyle/>
          <a:p>
            <a:r>
              <a:rPr lang="id-ID" sz="2000" dirty="0" smtClean="0"/>
              <a:t>Functional siloing makes it difficult to achieve cross-functional cooperation.</a:t>
            </a:r>
          </a:p>
          <a:p>
            <a:r>
              <a:rPr lang="id-ID" sz="2000" dirty="0" smtClean="0"/>
              <a:t>Lack of customer focus</a:t>
            </a:r>
          </a:p>
          <a:p>
            <a:r>
              <a:rPr lang="id-ID" sz="2000" dirty="0" smtClean="0"/>
              <a:t>Project generally take longer to complete due to structural problems, slower communications, lack of direct ownership of project, and competing priorities among the functional departments.</a:t>
            </a:r>
          </a:p>
          <a:p>
            <a:r>
              <a:rPr lang="id-ID" sz="2000" dirty="0" smtClean="0"/>
              <a:t>Projects may suboptimized due to varying interest or commitment across functional boundaries.</a:t>
            </a:r>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
            </a:r>
            <a:br>
              <a:rPr lang="id-ID" dirty="0" smtClean="0"/>
            </a:br>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Project Organizations</a:t>
            </a:r>
            <a:endParaRPr lang="id-ID" dirty="0"/>
          </a:p>
        </p:txBody>
      </p:sp>
      <p:sp>
        <p:nvSpPr>
          <p:cNvPr id="3" name="Rectangle 2"/>
          <p:cNvSpPr/>
          <p:nvPr/>
        </p:nvSpPr>
        <p:spPr>
          <a:xfrm>
            <a:off x="4038600" y="1828800"/>
            <a:ext cx="1371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38600" y="1865411"/>
            <a:ext cx="1447800" cy="307777"/>
          </a:xfrm>
          <a:prstGeom prst="rect">
            <a:avLst/>
          </a:prstGeom>
          <a:noFill/>
        </p:spPr>
        <p:txBody>
          <a:bodyPr wrap="square" rtlCol="0">
            <a:spAutoFit/>
          </a:bodyPr>
          <a:lstStyle/>
          <a:p>
            <a:r>
              <a:rPr lang="en-US" sz="1400" dirty="0" smtClean="0"/>
              <a:t>Board Directors</a:t>
            </a:r>
            <a:endParaRPr lang="en-US" sz="1400" dirty="0"/>
          </a:p>
        </p:txBody>
      </p:sp>
      <p:sp>
        <p:nvSpPr>
          <p:cNvPr id="6" name="Rectangle 5"/>
          <p:cNvSpPr/>
          <p:nvPr/>
        </p:nvSpPr>
        <p:spPr>
          <a:xfrm>
            <a:off x="4038600" y="2514600"/>
            <a:ext cx="1371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14800" y="2551211"/>
            <a:ext cx="1447800" cy="307777"/>
          </a:xfrm>
          <a:prstGeom prst="rect">
            <a:avLst/>
          </a:prstGeom>
          <a:noFill/>
        </p:spPr>
        <p:txBody>
          <a:bodyPr wrap="square" rtlCol="0">
            <a:spAutoFit/>
          </a:bodyPr>
          <a:lstStyle/>
          <a:p>
            <a:r>
              <a:rPr lang="en-US" sz="1400" dirty="0" smtClean="0"/>
              <a:t>Chief Executive</a:t>
            </a:r>
            <a:endParaRPr lang="en-US" sz="1400" dirty="0"/>
          </a:p>
        </p:txBody>
      </p:sp>
      <p:sp>
        <p:nvSpPr>
          <p:cNvPr id="8" name="Rectangle 7"/>
          <p:cNvSpPr/>
          <p:nvPr/>
        </p:nvSpPr>
        <p:spPr>
          <a:xfrm>
            <a:off x="1143000" y="34290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3438524"/>
            <a:ext cx="1371600" cy="447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3438525"/>
            <a:ext cx="1371600" cy="447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68596" y="3438524"/>
            <a:ext cx="1371600" cy="447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2800" y="3438525"/>
            <a:ext cx="1371600" cy="447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04900" y="3395990"/>
            <a:ext cx="1447800" cy="523220"/>
          </a:xfrm>
          <a:prstGeom prst="rect">
            <a:avLst/>
          </a:prstGeom>
          <a:noFill/>
        </p:spPr>
        <p:txBody>
          <a:bodyPr wrap="square" rtlCol="0">
            <a:spAutoFit/>
          </a:bodyPr>
          <a:lstStyle/>
          <a:p>
            <a:r>
              <a:rPr lang="en-US" sz="1400" dirty="0" smtClean="0"/>
              <a:t>Vice President of</a:t>
            </a:r>
          </a:p>
          <a:p>
            <a:r>
              <a:rPr lang="en-US" sz="1400" dirty="0" smtClean="0"/>
              <a:t>Project</a:t>
            </a:r>
            <a:endParaRPr lang="en-US" sz="1400" dirty="0"/>
          </a:p>
        </p:txBody>
      </p:sp>
      <p:sp>
        <p:nvSpPr>
          <p:cNvPr id="17" name="TextBox 16"/>
          <p:cNvSpPr txBox="1"/>
          <p:nvPr/>
        </p:nvSpPr>
        <p:spPr>
          <a:xfrm>
            <a:off x="2628900" y="3429000"/>
            <a:ext cx="1447800" cy="523220"/>
          </a:xfrm>
          <a:prstGeom prst="rect">
            <a:avLst/>
          </a:prstGeom>
          <a:noFill/>
        </p:spPr>
        <p:txBody>
          <a:bodyPr wrap="square" rtlCol="0">
            <a:spAutoFit/>
          </a:bodyPr>
          <a:lstStyle/>
          <a:p>
            <a:r>
              <a:rPr lang="en-US" sz="1400" dirty="0" smtClean="0"/>
              <a:t>Vice President of</a:t>
            </a:r>
          </a:p>
          <a:p>
            <a:r>
              <a:rPr lang="en-US" sz="1400" dirty="0" smtClean="0"/>
              <a:t>Marketing</a:t>
            </a:r>
            <a:endParaRPr lang="en-US" sz="1400" dirty="0"/>
          </a:p>
        </p:txBody>
      </p:sp>
      <p:sp>
        <p:nvSpPr>
          <p:cNvPr id="18" name="TextBox 17"/>
          <p:cNvSpPr txBox="1"/>
          <p:nvPr/>
        </p:nvSpPr>
        <p:spPr>
          <a:xfrm>
            <a:off x="7172325" y="3424565"/>
            <a:ext cx="1447800" cy="523220"/>
          </a:xfrm>
          <a:prstGeom prst="rect">
            <a:avLst/>
          </a:prstGeom>
          <a:noFill/>
        </p:spPr>
        <p:txBody>
          <a:bodyPr wrap="square" rtlCol="0">
            <a:spAutoFit/>
          </a:bodyPr>
          <a:lstStyle/>
          <a:p>
            <a:r>
              <a:rPr lang="en-US" sz="1400" dirty="0" smtClean="0"/>
              <a:t>Vice President of</a:t>
            </a:r>
          </a:p>
          <a:p>
            <a:r>
              <a:rPr lang="en-US" sz="1400" dirty="0" smtClean="0"/>
              <a:t>Research</a:t>
            </a:r>
            <a:endParaRPr lang="en-US" sz="1400" dirty="0"/>
          </a:p>
        </p:txBody>
      </p:sp>
      <p:sp>
        <p:nvSpPr>
          <p:cNvPr id="19" name="TextBox 18"/>
          <p:cNvSpPr txBox="1"/>
          <p:nvPr/>
        </p:nvSpPr>
        <p:spPr>
          <a:xfrm>
            <a:off x="5638800" y="3387120"/>
            <a:ext cx="1447800" cy="523220"/>
          </a:xfrm>
          <a:prstGeom prst="rect">
            <a:avLst/>
          </a:prstGeom>
          <a:noFill/>
        </p:spPr>
        <p:txBody>
          <a:bodyPr wrap="square" rtlCol="0">
            <a:spAutoFit/>
          </a:bodyPr>
          <a:lstStyle/>
          <a:p>
            <a:r>
              <a:rPr lang="en-US" sz="1400" dirty="0" smtClean="0"/>
              <a:t>Vice President of</a:t>
            </a:r>
          </a:p>
          <a:p>
            <a:r>
              <a:rPr lang="en-US" sz="1400" dirty="0" smtClean="0"/>
              <a:t>Finance</a:t>
            </a:r>
            <a:endParaRPr lang="en-US" sz="1400" dirty="0"/>
          </a:p>
        </p:txBody>
      </p:sp>
      <p:sp>
        <p:nvSpPr>
          <p:cNvPr id="21" name="TextBox 20"/>
          <p:cNvSpPr txBox="1"/>
          <p:nvPr/>
        </p:nvSpPr>
        <p:spPr>
          <a:xfrm>
            <a:off x="4191000" y="3409295"/>
            <a:ext cx="1447800" cy="523220"/>
          </a:xfrm>
          <a:prstGeom prst="rect">
            <a:avLst/>
          </a:prstGeom>
          <a:noFill/>
        </p:spPr>
        <p:txBody>
          <a:bodyPr wrap="square" rtlCol="0">
            <a:spAutoFit/>
          </a:bodyPr>
          <a:lstStyle/>
          <a:p>
            <a:r>
              <a:rPr lang="en-US" sz="1400" dirty="0" smtClean="0"/>
              <a:t>Vice President of</a:t>
            </a:r>
          </a:p>
          <a:p>
            <a:r>
              <a:rPr lang="en-US" sz="1400" dirty="0" smtClean="0"/>
              <a:t>Production</a:t>
            </a:r>
            <a:endParaRPr lang="en-US" sz="1400" dirty="0"/>
          </a:p>
        </p:txBody>
      </p:sp>
      <p:sp>
        <p:nvSpPr>
          <p:cNvPr id="5" name="Oval 4"/>
          <p:cNvSpPr/>
          <p:nvPr/>
        </p:nvSpPr>
        <p:spPr>
          <a:xfrm>
            <a:off x="1428749" y="4114800"/>
            <a:ext cx="704851"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38275" y="4220885"/>
            <a:ext cx="723900" cy="523220"/>
          </a:xfrm>
          <a:prstGeom prst="rect">
            <a:avLst/>
          </a:prstGeom>
          <a:noFill/>
        </p:spPr>
        <p:txBody>
          <a:bodyPr wrap="square" rtlCol="0">
            <a:spAutoFit/>
          </a:bodyPr>
          <a:lstStyle/>
          <a:p>
            <a:r>
              <a:rPr lang="en-US" sz="1400" dirty="0" smtClean="0"/>
              <a:t>Project</a:t>
            </a:r>
          </a:p>
          <a:p>
            <a:r>
              <a:rPr lang="en-US" sz="1400" dirty="0" smtClean="0"/>
              <a:t>Alpha</a:t>
            </a:r>
            <a:endParaRPr lang="en-US" sz="1400" dirty="0"/>
          </a:p>
        </p:txBody>
      </p:sp>
      <p:sp>
        <p:nvSpPr>
          <p:cNvPr id="24" name="TextBox 23"/>
          <p:cNvSpPr txBox="1"/>
          <p:nvPr/>
        </p:nvSpPr>
        <p:spPr>
          <a:xfrm>
            <a:off x="1466850" y="5262890"/>
            <a:ext cx="723900" cy="523220"/>
          </a:xfrm>
          <a:prstGeom prst="rect">
            <a:avLst/>
          </a:prstGeom>
          <a:noFill/>
        </p:spPr>
        <p:txBody>
          <a:bodyPr wrap="square" rtlCol="0">
            <a:spAutoFit/>
          </a:bodyPr>
          <a:lstStyle/>
          <a:p>
            <a:r>
              <a:rPr lang="en-US" sz="1400" dirty="0" smtClean="0"/>
              <a:t>Project</a:t>
            </a:r>
          </a:p>
          <a:p>
            <a:r>
              <a:rPr lang="en-US" sz="1400" dirty="0" smtClean="0"/>
              <a:t>Beta</a:t>
            </a:r>
            <a:endParaRPr lang="en-US" sz="1400" dirty="0"/>
          </a:p>
        </p:txBody>
      </p:sp>
      <p:sp>
        <p:nvSpPr>
          <p:cNvPr id="25" name="Oval 24"/>
          <p:cNvSpPr/>
          <p:nvPr/>
        </p:nvSpPr>
        <p:spPr>
          <a:xfrm>
            <a:off x="1438275" y="5172075"/>
            <a:ext cx="704851"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295400" y="3886200"/>
            <a:ext cx="0" cy="16383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62500" y="2209800"/>
            <a:ext cx="0" cy="304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3118693"/>
            <a:ext cx="0" cy="3103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43074" y="3001864"/>
            <a:ext cx="0" cy="46672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62500" y="2895600"/>
            <a:ext cx="1" cy="513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62675" y="3103661"/>
            <a:ext cx="0" cy="33486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72400" y="3103661"/>
            <a:ext cx="0" cy="36492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76600" y="3103661"/>
            <a:ext cx="4495800" cy="3006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43074" y="2986832"/>
            <a:ext cx="3019426" cy="150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85875" y="4457700"/>
            <a:ext cx="13334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85874" y="5524500"/>
            <a:ext cx="13334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71" name="Straight Connector 6170"/>
          <p:cNvCxnSpPr/>
          <p:nvPr/>
        </p:nvCxnSpPr>
        <p:spPr>
          <a:xfrm flipV="1">
            <a:off x="2133600" y="3886200"/>
            <a:ext cx="2057400" cy="46327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19300" y="3886199"/>
            <a:ext cx="647700" cy="30513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133600" y="3886199"/>
            <a:ext cx="3733800" cy="56632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114550" y="3886200"/>
            <a:ext cx="5581650" cy="718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019300" y="3886199"/>
            <a:ext cx="1143000" cy="13766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21" idx="2"/>
          </p:cNvCxnSpPr>
          <p:nvPr/>
        </p:nvCxnSpPr>
        <p:spPr>
          <a:xfrm flipV="1">
            <a:off x="2095500" y="3932515"/>
            <a:ext cx="2819400" cy="14611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19" idx="2"/>
          </p:cNvCxnSpPr>
          <p:nvPr/>
        </p:nvCxnSpPr>
        <p:spPr>
          <a:xfrm flipV="1">
            <a:off x="2143126" y="3910340"/>
            <a:ext cx="4219574" cy="158960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18" idx="2"/>
          </p:cNvCxnSpPr>
          <p:nvPr/>
        </p:nvCxnSpPr>
        <p:spPr>
          <a:xfrm flipV="1">
            <a:off x="2133600" y="3947785"/>
            <a:ext cx="5762625" cy="16805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20000"/>
          </a:bodyPr>
          <a:lstStyle/>
          <a:p>
            <a:r>
              <a:rPr lang="id-ID" dirty="0" smtClean="0"/>
              <a:t>Assigns authority solely to the project manager.</a:t>
            </a:r>
          </a:p>
          <a:p>
            <a:r>
              <a:rPr lang="id-ID" dirty="0" smtClean="0"/>
              <a:t>Leads to improve communication across the organization and among the functional groups.</a:t>
            </a:r>
          </a:p>
          <a:p>
            <a:r>
              <a:rPr lang="id-ID" dirty="0" smtClean="0"/>
              <a:t>Promotes effective and speedy decission making.</a:t>
            </a:r>
          </a:p>
          <a:p>
            <a:r>
              <a:rPr lang="id-ID" dirty="0" smtClean="0"/>
              <a:t>Promotes the creation of cadres of project management experts.</a:t>
            </a:r>
          </a:p>
          <a:p>
            <a:r>
              <a:rPr lang="id-ID" dirty="0" smtClean="0"/>
              <a:t>Encourages rapid response to market opportunities.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fontScale="92500" lnSpcReduction="10000"/>
          </a:bodyPr>
          <a:lstStyle/>
          <a:p>
            <a:r>
              <a:rPr lang="id-ID" dirty="0" smtClean="0"/>
              <a:t>Setting up and maintaining temas can be expensive.</a:t>
            </a:r>
          </a:p>
          <a:p>
            <a:r>
              <a:rPr lang="id-ID" dirty="0" smtClean="0"/>
              <a:t>Potential for project team members to develop loyalty to the project rather than to the overall organization.</a:t>
            </a:r>
          </a:p>
          <a:p>
            <a:r>
              <a:rPr lang="id-ID" dirty="0" smtClean="0"/>
              <a:t>Difficult to maintain a pooled supply of intelectual capital.</a:t>
            </a:r>
          </a:p>
          <a:p>
            <a:r>
              <a:rPr lang="id-ID" dirty="0" smtClean="0"/>
              <a:t>Concern among project team members about their future once the project ends.</a:t>
            </a: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sp>
        <p:nvSpPr>
          <p:cNvPr id="15" name="TextBox 14"/>
          <p:cNvSpPr txBox="1"/>
          <p:nvPr/>
        </p:nvSpPr>
        <p:spPr>
          <a:xfrm>
            <a:off x="7071957" y="3112870"/>
            <a:ext cx="1752600" cy="523220"/>
          </a:xfrm>
          <a:prstGeom prst="rect">
            <a:avLst/>
          </a:prstGeom>
          <a:noFill/>
        </p:spPr>
        <p:txBody>
          <a:bodyPr wrap="square" rtlCol="0">
            <a:spAutoFit/>
          </a:bodyPr>
          <a:lstStyle/>
          <a:p>
            <a:r>
              <a:rPr lang="en-US" sz="1400" dirty="0" smtClean="0"/>
              <a:t>Vice President of</a:t>
            </a:r>
          </a:p>
          <a:p>
            <a:r>
              <a:rPr lang="en-US" sz="1400" dirty="0" smtClean="0"/>
              <a:t>Research</a:t>
            </a:r>
            <a:endParaRPr lang="en-US" sz="1400" dirty="0"/>
          </a:p>
        </p:txBody>
      </p:sp>
      <p:sp>
        <p:nvSpPr>
          <p:cNvPr id="19" name="TextBox 18"/>
          <p:cNvSpPr txBox="1"/>
          <p:nvPr/>
        </p:nvSpPr>
        <p:spPr>
          <a:xfrm>
            <a:off x="6875294" y="4111435"/>
            <a:ext cx="1752600" cy="307777"/>
          </a:xfrm>
          <a:prstGeom prst="rect">
            <a:avLst/>
          </a:prstGeom>
          <a:noFill/>
        </p:spPr>
        <p:txBody>
          <a:bodyPr wrap="square" rtlCol="0">
            <a:spAutoFit/>
          </a:bodyPr>
          <a:lstStyle/>
          <a:p>
            <a:r>
              <a:rPr lang="en-US" sz="1400" dirty="0" smtClean="0"/>
              <a:t>3 resources</a:t>
            </a:r>
            <a:endParaRPr lang="en-US" sz="1400" dirty="0"/>
          </a:p>
        </p:txBody>
      </p:sp>
      <p:sp>
        <p:nvSpPr>
          <p:cNvPr id="24" name="TextBox 23"/>
          <p:cNvSpPr txBox="1"/>
          <p:nvPr/>
        </p:nvSpPr>
        <p:spPr>
          <a:xfrm>
            <a:off x="6860653" y="5254899"/>
            <a:ext cx="1752600" cy="307777"/>
          </a:xfrm>
          <a:prstGeom prst="rect">
            <a:avLst/>
          </a:prstGeom>
          <a:noFill/>
        </p:spPr>
        <p:txBody>
          <a:bodyPr wrap="square" rtlCol="0">
            <a:spAutoFit/>
          </a:bodyPr>
          <a:lstStyle/>
          <a:p>
            <a:r>
              <a:rPr lang="en-US" sz="1400" dirty="0" smtClean="0"/>
              <a:t>2.5 resources</a:t>
            </a:r>
            <a:endParaRPr lang="en-US" sz="1400" dirty="0"/>
          </a:p>
        </p:txBody>
      </p:sp>
      <p:grpSp>
        <p:nvGrpSpPr>
          <p:cNvPr id="41" name="Group 40"/>
          <p:cNvGrpSpPr/>
          <p:nvPr/>
        </p:nvGrpSpPr>
        <p:grpSpPr>
          <a:xfrm>
            <a:off x="668505" y="1524000"/>
            <a:ext cx="7806989" cy="4458556"/>
            <a:chOff x="1056895" y="1418631"/>
            <a:chExt cx="7806989" cy="4458556"/>
          </a:xfrm>
        </p:grpSpPr>
        <p:sp>
          <p:nvSpPr>
            <p:cNvPr id="3" name="Rectangle 2"/>
            <p:cNvSpPr/>
            <p:nvPr/>
          </p:nvSpPr>
          <p:spPr>
            <a:xfrm>
              <a:off x="4038600" y="2133600"/>
              <a:ext cx="1447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11184" y="1450918"/>
              <a:ext cx="1752600" cy="307777"/>
            </a:xfrm>
            <a:prstGeom prst="rect">
              <a:avLst/>
            </a:prstGeom>
            <a:noFill/>
          </p:spPr>
          <p:txBody>
            <a:bodyPr wrap="square" rtlCol="0">
              <a:spAutoFit/>
            </a:bodyPr>
            <a:lstStyle/>
            <a:p>
              <a:r>
                <a:rPr lang="en-US" sz="1400" dirty="0" smtClean="0"/>
                <a:t>Board of direction</a:t>
              </a:r>
              <a:endParaRPr lang="en-US" sz="1400" dirty="0"/>
            </a:p>
          </p:txBody>
        </p:sp>
        <p:sp>
          <p:nvSpPr>
            <p:cNvPr id="6" name="Rectangle 5"/>
            <p:cNvSpPr/>
            <p:nvPr/>
          </p:nvSpPr>
          <p:spPr>
            <a:xfrm>
              <a:off x="4048125" y="1418631"/>
              <a:ext cx="1447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3048000"/>
              <a:ext cx="1447800"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14453" y="2119657"/>
              <a:ext cx="1752600" cy="307777"/>
            </a:xfrm>
            <a:prstGeom prst="rect">
              <a:avLst/>
            </a:prstGeom>
            <a:noFill/>
          </p:spPr>
          <p:txBody>
            <a:bodyPr wrap="square" rtlCol="0">
              <a:spAutoFit/>
            </a:bodyPr>
            <a:lstStyle/>
            <a:p>
              <a:r>
                <a:rPr lang="en-US" sz="1400" dirty="0" smtClean="0"/>
                <a:t>Chief Executive</a:t>
              </a:r>
              <a:endParaRPr lang="en-US" sz="1400" dirty="0"/>
            </a:p>
          </p:txBody>
        </p:sp>
        <p:sp>
          <p:nvSpPr>
            <p:cNvPr id="9" name="TextBox 8"/>
            <p:cNvSpPr txBox="1"/>
            <p:nvPr/>
          </p:nvSpPr>
          <p:spPr>
            <a:xfrm>
              <a:off x="1056895" y="3066863"/>
              <a:ext cx="1752600" cy="523220"/>
            </a:xfrm>
            <a:prstGeom prst="rect">
              <a:avLst/>
            </a:prstGeom>
            <a:noFill/>
          </p:spPr>
          <p:txBody>
            <a:bodyPr wrap="square" rtlCol="0">
              <a:spAutoFit/>
            </a:bodyPr>
            <a:lstStyle/>
            <a:p>
              <a:r>
                <a:rPr lang="en-US" sz="1400" dirty="0" smtClean="0"/>
                <a:t>Vice President of</a:t>
              </a:r>
            </a:p>
            <a:p>
              <a:r>
                <a:rPr lang="en-US" sz="1400" dirty="0" smtClean="0"/>
                <a:t>Project</a:t>
              </a:r>
              <a:endParaRPr lang="en-US" sz="1400" dirty="0"/>
            </a:p>
          </p:txBody>
        </p:sp>
        <p:sp>
          <p:nvSpPr>
            <p:cNvPr id="11" name="TextBox 10"/>
            <p:cNvSpPr txBox="1"/>
            <p:nvPr/>
          </p:nvSpPr>
          <p:spPr>
            <a:xfrm>
              <a:off x="2658859" y="3033374"/>
              <a:ext cx="1752600" cy="523220"/>
            </a:xfrm>
            <a:prstGeom prst="rect">
              <a:avLst/>
            </a:prstGeom>
            <a:noFill/>
          </p:spPr>
          <p:txBody>
            <a:bodyPr wrap="square" rtlCol="0">
              <a:spAutoFit/>
            </a:bodyPr>
            <a:lstStyle/>
            <a:p>
              <a:r>
                <a:rPr lang="en-US" sz="1400" dirty="0" smtClean="0"/>
                <a:t>Vice President of</a:t>
              </a:r>
            </a:p>
            <a:p>
              <a:r>
                <a:rPr lang="en-US" sz="1400" dirty="0" smtClean="0"/>
                <a:t>Marketing</a:t>
              </a:r>
              <a:endParaRPr lang="en-US" sz="1400" dirty="0"/>
            </a:p>
          </p:txBody>
        </p:sp>
        <p:sp>
          <p:nvSpPr>
            <p:cNvPr id="12" name="TextBox 11"/>
            <p:cNvSpPr txBox="1"/>
            <p:nvPr/>
          </p:nvSpPr>
          <p:spPr>
            <a:xfrm>
              <a:off x="4210444" y="3053937"/>
              <a:ext cx="1752600" cy="523220"/>
            </a:xfrm>
            <a:prstGeom prst="rect">
              <a:avLst/>
            </a:prstGeom>
            <a:noFill/>
          </p:spPr>
          <p:txBody>
            <a:bodyPr wrap="square" rtlCol="0">
              <a:spAutoFit/>
            </a:bodyPr>
            <a:lstStyle/>
            <a:p>
              <a:r>
                <a:rPr lang="en-US" sz="1400" dirty="0" smtClean="0"/>
                <a:t>Vice President of</a:t>
              </a:r>
            </a:p>
            <a:p>
              <a:r>
                <a:rPr lang="en-US" sz="1400" dirty="0" smtClean="0"/>
                <a:t>Production</a:t>
              </a:r>
              <a:endParaRPr lang="en-US" sz="1400" dirty="0"/>
            </a:p>
          </p:txBody>
        </p:sp>
        <p:sp>
          <p:nvSpPr>
            <p:cNvPr id="13" name="TextBox 12"/>
            <p:cNvSpPr txBox="1"/>
            <p:nvPr/>
          </p:nvSpPr>
          <p:spPr>
            <a:xfrm>
              <a:off x="5780752" y="3020080"/>
              <a:ext cx="1752600" cy="523220"/>
            </a:xfrm>
            <a:prstGeom prst="rect">
              <a:avLst/>
            </a:prstGeom>
            <a:noFill/>
          </p:spPr>
          <p:txBody>
            <a:bodyPr wrap="square" rtlCol="0">
              <a:spAutoFit/>
            </a:bodyPr>
            <a:lstStyle/>
            <a:p>
              <a:r>
                <a:rPr lang="en-US" sz="1400" dirty="0" smtClean="0"/>
                <a:t>Vice President of</a:t>
              </a:r>
            </a:p>
            <a:p>
              <a:r>
                <a:rPr lang="en-US" sz="1400" dirty="0" smtClean="0"/>
                <a:t>Finance</a:t>
              </a:r>
              <a:endParaRPr lang="en-US" sz="1400" dirty="0"/>
            </a:p>
          </p:txBody>
        </p:sp>
        <p:sp>
          <p:nvSpPr>
            <p:cNvPr id="16" name="TextBox 15"/>
            <p:cNvSpPr txBox="1"/>
            <p:nvPr/>
          </p:nvSpPr>
          <p:spPr>
            <a:xfrm>
              <a:off x="2847034" y="3991512"/>
              <a:ext cx="1752600" cy="307777"/>
            </a:xfrm>
            <a:prstGeom prst="rect">
              <a:avLst/>
            </a:prstGeom>
            <a:noFill/>
          </p:spPr>
          <p:txBody>
            <a:bodyPr wrap="square" rtlCol="0">
              <a:spAutoFit/>
            </a:bodyPr>
            <a:lstStyle/>
            <a:p>
              <a:r>
                <a:rPr lang="en-US" sz="1400" dirty="0" smtClean="0"/>
                <a:t>2 resources</a:t>
              </a:r>
              <a:endParaRPr lang="en-US" sz="1400" dirty="0"/>
            </a:p>
          </p:txBody>
        </p:sp>
        <p:sp>
          <p:nvSpPr>
            <p:cNvPr id="17" name="TextBox 16"/>
            <p:cNvSpPr txBox="1"/>
            <p:nvPr/>
          </p:nvSpPr>
          <p:spPr>
            <a:xfrm>
              <a:off x="4175131" y="3986481"/>
              <a:ext cx="1752600" cy="307777"/>
            </a:xfrm>
            <a:prstGeom prst="rect">
              <a:avLst/>
            </a:prstGeom>
            <a:noFill/>
          </p:spPr>
          <p:txBody>
            <a:bodyPr wrap="square" rtlCol="0">
              <a:spAutoFit/>
            </a:bodyPr>
            <a:lstStyle/>
            <a:p>
              <a:r>
                <a:rPr lang="en-US" sz="1400" dirty="0" smtClean="0"/>
                <a:t>1.5 resources</a:t>
              </a:r>
              <a:endParaRPr lang="en-US" sz="1400" dirty="0"/>
            </a:p>
          </p:txBody>
        </p:sp>
        <p:sp>
          <p:nvSpPr>
            <p:cNvPr id="18" name="TextBox 17"/>
            <p:cNvSpPr txBox="1"/>
            <p:nvPr/>
          </p:nvSpPr>
          <p:spPr>
            <a:xfrm>
              <a:off x="5867053" y="3999777"/>
              <a:ext cx="1752600" cy="307777"/>
            </a:xfrm>
            <a:prstGeom prst="rect">
              <a:avLst/>
            </a:prstGeom>
            <a:noFill/>
          </p:spPr>
          <p:txBody>
            <a:bodyPr wrap="square" rtlCol="0">
              <a:spAutoFit/>
            </a:bodyPr>
            <a:lstStyle/>
            <a:p>
              <a:r>
                <a:rPr lang="en-US" sz="1400" dirty="0" smtClean="0"/>
                <a:t>1 resources</a:t>
              </a:r>
              <a:endParaRPr lang="en-US" sz="1400" dirty="0"/>
            </a:p>
          </p:txBody>
        </p:sp>
        <p:sp>
          <p:nvSpPr>
            <p:cNvPr id="20" name="TextBox 19"/>
            <p:cNvSpPr txBox="1"/>
            <p:nvPr/>
          </p:nvSpPr>
          <p:spPr>
            <a:xfrm>
              <a:off x="2819400" y="5166162"/>
              <a:ext cx="1752600" cy="307777"/>
            </a:xfrm>
            <a:prstGeom prst="rect">
              <a:avLst/>
            </a:prstGeom>
            <a:noFill/>
          </p:spPr>
          <p:txBody>
            <a:bodyPr wrap="square" rtlCol="0">
              <a:spAutoFit/>
            </a:bodyPr>
            <a:lstStyle/>
            <a:p>
              <a:r>
                <a:rPr lang="en-US" sz="1400" dirty="0" smtClean="0"/>
                <a:t>1 resources</a:t>
              </a:r>
              <a:endParaRPr lang="en-US" sz="1400" dirty="0"/>
            </a:p>
          </p:txBody>
        </p:sp>
        <p:sp>
          <p:nvSpPr>
            <p:cNvPr id="21" name="TextBox 20"/>
            <p:cNvSpPr txBox="1"/>
            <p:nvPr/>
          </p:nvSpPr>
          <p:spPr>
            <a:xfrm>
              <a:off x="4345261" y="5173661"/>
              <a:ext cx="1752600" cy="307777"/>
            </a:xfrm>
            <a:prstGeom prst="rect">
              <a:avLst/>
            </a:prstGeom>
            <a:noFill/>
          </p:spPr>
          <p:txBody>
            <a:bodyPr wrap="square" rtlCol="0">
              <a:spAutoFit/>
            </a:bodyPr>
            <a:lstStyle/>
            <a:p>
              <a:r>
                <a:rPr lang="en-US" sz="1400" dirty="0" smtClean="0"/>
                <a:t>2 resources</a:t>
              </a:r>
              <a:endParaRPr lang="en-US" sz="1400" dirty="0"/>
            </a:p>
          </p:txBody>
        </p:sp>
        <p:sp>
          <p:nvSpPr>
            <p:cNvPr id="23" name="TextBox 22"/>
            <p:cNvSpPr txBox="1"/>
            <p:nvPr/>
          </p:nvSpPr>
          <p:spPr>
            <a:xfrm>
              <a:off x="5867053" y="5166714"/>
              <a:ext cx="1752600" cy="307777"/>
            </a:xfrm>
            <a:prstGeom prst="rect">
              <a:avLst/>
            </a:prstGeom>
            <a:noFill/>
          </p:spPr>
          <p:txBody>
            <a:bodyPr wrap="square" rtlCol="0">
              <a:spAutoFit/>
            </a:bodyPr>
            <a:lstStyle/>
            <a:p>
              <a:r>
                <a:rPr lang="en-US" sz="1400" dirty="0" smtClean="0"/>
                <a:t>2 resources</a:t>
              </a:r>
              <a:endParaRPr lang="en-US" sz="1400" dirty="0"/>
            </a:p>
          </p:txBody>
        </p:sp>
        <p:sp>
          <p:nvSpPr>
            <p:cNvPr id="25" name="Rectangle 24"/>
            <p:cNvSpPr/>
            <p:nvPr/>
          </p:nvSpPr>
          <p:spPr>
            <a:xfrm>
              <a:off x="2638622" y="3048000"/>
              <a:ext cx="1447800"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91962" y="3037419"/>
              <a:ext cx="1447800"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63784" y="3037843"/>
              <a:ext cx="1447800"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16084" y="3050708"/>
              <a:ext cx="1447800"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73996" y="3877612"/>
              <a:ext cx="833407" cy="523220"/>
            </a:xfrm>
            <a:prstGeom prst="rect">
              <a:avLst/>
            </a:prstGeom>
            <a:noFill/>
          </p:spPr>
          <p:txBody>
            <a:bodyPr wrap="square" rtlCol="0">
              <a:spAutoFit/>
            </a:bodyPr>
            <a:lstStyle/>
            <a:p>
              <a:r>
                <a:rPr lang="en-US" sz="1400" dirty="0" smtClean="0"/>
                <a:t>Project</a:t>
              </a:r>
            </a:p>
            <a:p>
              <a:r>
                <a:rPr lang="en-US" sz="1400" dirty="0" smtClean="0"/>
                <a:t>Alpha</a:t>
              </a:r>
              <a:endParaRPr lang="en-US" sz="1400" dirty="0"/>
            </a:p>
          </p:txBody>
        </p:sp>
        <p:sp>
          <p:nvSpPr>
            <p:cNvPr id="30" name="TextBox 29"/>
            <p:cNvSpPr txBox="1"/>
            <p:nvPr/>
          </p:nvSpPr>
          <p:spPr>
            <a:xfrm>
              <a:off x="1342549" y="5065939"/>
              <a:ext cx="979517" cy="523220"/>
            </a:xfrm>
            <a:prstGeom prst="rect">
              <a:avLst/>
            </a:prstGeom>
            <a:noFill/>
          </p:spPr>
          <p:txBody>
            <a:bodyPr wrap="square" rtlCol="0">
              <a:spAutoFit/>
            </a:bodyPr>
            <a:lstStyle/>
            <a:p>
              <a:r>
                <a:rPr lang="en-US" sz="1400" dirty="0" smtClean="0"/>
                <a:t>Project</a:t>
              </a:r>
            </a:p>
            <a:p>
              <a:r>
                <a:rPr lang="en-US" sz="1400" dirty="0" smtClean="0"/>
                <a:t>Beta</a:t>
              </a:r>
              <a:endParaRPr lang="en-US" sz="1400" dirty="0"/>
            </a:p>
          </p:txBody>
        </p:sp>
        <p:cxnSp>
          <p:nvCxnSpPr>
            <p:cNvPr id="7" name="Straight Connector 6"/>
            <p:cNvCxnSpPr/>
            <p:nvPr/>
          </p:nvCxnSpPr>
          <p:spPr>
            <a:xfrm>
              <a:off x="4762500" y="1799631"/>
              <a:ext cx="9525" cy="33396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67262" y="2509614"/>
              <a:ext cx="4763" cy="52780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788203" y="2773516"/>
              <a:ext cx="2496" cy="26614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22826" y="2773516"/>
              <a:ext cx="1386" cy="2749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37721" y="2773516"/>
              <a:ext cx="2067" cy="29334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125343" y="2773516"/>
              <a:ext cx="2581" cy="29811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73" name="Straight Connector 7172"/>
            <p:cNvCxnSpPr/>
            <p:nvPr/>
          </p:nvCxnSpPr>
          <p:spPr>
            <a:xfrm>
              <a:off x="1788203" y="2773516"/>
              <a:ext cx="635178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92" name="Straight Connector 7191"/>
            <p:cNvCxnSpPr/>
            <p:nvPr/>
          </p:nvCxnSpPr>
          <p:spPr>
            <a:xfrm>
              <a:off x="4769643" y="3531520"/>
              <a:ext cx="0" cy="346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24600" y="3543300"/>
              <a:ext cx="0" cy="346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22074" y="3531520"/>
              <a:ext cx="0" cy="346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22826" y="3544896"/>
              <a:ext cx="0" cy="3460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303776" y="4400288"/>
              <a:ext cx="0" cy="6651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62500" y="4400830"/>
              <a:ext cx="0" cy="6651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33778" y="4400289"/>
              <a:ext cx="0" cy="6651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731599" y="4400289"/>
              <a:ext cx="0" cy="6651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195" name="Rectangle 7194"/>
            <p:cNvSpPr/>
            <p:nvPr/>
          </p:nvSpPr>
          <p:spPr>
            <a:xfrm>
              <a:off x="2809494" y="3877612"/>
              <a:ext cx="5801106" cy="522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779264" y="5066982"/>
              <a:ext cx="5831336" cy="522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6" name="Oval 7195"/>
            <p:cNvSpPr/>
            <p:nvPr/>
          </p:nvSpPr>
          <p:spPr>
            <a:xfrm>
              <a:off x="1342549" y="3817783"/>
              <a:ext cx="703350" cy="697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342549" y="4971183"/>
              <a:ext cx="703350" cy="697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8" name="Straight Connector 7197"/>
            <p:cNvCxnSpPr/>
            <p:nvPr/>
          </p:nvCxnSpPr>
          <p:spPr>
            <a:xfrm>
              <a:off x="1230255" y="3551639"/>
              <a:ext cx="0" cy="177591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7196" idx="2"/>
            </p:cNvCxnSpPr>
            <p:nvPr/>
          </p:nvCxnSpPr>
          <p:spPr>
            <a:xfrm>
              <a:off x="1230255" y="4164190"/>
              <a:ext cx="112294" cy="24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30255" y="5315464"/>
              <a:ext cx="112294" cy="24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295807" y="5589159"/>
              <a:ext cx="1386" cy="2749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774634" y="5589159"/>
              <a:ext cx="1386" cy="2749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333778" y="5602237"/>
              <a:ext cx="1386" cy="2749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722074" y="5588117"/>
              <a:ext cx="1386" cy="2749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extLst>
      <p:ext uri="{BB962C8B-B14F-4D97-AF65-F5344CB8AC3E}">
        <p14:creationId xmlns:p14="http://schemas.microsoft.com/office/powerpoint/2010/main" val="901439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10000"/>
          </a:bodyPr>
          <a:lstStyle/>
          <a:p>
            <a:r>
              <a:rPr lang="id-ID" dirty="0" smtClean="0"/>
              <a:t>Suited to dynamic environments.</a:t>
            </a:r>
          </a:p>
          <a:p>
            <a:r>
              <a:rPr lang="id-ID" dirty="0" smtClean="0"/>
              <a:t>Emphasizes the dual importance of project management and functional efficiency.</a:t>
            </a:r>
          </a:p>
          <a:p>
            <a:r>
              <a:rPr lang="id-ID" dirty="0" smtClean="0"/>
              <a:t>Promotes coordination across functional units.</a:t>
            </a:r>
          </a:p>
          <a:p>
            <a:r>
              <a:rPr lang="id-ID" dirty="0" smtClean="0"/>
              <a:t>Maximizes scarce resources between competing project and functional responsibilities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lnSpcReduction="10000"/>
          </a:bodyPr>
          <a:lstStyle/>
          <a:p>
            <a:r>
              <a:rPr lang="id-ID" dirty="0" smtClean="0"/>
              <a:t>Dual hirarchy means to bosses.</a:t>
            </a:r>
          </a:p>
          <a:p>
            <a:r>
              <a:rPr lang="id-ID" dirty="0" smtClean="0"/>
              <a:t>Requires significant time to be spent negotiating the sharing of critical resources between projects an departments.</a:t>
            </a:r>
          </a:p>
          <a:p>
            <a:r>
              <a:rPr lang="id-ID" dirty="0" smtClean="0"/>
              <a:t>Can be frustrating for workers caught between competing project and functional demands.</a:t>
            </a: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cxnSp>
        <p:nvCxnSpPr>
          <p:cNvPr id="9" name="Straight Connector 8"/>
          <p:cNvCxnSpPr/>
          <p:nvPr/>
        </p:nvCxnSpPr>
        <p:spPr>
          <a:xfrm>
            <a:off x="2057400" y="1524000"/>
            <a:ext cx="0" cy="3200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7400" y="4191000"/>
            <a:ext cx="4343400"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057400" y="3352800"/>
            <a:ext cx="4343400"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57400" y="2590800"/>
            <a:ext cx="4343400"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1752600"/>
            <a:ext cx="4343400"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57400" y="4724400"/>
            <a:ext cx="4343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2895600" y="2964656"/>
            <a:ext cx="76200" cy="68581"/>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055019" y="3031808"/>
            <a:ext cx="76200" cy="68581"/>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810000" y="2620963"/>
            <a:ext cx="76200" cy="68581"/>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4800600" y="2299811"/>
            <a:ext cx="76200" cy="68581"/>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5791200" y="2013346"/>
            <a:ext cx="76200" cy="68581"/>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8" idx="2"/>
            <a:endCxn id="27" idx="7"/>
          </p:cNvCxnSpPr>
          <p:nvPr/>
        </p:nvCxnSpPr>
        <p:spPr>
          <a:xfrm flipH="1">
            <a:off x="4865641" y="2047637"/>
            <a:ext cx="925559" cy="26221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6" idx="6"/>
          </p:cNvCxnSpPr>
          <p:nvPr/>
        </p:nvCxnSpPr>
        <p:spPr>
          <a:xfrm flipH="1">
            <a:off x="3886200" y="2334101"/>
            <a:ext cx="943723" cy="32115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3" idx="7"/>
          </p:cNvCxnSpPr>
          <p:nvPr/>
        </p:nvCxnSpPr>
        <p:spPr>
          <a:xfrm flipH="1">
            <a:off x="2960641" y="2658824"/>
            <a:ext cx="849360" cy="31587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3" idx="2"/>
          </p:cNvCxnSpPr>
          <p:nvPr/>
        </p:nvCxnSpPr>
        <p:spPr>
          <a:xfrm flipH="1">
            <a:off x="2093119" y="2998947"/>
            <a:ext cx="802481" cy="6143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206" name="Rectangle 8205"/>
          <p:cNvSpPr/>
          <p:nvPr/>
        </p:nvSpPr>
        <p:spPr>
          <a:xfrm>
            <a:off x="2933700" y="3124200"/>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067435" y="3296128"/>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8" name="Straight Connector 8207"/>
          <p:cNvCxnSpPr>
            <a:stCxn id="50" idx="3"/>
            <a:endCxn id="8206" idx="1"/>
          </p:cNvCxnSpPr>
          <p:nvPr/>
        </p:nvCxnSpPr>
        <p:spPr>
          <a:xfrm flipV="1">
            <a:off x="2113154" y="3147060"/>
            <a:ext cx="820546" cy="171928"/>
          </a:xfrm>
          <a:prstGeom prst="line">
            <a:avLst/>
          </a:prstGeom>
          <a:ln>
            <a:solidFill>
              <a:schemeClr val="accent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4" idx="1"/>
          </p:cNvCxnSpPr>
          <p:nvPr/>
        </p:nvCxnSpPr>
        <p:spPr>
          <a:xfrm flipV="1">
            <a:off x="2981612" y="2855120"/>
            <a:ext cx="876491" cy="280557"/>
          </a:xfrm>
          <a:prstGeom prst="line">
            <a:avLst/>
          </a:prstGeom>
          <a:ln>
            <a:solidFill>
              <a:schemeClr val="accent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858103" y="2832260"/>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73738" y="1810943"/>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endCxn id="56" idx="1"/>
          </p:cNvCxnSpPr>
          <p:nvPr/>
        </p:nvCxnSpPr>
        <p:spPr>
          <a:xfrm flipV="1">
            <a:off x="3896108" y="1833803"/>
            <a:ext cx="977630" cy="997720"/>
          </a:xfrm>
          <a:prstGeom prst="line">
            <a:avLst/>
          </a:prstGeom>
          <a:ln>
            <a:solidFill>
              <a:schemeClr val="accent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29300" y="2232977"/>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endCxn id="56" idx="3"/>
          </p:cNvCxnSpPr>
          <p:nvPr/>
        </p:nvCxnSpPr>
        <p:spPr>
          <a:xfrm flipH="1" flipV="1">
            <a:off x="4919457" y="1833803"/>
            <a:ext cx="909842" cy="400960"/>
          </a:xfrm>
          <a:prstGeom prst="line">
            <a:avLst/>
          </a:prstGeom>
          <a:ln>
            <a:solidFill>
              <a:schemeClr val="accent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8213" name="TextBox 8212"/>
          <p:cNvSpPr txBox="1"/>
          <p:nvPr/>
        </p:nvSpPr>
        <p:spPr>
          <a:xfrm>
            <a:off x="1200092" y="1511063"/>
            <a:ext cx="828166" cy="523220"/>
          </a:xfrm>
          <a:prstGeom prst="rect">
            <a:avLst/>
          </a:prstGeom>
          <a:noFill/>
        </p:spPr>
        <p:txBody>
          <a:bodyPr wrap="square" rtlCol="0">
            <a:spAutoFit/>
          </a:bodyPr>
          <a:lstStyle/>
          <a:p>
            <a:r>
              <a:rPr lang="en-US" sz="1400" dirty="0" smtClean="0"/>
              <a:t>Very</a:t>
            </a:r>
          </a:p>
          <a:p>
            <a:r>
              <a:rPr lang="en-US" sz="1400" dirty="0" smtClean="0"/>
              <a:t>effective</a:t>
            </a:r>
            <a:endParaRPr lang="en-US" sz="1400" dirty="0"/>
          </a:p>
        </p:txBody>
      </p:sp>
      <p:sp>
        <p:nvSpPr>
          <p:cNvPr id="64" name="TextBox 63"/>
          <p:cNvSpPr txBox="1"/>
          <p:nvPr/>
        </p:nvSpPr>
        <p:spPr>
          <a:xfrm>
            <a:off x="1192564" y="3233024"/>
            <a:ext cx="1017236" cy="307777"/>
          </a:xfrm>
          <a:prstGeom prst="rect">
            <a:avLst/>
          </a:prstGeom>
          <a:noFill/>
        </p:spPr>
        <p:txBody>
          <a:bodyPr wrap="square" rtlCol="0">
            <a:spAutoFit/>
          </a:bodyPr>
          <a:lstStyle/>
          <a:p>
            <a:r>
              <a:rPr lang="en-US" sz="1400" dirty="0" smtClean="0"/>
              <a:t>ineffective</a:t>
            </a:r>
            <a:endParaRPr lang="en-US" sz="1400" dirty="0"/>
          </a:p>
        </p:txBody>
      </p:sp>
      <p:sp>
        <p:nvSpPr>
          <p:cNvPr id="65" name="TextBox 64"/>
          <p:cNvSpPr txBox="1"/>
          <p:nvPr/>
        </p:nvSpPr>
        <p:spPr>
          <a:xfrm>
            <a:off x="1113983" y="3951000"/>
            <a:ext cx="1017236" cy="523220"/>
          </a:xfrm>
          <a:prstGeom prst="rect">
            <a:avLst/>
          </a:prstGeom>
          <a:noFill/>
        </p:spPr>
        <p:txBody>
          <a:bodyPr wrap="square" rtlCol="0">
            <a:spAutoFit/>
          </a:bodyPr>
          <a:lstStyle/>
          <a:p>
            <a:r>
              <a:rPr lang="en-US" sz="1400" dirty="0" smtClean="0"/>
              <a:t>Very ineffective</a:t>
            </a:r>
            <a:endParaRPr lang="en-US" sz="1400" dirty="0"/>
          </a:p>
        </p:txBody>
      </p:sp>
      <p:sp>
        <p:nvSpPr>
          <p:cNvPr id="66" name="TextBox 65"/>
          <p:cNvSpPr txBox="1"/>
          <p:nvPr/>
        </p:nvSpPr>
        <p:spPr>
          <a:xfrm>
            <a:off x="1187464" y="2415283"/>
            <a:ext cx="828166" cy="307777"/>
          </a:xfrm>
          <a:prstGeom prst="rect">
            <a:avLst/>
          </a:prstGeom>
          <a:noFill/>
        </p:spPr>
        <p:txBody>
          <a:bodyPr wrap="square" rtlCol="0">
            <a:spAutoFit/>
          </a:bodyPr>
          <a:lstStyle/>
          <a:p>
            <a:r>
              <a:rPr lang="en-US" sz="1400" dirty="0" smtClean="0"/>
              <a:t>Effective</a:t>
            </a:r>
            <a:endParaRPr lang="en-US" sz="1400" dirty="0"/>
          </a:p>
        </p:txBody>
      </p:sp>
      <p:sp>
        <p:nvSpPr>
          <p:cNvPr id="67" name="TextBox 66"/>
          <p:cNvSpPr txBox="1"/>
          <p:nvPr/>
        </p:nvSpPr>
        <p:spPr>
          <a:xfrm>
            <a:off x="5888421" y="1902899"/>
            <a:ext cx="2226158" cy="307777"/>
          </a:xfrm>
          <a:prstGeom prst="rect">
            <a:avLst/>
          </a:prstGeom>
          <a:noFill/>
        </p:spPr>
        <p:txBody>
          <a:bodyPr wrap="square" rtlCol="0">
            <a:spAutoFit/>
          </a:bodyPr>
          <a:lstStyle/>
          <a:p>
            <a:r>
              <a:rPr lang="en-US" sz="1400" dirty="0" smtClean="0"/>
              <a:t>New Product Development</a:t>
            </a:r>
            <a:endParaRPr lang="en-US" sz="1400" dirty="0"/>
          </a:p>
        </p:txBody>
      </p:sp>
      <p:sp>
        <p:nvSpPr>
          <p:cNvPr id="68" name="TextBox 67"/>
          <p:cNvSpPr txBox="1"/>
          <p:nvPr/>
        </p:nvSpPr>
        <p:spPr>
          <a:xfrm>
            <a:off x="5875018" y="2149793"/>
            <a:ext cx="2226158" cy="307777"/>
          </a:xfrm>
          <a:prstGeom prst="rect">
            <a:avLst/>
          </a:prstGeom>
          <a:noFill/>
        </p:spPr>
        <p:txBody>
          <a:bodyPr wrap="square" rtlCol="0">
            <a:spAutoFit/>
          </a:bodyPr>
          <a:lstStyle/>
          <a:p>
            <a:r>
              <a:rPr lang="en-US" sz="1400" dirty="0" smtClean="0"/>
              <a:t>Construction</a:t>
            </a:r>
            <a:endParaRPr lang="en-US" sz="1400" dirty="0"/>
          </a:p>
        </p:txBody>
      </p:sp>
      <p:cxnSp>
        <p:nvCxnSpPr>
          <p:cNvPr id="8215" name="Straight Connector 8214"/>
          <p:cNvCxnSpPr/>
          <p:nvPr/>
        </p:nvCxnSpPr>
        <p:spPr>
          <a:xfrm flipV="1">
            <a:off x="2933700" y="4648200"/>
            <a:ext cx="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847070" y="4648200"/>
            <a:ext cx="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800600" y="4647171"/>
            <a:ext cx="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5022" y="4634814"/>
            <a:ext cx="0" cy="76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511712" y="4691949"/>
            <a:ext cx="1231488" cy="523220"/>
          </a:xfrm>
          <a:prstGeom prst="rect">
            <a:avLst/>
          </a:prstGeom>
          <a:noFill/>
        </p:spPr>
        <p:txBody>
          <a:bodyPr wrap="square" rtlCol="0">
            <a:spAutoFit/>
          </a:bodyPr>
          <a:lstStyle/>
          <a:p>
            <a:r>
              <a:rPr lang="en-US" sz="1400" dirty="0" smtClean="0"/>
              <a:t>Functional</a:t>
            </a:r>
          </a:p>
          <a:p>
            <a:r>
              <a:rPr lang="en-US" sz="1400" dirty="0" smtClean="0"/>
              <a:t>organization</a:t>
            </a:r>
            <a:endParaRPr lang="en-US" sz="1400" dirty="0"/>
          </a:p>
        </p:txBody>
      </p:sp>
      <p:sp>
        <p:nvSpPr>
          <p:cNvPr id="75" name="TextBox 74"/>
          <p:cNvSpPr txBox="1"/>
          <p:nvPr/>
        </p:nvSpPr>
        <p:spPr>
          <a:xfrm>
            <a:off x="2538386" y="4691949"/>
            <a:ext cx="1231488" cy="523220"/>
          </a:xfrm>
          <a:prstGeom prst="rect">
            <a:avLst/>
          </a:prstGeom>
          <a:noFill/>
        </p:spPr>
        <p:txBody>
          <a:bodyPr wrap="square" rtlCol="0">
            <a:spAutoFit/>
          </a:bodyPr>
          <a:lstStyle/>
          <a:p>
            <a:r>
              <a:rPr lang="en-US" sz="1400" dirty="0" smtClean="0"/>
              <a:t>Functional</a:t>
            </a:r>
          </a:p>
          <a:p>
            <a:r>
              <a:rPr lang="en-US" sz="1400" dirty="0" smtClean="0"/>
              <a:t>matrix</a:t>
            </a:r>
            <a:endParaRPr lang="en-US" sz="1400" dirty="0"/>
          </a:p>
        </p:txBody>
      </p:sp>
      <p:sp>
        <p:nvSpPr>
          <p:cNvPr id="76" name="TextBox 75"/>
          <p:cNvSpPr txBox="1"/>
          <p:nvPr/>
        </p:nvSpPr>
        <p:spPr>
          <a:xfrm>
            <a:off x="3407535" y="4711014"/>
            <a:ext cx="1231488" cy="523220"/>
          </a:xfrm>
          <a:prstGeom prst="rect">
            <a:avLst/>
          </a:prstGeom>
          <a:noFill/>
        </p:spPr>
        <p:txBody>
          <a:bodyPr wrap="square" rtlCol="0">
            <a:spAutoFit/>
          </a:bodyPr>
          <a:lstStyle/>
          <a:p>
            <a:r>
              <a:rPr lang="en-US" sz="1400" dirty="0" smtClean="0"/>
              <a:t>Balanced</a:t>
            </a:r>
          </a:p>
          <a:p>
            <a:r>
              <a:rPr lang="en-US" sz="1400" dirty="0" smtClean="0"/>
              <a:t>matrix</a:t>
            </a:r>
            <a:endParaRPr lang="en-US" sz="1400" dirty="0"/>
          </a:p>
        </p:txBody>
      </p:sp>
      <p:sp>
        <p:nvSpPr>
          <p:cNvPr id="77" name="TextBox 76"/>
          <p:cNvSpPr txBox="1"/>
          <p:nvPr/>
        </p:nvSpPr>
        <p:spPr>
          <a:xfrm>
            <a:off x="4434209" y="4702717"/>
            <a:ext cx="1231488" cy="523220"/>
          </a:xfrm>
          <a:prstGeom prst="rect">
            <a:avLst/>
          </a:prstGeom>
          <a:noFill/>
        </p:spPr>
        <p:txBody>
          <a:bodyPr wrap="square" rtlCol="0">
            <a:spAutoFit/>
          </a:bodyPr>
          <a:lstStyle/>
          <a:p>
            <a:r>
              <a:rPr lang="en-US" sz="1400" dirty="0" smtClean="0"/>
              <a:t>Project</a:t>
            </a:r>
          </a:p>
          <a:p>
            <a:r>
              <a:rPr lang="en-US" sz="1400" dirty="0" smtClean="0"/>
              <a:t>matrix</a:t>
            </a:r>
            <a:endParaRPr lang="en-US" sz="1400" dirty="0"/>
          </a:p>
        </p:txBody>
      </p:sp>
      <p:sp>
        <p:nvSpPr>
          <p:cNvPr id="78" name="TextBox 77"/>
          <p:cNvSpPr txBox="1"/>
          <p:nvPr/>
        </p:nvSpPr>
        <p:spPr>
          <a:xfrm>
            <a:off x="5416344" y="4714456"/>
            <a:ext cx="1231488" cy="523220"/>
          </a:xfrm>
          <a:prstGeom prst="rect">
            <a:avLst/>
          </a:prstGeom>
          <a:noFill/>
        </p:spPr>
        <p:txBody>
          <a:bodyPr wrap="square" rtlCol="0">
            <a:spAutoFit/>
          </a:bodyPr>
          <a:lstStyle/>
          <a:p>
            <a:r>
              <a:rPr lang="en-US" sz="1400" dirty="0" smtClean="0"/>
              <a:t>Project</a:t>
            </a:r>
          </a:p>
          <a:p>
            <a:r>
              <a:rPr lang="en-US" sz="1400" dirty="0" smtClean="0"/>
              <a:t>organization</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extLst>
      <p:ext uri="{BB962C8B-B14F-4D97-AF65-F5344CB8AC3E}">
        <p14:creationId xmlns:p14="http://schemas.microsoft.com/office/powerpoint/2010/main" val="209643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id-ID" sz="8000" dirty="0" smtClean="0"/>
              <a:t>ORGANIZATIONAL CULTURE</a:t>
            </a:r>
            <a:endParaRPr lang="id-ID" sz="8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Autofit/>
          </a:bodyPr>
          <a:lstStyle/>
          <a:p>
            <a:r>
              <a:rPr lang="id-ID" sz="9600" dirty="0" smtClean="0"/>
              <a:t>STRATEGY</a:t>
            </a:r>
            <a:endParaRPr lang="id-ID" sz="9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Implications of an Organizational Culture on the Project Management Process</a:t>
            </a:r>
            <a:endParaRPr lang="id-ID" dirty="0"/>
          </a:p>
        </p:txBody>
      </p:sp>
      <p:sp>
        <p:nvSpPr>
          <p:cNvPr id="3" name="Content Placeholder 2"/>
          <p:cNvSpPr>
            <a:spLocks noGrp="1"/>
          </p:cNvSpPr>
          <p:nvPr>
            <p:ph idx="1"/>
          </p:nvPr>
        </p:nvSpPr>
        <p:spPr>
          <a:xfrm>
            <a:off x="457200" y="2286000"/>
            <a:ext cx="8229600" cy="3840163"/>
          </a:xfrm>
        </p:spPr>
        <p:txBody>
          <a:bodyPr/>
          <a:lstStyle/>
          <a:p>
            <a:r>
              <a:rPr lang="id-ID" dirty="0" smtClean="0"/>
              <a:t>Departmental interaction</a:t>
            </a:r>
          </a:p>
          <a:p>
            <a:r>
              <a:rPr lang="id-ID" dirty="0" smtClean="0"/>
              <a:t>Employee commitment to goals</a:t>
            </a:r>
          </a:p>
          <a:p>
            <a:r>
              <a:rPr lang="id-ID" dirty="0" smtClean="0"/>
              <a:t>Project Planning</a:t>
            </a:r>
          </a:p>
          <a:p>
            <a:r>
              <a:rPr lang="id-ID" dirty="0" smtClean="0"/>
              <a:t>Performance Evaluation</a:t>
            </a:r>
            <a:endParaRPr lang="id-ID"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838200" y="2057400"/>
            <a:ext cx="7086600" cy="3352800"/>
          </a:xfrm>
          <a:prstGeom prst="rect">
            <a:avLst/>
          </a:prstGeom>
        </p:spPr>
        <p:txBody>
          <a:bodyPr wrap="none" fromWordArt="1">
            <a:prstTxWarp prst="textPlain">
              <a:avLst>
                <a:gd name="adj" fmla="val 50000"/>
              </a:avLst>
            </a:prstTxWarp>
          </a:bodyPr>
          <a:lstStyle/>
          <a:p>
            <a:pPr algn="ctr"/>
            <a:r>
              <a:rPr lang="id-ID" sz="36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TERIMA 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ELEMENTS OF STRATEGIC MANAGEMENT</a:t>
            </a:r>
            <a:endParaRPr lang="id-ID" dirty="0"/>
          </a:p>
        </p:txBody>
      </p:sp>
      <p:sp>
        <p:nvSpPr>
          <p:cNvPr id="3" name="Content Placeholder 2"/>
          <p:cNvSpPr>
            <a:spLocks noGrp="1"/>
          </p:cNvSpPr>
          <p:nvPr>
            <p:ph idx="1"/>
          </p:nvPr>
        </p:nvSpPr>
        <p:spPr/>
        <p:txBody>
          <a:bodyPr/>
          <a:lstStyle/>
          <a:p>
            <a:r>
              <a:rPr lang="id-ID" dirty="0" smtClean="0"/>
              <a:t>Developing vision statement and mission statement</a:t>
            </a:r>
          </a:p>
          <a:p>
            <a:r>
              <a:rPr lang="id-ID" dirty="0" smtClean="0"/>
              <a:t>Formulating, implementing, and evaluating</a:t>
            </a:r>
          </a:p>
          <a:p>
            <a:r>
              <a:rPr lang="id-ID" dirty="0" smtClean="0"/>
              <a:t>Cross functional decissions</a:t>
            </a:r>
          </a:p>
          <a:p>
            <a:r>
              <a:rPr lang="id-ID" dirty="0" smtClean="0"/>
              <a:t>Achieving objectives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
        <p:nvSpPr>
          <p:cNvPr id="3" name="Isosceles Triangle 2"/>
          <p:cNvSpPr/>
          <p:nvPr/>
        </p:nvSpPr>
        <p:spPr>
          <a:xfrm>
            <a:off x="1828800" y="1524000"/>
            <a:ext cx="5181600" cy="3733800"/>
          </a:xfrm>
          <a:prstGeom prst="triangle">
            <a:avLst>
              <a:gd name="adj" fmla="val 502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581400" y="27432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4038600"/>
            <a:ext cx="350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40386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0386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6575" y="2099050"/>
            <a:ext cx="1143000" cy="400110"/>
          </a:xfrm>
          <a:prstGeom prst="rect">
            <a:avLst/>
          </a:prstGeom>
          <a:noFill/>
        </p:spPr>
        <p:txBody>
          <a:bodyPr wrap="square" rtlCol="0">
            <a:spAutoFit/>
          </a:bodyPr>
          <a:lstStyle/>
          <a:p>
            <a:r>
              <a:rPr lang="en-US" sz="2000" b="1" dirty="0" smtClean="0">
                <a:latin typeface="+mj-lt"/>
              </a:rPr>
              <a:t>Mission</a:t>
            </a:r>
            <a:endParaRPr lang="en-US" sz="2000" b="1" dirty="0">
              <a:latin typeface="+mj-lt"/>
            </a:endParaRPr>
          </a:p>
        </p:txBody>
      </p:sp>
      <p:sp>
        <p:nvSpPr>
          <p:cNvPr id="16" name="TextBox 15"/>
          <p:cNvSpPr txBox="1"/>
          <p:nvPr/>
        </p:nvSpPr>
        <p:spPr>
          <a:xfrm>
            <a:off x="2600325" y="4489105"/>
            <a:ext cx="1409700" cy="400110"/>
          </a:xfrm>
          <a:prstGeom prst="rect">
            <a:avLst/>
          </a:prstGeom>
          <a:noFill/>
        </p:spPr>
        <p:txBody>
          <a:bodyPr wrap="square" rtlCol="0">
            <a:spAutoFit/>
          </a:bodyPr>
          <a:lstStyle/>
          <a:p>
            <a:r>
              <a:rPr lang="en-US" sz="2000" b="1" dirty="0" smtClean="0">
                <a:latin typeface="+mj-lt"/>
              </a:rPr>
              <a:t>Strategy</a:t>
            </a:r>
            <a:endParaRPr lang="en-US" sz="2000" b="1" dirty="0">
              <a:latin typeface="+mj-lt"/>
            </a:endParaRPr>
          </a:p>
        </p:txBody>
      </p:sp>
      <p:sp>
        <p:nvSpPr>
          <p:cNvPr id="17" name="TextBox 16"/>
          <p:cNvSpPr txBox="1"/>
          <p:nvPr/>
        </p:nvSpPr>
        <p:spPr>
          <a:xfrm>
            <a:off x="4076700" y="4510714"/>
            <a:ext cx="1409700" cy="400110"/>
          </a:xfrm>
          <a:prstGeom prst="rect">
            <a:avLst/>
          </a:prstGeom>
          <a:noFill/>
        </p:spPr>
        <p:txBody>
          <a:bodyPr wrap="square" rtlCol="0">
            <a:spAutoFit/>
          </a:bodyPr>
          <a:lstStyle/>
          <a:p>
            <a:r>
              <a:rPr lang="en-US" sz="2000" b="1" dirty="0" smtClean="0">
                <a:latin typeface="+mj-lt"/>
              </a:rPr>
              <a:t>Goals</a:t>
            </a:r>
            <a:endParaRPr lang="en-US" sz="2000" b="1" dirty="0">
              <a:latin typeface="+mj-lt"/>
            </a:endParaRPr>
          </a:p>
        </p:txBody>
      </p:sp>
      <p:sp>
        <p:nvSpPr>
          <p:cNvPr id="18" name="TextBox 17"/>
          <p:cNvSpPr txBox="1"/>
          <p:nvPr/>
        </p:nvSpPr>
        <p:spPr>
          <a:xfrm>
            <a:off x="5257800" y="4510714"/>
            <a:ext cx="1409700" cy="400110"/>
          </a:xfrm>
          <a:prstGeom prst="rect">
            <a:avLst/>
          </a:prstGeom>
          <a:noFill/>
        </p:spPr>
        <p:txBody>
          <a:bodyPr wrap="square" rtlCol="0">
            <a:spAutoFit/>
          </a:bodyPr>
          <a:lstStyle/>
          <a:p>
            <a:r>
              <a:rPr lang="en-US" sz="2000" b="1" dirty="0" smtClean="0">
                <a:latin typeface="+mj-lt"/>
              </a:rPr>
              <a:t>Programs</a:t>
            </a:r>
            <a:endParaRPr lang="en-US" sz="2000" b="1" dirty="0">
              <a:latin typeface="+mj-lt"/>
            </a:endParaRPr>
          </a:p>
        </p:txBody>
      </p:sp>
      <p:sp>
        <p:nvSpPr>
          <p:cNvPr id="19" name="TextBox 18"/>
          <p:cNvSpPr txBox="1"/>
          <p:nvPr/>
        </p:nvSpPr>
        <p:spPr>
          <a:xfrm>
            <a:off x="3793225" y="3202860"/>
            <a:ext cx="1409700" cy="400110"/>
          </a:xfrm>
          <a:prstGeom prst="rect">
            <a:avLst/>
          </a:prstGeom>
          <a:noFill/>
        </p:spPr>
        <p:txBody>
          <a:bodyPr wrap="square" rtlCol="0">
            <a:spAutoFit/>
          </a:bodyPr>
          <a:lstStyle/>
          <a:p>
            <a:r>
              <a:rPr lang="en-US" sz="2000" b="1" dirty="0" smtClean="0">
                <a:latin typeface="+mj-lt"/>
              </a:rPr>
              <a:t>Objectives</a:t>
            </a:r>
            <a:endParaRPr lang="en-US" sz="20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
        <p:nvSpPr>
          <p:cNvPr id="3" name="Isosceles Triangle 2"/>
          <p:cNvSpPr/>
          <p:nvPr/>
        </p:nvSpPr>
        <p:spPr>
          <a:xfrm>
            <a:off x="2133600" y="1600200"/>
            <a:ext cx="4648200" cy="3962400"/>
          </a:xfrm>
          <a:prstGeom prst="triangle">
            <a:avLst>
              <a:gd name="adj" fmla="val 476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581400" y="2971800"/>
            <a:ext cx="16002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14412" y="3627965"/>
            <a:ext cx="2377715"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3619500"/>
            <a:ext cx="0" cy="194310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3619500"/>
            <a:ext cx="0" cy="195943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17470" y="1917813"/>
            <a:ext cx="1371600" cy="1061829"/>
          </a:xfrm>
          <a:prstGeom prst="rect">
            <a:avLst/>
          </a:prstGeom>
          <a:noFill/>
        </p:spPr>
        <p:txBody>
          <a:bodyPr wrap="square" rtlCol="0">
            <a:spAutoFit/>
          </a:bodyPr>
          <a:lstStyle/>
          <a:p>
            <a:r>
              <a:rPr lang="en-US" sz="900" dirty="0" smtClean="0"/>
              <a:t>               Mission</a:t>
            </a:r>
          </a:p>
          <a:p>
            <a:r>
              <a:rPr lang="en-US" sz="900" dirty="0" smtClean="0"/>
              <a:t>              “…the</a:t>
            </a:r>
          </a:p>
          <a:p>
            <a:r>
              <a:rPr lang="en-US" sz="900" dirty="0" smtClean="0"/>
              <a:t>           Business of</a:t>
            </a:r>
          </a:p>
          <a:p>
            <a:r>
              <a:rPr lang="en-US" sz="900" dirty="0" smtClean="0"/>
              <a:t>       Supplying system</a:t>
            </a:r>
          </a:p>
          <a:p>
            <a:r>
              <a:rPr lang="en-US" sz="900" dirty="0" smtClean="0"/>
              <a:t>      Components to a</a:t>
            </a:r>
          </a:p>
          <a:p>
            <a:r>
              <a:rPr lang="en-US" sz="900" dirty="0" err="1" smtClean="0"/>
              <a:t>Worlwide</a:t>
            </a:r>
            <a:r>
              <a:rPr lang="en-US" sz="900" dirty="0" smtClean="0"/>
              <a:t> nonresidential</a:t>
            </a:r>
          </a:p>
          <a:p>
            <a:r>
              <a:rPr lang="en-US" sz="900" dirty="0" smtClean="0"/>
              <a:t>Air conditioning market.”</a:t>
            </a:r>
            <a:endParaRPr lang="en-US" sz="900" dirty="0"/>
          </a:p>
        </p:txBody>
      </p:sp>
      <p:sp>
        <p:nvSpPr>
          <p:cNvPr id="20" name="TextBox 19"/>
          <p:cNvSpPr txBox="1"/>
          <p:nvPr/>
        </p:nvSpPr>
        <p:spPr>
          <a:xfrm>
            <a:off x="3694522" y="2920915"/>
            <a:ext cx="1371600" cy="230832"/>
          </a:xfrm>
          <a:prstGeom prst="rect">
            <a:avLst/>
          </a:prstGeom>
          <a:noFill/>
        </p:spPr>
        <p:txBody>
          <a:bodyPr wrap="square" rtlCol="0">
            <a:spAutoFit/>
          </a:bodyPr>
          <a:lstStyle/>
          <a:p>
            <a:r>
              <a:rPr lang="en-US" sz="900" dirty="0" smtClean="0"/>
              <a:t>               </a:t>
            </a:r>
            <a:r>
              <a:rPr lang="en-US" sz="900" u="sng" dirty="0" smtClean="0"/>
              <a:t>Objectives</a:t>
            </a:r>
          </a:p>
        </p:txBody>
      </p:sp>
      <p:sp>
        <p:nvSpPr>
          <p:cNvPr id="21" name="TextBox 20"/>
          <p:cNvSpPr txBox="1"/>
          <p:nvPr/>
        </p:nvSpPr>
        <p:spPr>
          <a:xfrm>
            <a:off x="2375797" y="5539011"/>
            <a:ext cx="1059730" cy="230832"/>
          </a:xfrm>
          <a:prstGeom prst="rect">
            <a:avLst/>
          </a:prstGeom>
          <a:noFill/>
        </p:spPr>
        <p:txBody>
          <a:bodyPr wrap="square" rtlCol="0">
            <a:spAutoFit/>
          </a:bodyPr>
          <a:lstStyle/>
          <a:p>
            <a:r>
              <a:rPr lang="en-US" sz="900" dirty="0" smtClean="0"/>
              <a:t>               Strategies</a:t>
            </a:r>
          </a:p>
        </p:txBody>
      </p:sp>
      <p:sp>
        <p:nvSpPr>
          <p:cNvPr id="22" name="TextBox 21"/>
          <p:cNvSpPr txBox="1"/>
          <p:nvPr/>
        </p:nvSpPr>
        <p:spPr>
          <a:xfrm>
            <a:off x="4059418" y="3055545"/>
            <a:ext cx="762000" cy="507831"/>
          </a:xfrm>
          <a:prstGeom prst="rect">
            <a:avLst/>
          </a:prstGeom>
          <a:noFill/>
        </p:spPr>
        <p:txBody>
          <a:bodyPr wrap="square" rtlCol="0">
            <a:spAutoFit/>
          </a:bodyPr>
          <a:lstStyle/>
          <a:p>
            <a:r>
              <a:rPr lang="en-US" sz="900" dirty="0" smtClean="0"/>
              <a:t> Non-</a:t>
            </a:r>
          </a:p>
          <a:p>
            <a:r>
              <a:rPr lang="en-US" sz="900" dirty="0" smtClean="0"/>
              <a:t> decreasing</a:t>
            </a:r>
          </a:p>
          <a:p>
            <a:r>
              <a:rPr lang="en-US" sz="900" dirty="0"/>
              <a:t> </a:t>
            </a:r>
            <a:r>
              <a:rPr lang="en-US" sz="900" dirty="0" err="1" smtClean="0"/>
              <a:t>dividens</a:t>
            </a:r>
            <a:endParaRPr lang="en-US" sz="900" dirty="0" smtClean="0"/>
          </a:p>
        </p:txBody>
      </p:sp>
      <p:sp>
        <p:nvSpPr>
          <p:cNvPr id="23" name="TextBox 22"/>
          <p:cNvSpPr txBox="1"/>
          <p:nvPr/>
        </p:nvSpPr>
        <p:spPr>
          <a:xfrm>
            <a:off x="4735565" y="2994682"/>
            <a:ext cx="762000" cy="646331"/>
          </a:xfrm>
          <a:prstGeom prst="rect">
            <a:avLst/>
          </a:prstGeom>
          <a:noFill/>
        </p:spPr>
        <p:txBody>
          <a:bodyPr wrap="square" rtlCol="0">
            <a:spAutoFit/>
          </a:bodyPr>
          <a:lstStyle/>
          <a:p>
            <a:r>
              <a:rPr lang="en-US" sz="900" dirty="0" smtClean="0"/>
              <a:t>More</a:t>
            </a:r>
          </a:p>
          <a:p>
            <a:r>
              <a:rPr lang="en-US" sz="900" dirty="0" smtClean="0"/>
              <a:t>socially</a:t>
            </a:r>
          </a:p>
          <a:p>
            <a:r>
              <a:rPr lang="en-US" sz="900" dirty="0" smtClean="0"/>
              <a:t>conscious</a:t>
            </a:r>
          </a:p>
          <a:p>
            <a:r>
              <a:rPr lang="en-US" sz="900" dirty="0" smtClean="0"/>
              <a:t>image</a:t>
            </a:r>
          </a:p>
        </p:txBody>
      </p:sp>
      <p:sp>
        <p:nvSpPr>
          <p:cNvPr id="24" name="TextBox 23"/>
          <p:cNvSpPr txBox="1"/>
          <p:nvPr/>
        </p:nvSpPr>
        <p:spPr>
          <a:xfrm>
            <a:off x="2861870" y="4038600"/>
            <a:ext cx="1219200" cy="646331"/>
          </a:xfrm>
          <a:prstGeom prst="rect">
            <a:avLst/>
          </a:prstGeom>
          <a:noFill/>
        </p:spPr>
        <p:txBody>
          <a:bodyPr wrap="square" rtlCol="0">
            <a:spAutoFit/>
          </a:bodyPr>
          <a:lstStyle/>
          <a:p>
            <a:r>
              <a:rPr lang="en-US" sz="900" dirty="0" smtClean="0"/>
              <a:t>1.Existing products</a:t>
            </a:r>
          </a:p>
          <a:p>
            <a:r>
              <a:rPr lang="en-US" sz="900" dirty="0"/>
              <a:t> </a:t>
            </a:r>
            <a:r>
              <a:rPr lang="en-US" sz="900" dirty="0" smtClean="0"/>
              <a:t>   in existing markets</a:t>
            </a:r>
          </a:p>
          <a:p>
            <a:r>
              <a:rPr lang="en-US" sz="900" dirty="0"/>
              <a:t> </a:t>
            </a:r>
            <a:r>
              <a:rPr lang="en-US" sz="900" dirty="0" smtClean="0"/>
              <a:t>   with image </a:t>
            </a:r>
          </a:p>
          <a:p>
            <a:r>
              <a:rPr lang="en-US" sz="900" dirty="0"/>
              <a:t> </a:t>
            </a:r>
            <a:r>
              <a:rPr lang="en-US" sz="900" dirty="0" smtClean="0"/>
              <a:t>   maintenance.</a:t>
            </a:r>
          </a:p>
        </p:txBody>
      </p:sp>
      <p:sp>
        <p:nvSpPr>
          <p:cNvPr id="25" name="TextBox 24"/>
          <p:cNvSpPr txBox="1"/>
          <p:nvPr/>
        </p:nvSpPr>
        <p:spPr>
          <a:xfrm>
            <a:off x="2223204" y="5212731"/>
            <a:ext cx="1875934" cy="369332"/>
          </a:xfrm>
          <a:prstGeom prst="rect">
            <a:avLst/>
          </a:prstGeom>
          <a:noFill/>
        </p:spPr>
        <p:txBody>
          <a:bodyPr wrap="square" rtlCol="0">
            <a:spAutoFit/>
          </a:bodyPr>
          <a:lstStyle/>
          <a:p>
            <a:r>
              <a:rPr lang="en-US" sz="900" dirty="0" smtClean="0"/>
              <a:t>3.New products in existing markets</a:t>
            </a:r>
          </a:p>
          <a:p>
            <a:r>
              <a:rPr lang="en-US" sz="900" dirty="0"/>
              <a:t> </a:t>
            </a:r>
            <a:r>
              <a:rPr lang="en-US" sz="900" dirty="0" smtClean="0"/>
              <a:t>   (significantly improve image)</a:t>
            </a:r>
          </a:p>
        </p:txBody>
      </p:sp>
      <p:sp>
        <p:nvSpPr>
          <p:cNvPr id="26" name="TextBox 25"/>
          <p:cNvSpPr txBox="1"/>
          <p:nvPr/>
        </p:nvSpPr>
        <p:spPr>
          <a:xfrm>
            <a:off x="2631620" y="4572000"/>
            <a:ext cx="1219200" cy="784830"/>
          </a:xfrm>
          <a:prstGeom prst="rect">
            <a:avLst/>
          </a:prstGeom>
          <a:noFill/>
        </p:spPr>
        <p:txBody>
          <a:bodyPr wrap="square" rtlCol="0">
            <a:spAutoFit/>
          </a:bodyPr>
          <a:lstStyle/>
          <a:p>
            <a:r>
              <a:rPr lang="en-US" sz="900" dirty="0" smtClean="0"/>
              <a:t>2.Existing products</a:t>
            </a:r>
          </a:p>
          <a:p>
            <a:r>
              <a:rPr lang="en-US" sz="900" dirty="0"/>
              <a:t> </a:t>
            </a:r>
            <a:r>
              <a:rPr lang="en-US" sz="900" dirty="0" smtClean="0"/>
              <a:t>   in new markets</a:t>
            </a:r>
          </a:p>
          <a:p>
            <a:r>
              <a:rPr lang="en-US" sz="900" dirty="0"/>
              <a:t> </a:t>
            </a:r>
            <a:r>
              <a:rPr lang="en-US" sz="900" dirty="0" smtClean="0"/>
              <a:t>   (a)Foreign</a:t>
            </a:r>
          </a:p>
          <a:p>
            <a:r>
              <a:rPr lang="en-US" sz="900" dirty="0"/>
              <a:t> </a:t>
            </a:r>
            <a:r>
              <a:rPr lang="en-US" sz="900" dirty="0" smtClean="0"/>
              <a:t>   (b)Restricted</a:t>
            </a:r>
          </a:p>
          <a:p>
            <a:r>
              <a:rPr lang="en-US" sz="900" dirty="0"/>
              <a:t> </a:t>
            </a:r>
            <a:r>
              <a:rPr lang="en-US" sz="900" dirty="0" smtClean="0"/>
              <a:t>   (improve image)</a:t>
            </a:r>
          </a:p>
        </p:txBody>
      </p:sp>
      <p:sp>
        <p:nvSpPr>
          <p:cNvPr id="27" name="TextBox 26"/>
          <p:cNvSpPr txBox="1"/>
          <p:nvPr/>
        </p:nvSpPr>
        <p:spPr>
          <a:xfrm>
            <a:off x="3927610" y="3601038"/>
            <a:ext cx="1432540" cy="2031325"/>
          </a:xfrm>
          <a:prstGeom prst="rect">
            <a:avLst/>
          </a:prstGeom>
          <a:noFill/>
        </p:spPr>
        <p:txBody>
          <a:bodyPr wrap="square" rtlCol="0">
            <a:spAutoFit/>
          </a:bodyPr>
          <a:lstStyle/>
          <a:p>
            <a:pPr marL="112713" indent="-112713">
              <a:buAutoNum type="alphaUcPeriod"/>
            </a:pPr>
            <a:r>
              <a:rPr lang="en-US" sz="900" dirty="0" smtClean="0"/>
              <a:t>8.0% ROI;$1</a:t>
            </a:r>
            <a:endParaRPr lang="en-US" sz="900" dirty="0"/>
          </a:p>
          <a:p>
            <a:r>
              <a:rPr lang="en-US" sz="900" dirty="0" smtClean="0"/>
              <a:t>Dividend; unit cost</a:t>
            </a:r>
          </a:p>
          <a:p>
            <a:r>
              <a:rPr lang="en-US" sz="900" dirty="0" smtClean="0"/>
              <a:t>Down 5%;maintain</a:t>
            </a:r>
          </a:p>
          <a:p>
            <a:r>
              <a:rPr lang="en-US" sz="900" dirty="0" smtClean="0"/>
              <a:t>Image next year.</a:t>
            </a:r>
          </a:p>
          <a:p>
            <a:r>
              <a:rPr lang="en-US" sz="900" dirty="0" smtClean="0"/>
              <a:t>B.9.0% ROI;$1</a:t>
            </a:r>
          </a:p>
          <a:p>
            <a:r>
              <a:rPr lang="en-US" sz="900" dirty="0" err="1" smtClean="0"/>
              <a:t>Dividend;improve</a:t>
            </a:r>
            <a:endParaRPr lang="en-US" sz="900" dirty="0" smtClean="0"/>
          </a:p>
          <a:p>
            <a:r>
              <a:rPr lang="en-US" sz="900" dirty="0" smtClean="0"/>
              <a:t>Image in </a:t>
            </a:r>
            <a:r>
              <a:rPr lang="en-US" sz="900" dirty="0" err="1" smtClean="0"/>
              <a:t>mesurable</a:t>
            </a:r>
            <a:endParaRPr lang="en-US" sz="900" dirty="0" smtClean="0"/>
          </a:p>
          <a:p>
            <a:r>
              <a:rPr lang="en-US" sz="900" dirty="0" smtClean="0"/>
              <a:t>Way in second year.</a:t>
            </a:r>
          </a:p>
          <a:p>
            <a:r>
              <a:rPr lang="en-US" sz="900" dirty="0" smtClean="0"/>
              <a:t>C. 12.0% ROI;$1</a:t>
            </a:r>
          </a:p>
          <a:p>
            <a:r>
              <a:rPr lang="en-US" sz="900" dirty="0" err="1" smtClean="0"/>
              <a:t>Dividend;significantly</a:t>
            </a:r>
            <a:endParaRPr lang="en-US" sz="900" dirty="0" smtClean="0"/>
          </a:p>
          <a:p>
            <a:r>
              <a:rPr lang="en-US" sz="900" dirty="0" smtClean="0"/>
              <a:t>Improve image in </a:t>
            </a:r>
          </a:p>
          <a:p>
            <a:r>
              <a:rPr lang="en-US" sz="900" dirty="0" smtClean="0"/>
              <a:t>Third year.</a:t>
            </a:r>
          </a:p>
          <a:p>
            <a:r>
              <a:rPr lang="en-US" sz="900" dirty="0" smtClean="0"/>
              <a:t>D. 14.5% ROI;$1.10</a:t>
            </a:r>
          </a:p>
          <a:p>
            <a:r>
              <a:rPr lang="en-US" sz="800" dirty="0" err="1" smtClean="0"/>
              <a:t>dividend;in</a:t>
            </a:r>
            <a:r>
              <a:rPr lang="en-US" sz="800" dirty="0" smtClean="0"/>
              <a:t> fourth year</a:t>
            </a:r>
            <a:r>
              <a:rPr lang="en-US" sz="900" dirty="0" smtClean="0"/>
              <a:t>.</a:t>
            </a:r>
          </a:p>
        </p:txBody>
      </p:sp>
      <p:sp>
        <p:nvSpPr>
          <p:cNvPr id="28" name="TextBox 27"/>
          <p:cNvSpPr txBox="1"/>
          <p:nvPr/>
        </p:nvSpPr>
        <p:spPr>
          <a:xfrm>
            <a:off x="4953000" y="3600018"/>
            <a:ext cx="1432540" cy="2169825"/>
          </a:xfrm>
          <a:prstGeom prst="rect">
            <a:avLst/>
          </a:prstGeom>
          <a:noFill/>
        </p:spPr>
        <p:txBody>
          <a:bodyPr wrap="square" rtlCol="0">
            <a:spAutoFit/>
          </a:bodyPr>
          <a:lstStyle/>
          <a:p>
            <a:r>
              <a:rPr lang="en-US" sz="900" dirty="0" smtClean="0"/>
              <a:t>Product </a:t>
            </a:r>
            <a:r>
              <a:rPr lang="en-US" sz="800" dirty="0" smtClean="0"/>
              <a:t>Cost</a:t>
            </a:r>
          </a:p>
          <a:p>
            <a:r>
              <a:rPr lang="en-US" sz="900" dirty="0" smtClean="0"/>
              <a:t>Improvement</a:t>
            </a:r>
          </a:p>
          <a:p>
            <a:r>
              <a:rPr lang="en-US" sz="900" dirty="0" smtClean="0"/>
              <a:t>Program (PCIP)</a:t>
            </a:r>
          </a:p>
          <a:p>
            <a:r>
              <a:rPr lang="en-US" sz="900" dirty="0" smtClean="0"/>
              <a:t>Working Capital</a:t>
            </a:r>
          </a:p>
          <a:p>
            <a:r>
              <a:rPr lang="en-US" sz="900" dirty="0" smtClean="0"/>
              <a:t>Improvement</a:t>
            </a:r>
          </a:p>
          <a:p>
            <a:r>
              <a:rPr lang="en-US" sz="900" dirty="0" smtClean="0"/>
              <a:t>Program(WCIP)</a:t>
            </a:r>
          </a:p>
          <a:p>
            <a:r>
              <a:rPr lang="en-US" sz="900" dirty="0" smtClean="0"/>
              <a:t>Image </a:t>
            </a:r>
            <a:r>
              <a:rPr lang="en-US" sz="900" dirty="0" err="1" smtClean="0"/>
              <a:t>Assesment</a:t>
            </a:r>
            <a:endParaRPr lang="en-US" sz="900" dirty="0" smtClean="0"/>
          </a:p>
          <a:p>
            <a:r>
              <a:rPr lang="en-US" sz="900" dirty="0" smtClean="0"/>
              <a:t>Program (IAP)</a:t>
            </a:r>
          </a:p>
          <a:p>
            <a:r>
              <a:rPr lang="en-US" sz="900" dirty="0" smtClean="0"/>
              <a:t>Product Redesign</a:t>
            </a:r>
          </a:p>
          <a:p>
            <a:r>
              <a:rPr lang="en-US" sz="900" dirty="0" smtClean="0"/>
              <a:t>Program (PRP)</a:t>
            </a:r>
          </a:p>
          <a:p>
            <a:r>
              <a:rPr lang="en-US" sz="900" dirty="0" smtClean="0"/>
              <a:t>Product Certification Program (PCP)</a:t>
            </a:r>
          </a:p>
          <a:p>
            <a:r>
              <a:rPr lang="en-US" sz="900" dirty="0" smtClean="0"/>
              <a:t>Product Development Program(PDP)</a:t>
            </a:r>
          </a:p>
          <a:p>
            <a:endParaRPr lang="en-US" sz="900" dirty="0" smtClean="0"/>
          </a:p>
        </p:txBody>
      </p:sp>
      <p:sp>
        <p:nvSpPr>
          <p:cNvPr id="35" name="TextBox 34"/>
          <p:cNvSpPr txBox="1"/>
          <p:nvPr/>
        </p:nvSpPr>
        <p:spPr>
          <a:xfrm>
            <a:off x="4291553" y="5562600"/>
            <a:ext cx="1059730" cy="230832"/>
          </a:xfrm>
          <a:prstGeom prst="rect">
            <a:avLst/>
          </a:prstGeom>
          <a:noFill/>
        </p:spPr>
        <p:txBody>
          <a:bodyPr wrap="square" rtlCol="0">
            <a:spAutoFit/>
          </a:bodyPr>
          <a:lstStyle/>
          <a:p>
            <a:r>
              <a:rPr lang="en-US" sz="900" dirty="0" smtClean="0"/>
              <a:t>Goals</a:t>
            </a:r>
          </a:p>
        </p:txBody>
      </p:sp>
      <p:sp>
        <p:nvSpPr>
          <p:cNvPr id="36" name="TextBox 35"/>
          <p:cNvSpPr txBox="1"/>
          <p:nvPr/>
        </p:nvSpPr>
        <p:spPr>
          <a:xfrm>
            <a:off x="5497565" y="5539011"/>
            <a:ext cx="1059730" cy="230832"/>
          </a:xfrm>
          <a:prstGeom prst="rect">
            <a:avLst/>
          </a:prstGeom>
          <a:noFill/>
        </p:spPr>
        <p:txBody>
          <a:bodyPr wrap="square" rtlCol="0">
            <a:spAutoFit/>
          </a:bodyPr>
          <a:lstStyle/>
          <a:p>
            <a:r>
              <a:rPr lang="en-US" sz="900" dirty="0" smtClean="0"/>
              <a:t>Programs</a:t>
            </a:r>
          </a:p>
        </p:txBody>
      </p:sp>
      <p:sp>
        <p:nvSpPr>
          <p:cNvPr id="29" name="TextBox 28"/>
          <p:cNvSpPr txBox="1"/>
          <p:nvPr/>
        </p:nvSpPr>
        <p:spPr>
          <a:xfrm>
            <a:off x="3495970" y="3061369"/>
            <a:ext cx="762000" cy="507831"/>
          </a:xfrm>
          <a:prstGeom prst="rect">
            <a:avLst/>
          </a:prstGeom>
          <a:noFill/>
        </p:spPr>
        <p:txBody>
          <a:bodyPr wrap="square" rtlCol="0">
            <a:spAutoFit/>
          </a:bodyPr>
          <a:lstStyle/>
          <a:p>
            <a:r>
              <a:rPr lang="en-US" sz="900" dirty="0" smtClean="0"/>
              <a:t> At least</a:t>
            </a:r>
          </a:p>
          <a:p>
            <a:r>
              <a:rPr lang="en-US" sz="900" dirty="0" smtClean="0"/>
              <a:t> 14.5%</a:t>
            </a:r>
          </a:p>
          <a:p>
            <a:r>
              <a:rPr lang="en-US" sz="900" dirty="0"/>
              <a:t> </a:t>
            </a:r>
            <a:r>
              <a:rPr lang="en-US" sz="900" dirty="0" smtClean="0"/>
              <a:t>ROI.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r>
              <a:rPr lang="id-ID" sz="9600" dirty="0" smtClean="0"/>
              <a:t>STAKEHOLDER</a:t>
            </a:r>
            <a:endParaRPr lang="id-ID" sz="9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1113</Words>
  <Application>Microsoft Office PowerPoint</Application>
  <PresentationFormat>On-screen Show (4:3)</PresentationFormat>
  <Paragraphs>287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WEEK 2 Information Technology  Project Management  </vt:lpstr>
      <vt:lpstr> THE ORGANIZATIONAL CONTEXT STRATEGY, STRUCTURE, and CULTURE </vt:lpstr>
      <vt:lpstr>STRATEGY</vt:lpstr>
      <vt:lpstr>STRATEGIC MANAGEMENT</vt:lpstr>
      <vt:lpstr>ELEMENTS OF STRATEGIC MANAGEMENT</vt:lpstr>
      <vt:lpstr>PROJECTS REFLECT STRATEGY</vt:lpstr>
      <vt:lpstr>RELATIONSHIP OF STRATEGIC ELEMENTS</vt:lpstr>
      <vt:lpstr>ILLUSTRATING ALIGNMENT BETWEEN STRATEGIC ELEMENTS AND PROJECTS</vt:lpstr>
      <vt:lpstr>STAKEHOLDER</vt:lpstr>
      <vt:lpstr>PROJECT STAKEHOLDER</vt:lpstr>
      <vt:lpstr>PROJECT STAKEHOLDER RELATIONSHIP</vt:lpstr>
      <vt:lpstr>MANAGING STAKEHOLDER</vt:lpstr>
      <vt:lpstr>PROJECT STAKEHOLDER MANAGEMENT CYCLE</vt:lpstr>
      <vt:lpstr>ORGANIZATIONAL STRUCTURE</vt:lpstr>
      <vt:lpstr>Three Key Elements of Organizational Structure</vt:lpstr>
      <vt:lpstr>FORMS OF ORGANIZATIONAL STRUCTURE</vt:lpstr>
      <vt:lpstr>FORMS OF ORGANIZATIONAL STRUCTURE</vt:lpstr>
      <vt:lpstr>Example of Functional Organization</vt:lpstr>
      <vt:lpstr>Strengths &amp; Weaknesses of Functional Structure</vt:lpstr>
      <vt:lpstr>Example of Project Organizations</vt:lpstr>
      <vt:lpstr>Strengths &amp; Weaknesses of Project Structure</vt:lpstr>
      <vt:lpstr>Example of Matrix Organizations</vt:lpstr>
      <vt:lpstr>Example of Matrix Organizations</vt:lpstr>
      <vt:lpstr>Strengths &amp; Weaknesses of Project Structure</vt:lpstr>
      <vt:lpstr>The Impact of Organizational Structure on Project Performance</vt:lpstr>
      <vt:lpstr>The Impact of Organizational Structure on Project Performance</vt:lpstr>
      <vt:lpstr>ORGANIZATIONAL CULTURE</vt:lpstr>
      <vt:lpstr>Culture</vt:lpstr>
      <vt:lpstr>Key Factors that Affect the Development of Culture</vt:lpstr>
      <vt:lpstr>Implications of an Organizational Culture on the Project Management 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Herman</cp:lastModifiedBy>
  <cp:revision>60</cp:revision>
  <dcterms:created xsi:type="dcterms:W3CDTF">2011-02-11T03:03:21Z</dcterms:created>
  <dcterms:modified xsi:type="dcterms:W3CDTF">2018-09-14T14:18:12Z</dcterms:modified>
</cp:coreProperties>
</file>