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0" r:id="rId4"/>
    <p:sldId id="261" r:id="rId5"/>
    <p:sldId id="289" r:id="rId6"/>
    <p:sldId id="288" r:id="rId7"/>
    <p:sldId id="267" r:id="rId8"/>
    <p:sldId id="268" r:id="rId9"/>
    <p:sldId id="290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4" r:id="rId20"/>
    <p:sldId id="301" r:id="rId21"/>
    <p:sldId id="303" r:id="rId22"/>
    <p:sldId id="302" r:id="rId23"/>
    <p:sldId id="305" r:id="rId24"/>
    <p:sldId id="306" r:id="rId25"/>
    <p:sldId id="307" r:id="rId26"/>
    <p:sldId id="308" r:id="rId27"/>
    <p:sldId id="287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18/02/2011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18/02/2011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18/02/2011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18/02/2011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18/02/2011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18/02/2011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18/02/2011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18/02/2011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3276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>WEEK 3</a:t>
            </a: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  <a:t>Information Technology</a:t>
            </a:r>
            <a:br>
              <a:rPr lang="id-ID" sz="44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 Project Management</a:t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00600"/>
            <a:ext cx="7827963" cy="1524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id-ID" b="1" dirty="0" smtClean="0">
                <a:solidFill>
                  <a:schemeClr val="tx2">
                    <a:lumMod val="50000"/>
                  </a:schemeClr>
                </a:solidFill>
              </a:rPr>
              <a:t>Magister Sistem Informasi</a:t>
            </a:r>
          </a:p>
          <a:p>
            <a:pPr>
              <a:defRPr/>
            </a:pPr>
            <a:endParaRPr lang="id-ID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Universitas Komputer Indonesia</a:t>
            </a:r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id-ID" dirty="0" smtClean="0"/>
              <a:t>SIMPLIFIED SCORING MODEL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SIMPLIFIED SCORING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 the simplified scoring model, each criterion is ranked according to its relative importance.</a:t>
            </a:r>
          </a:p>
          <a:p>
            <a:r>
              <a:rPr lang="id-ID" dirty="0" smtClean="0"/>
              <a:t>Example: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800" dirty="0" smtClean="0"/>
              <a:t>Criterion			        Importance Weight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400" dirty="0" smtClean="0"/>
              <a:t>Time to market				3</a:t>
            </a:r>
          </a:p>
          <a:p>
            <a:pPr>
              <a:buNone/>
            </a:pPr>
            <a:r>
              <a:rPr lang="id-ID" sz="2400" dirty="0" smtClean="0"/>
              <a:t>	Profit Potential				2</a:t>
            </a:r>
          </a:p>
          <a:p>
            <a:pPr>
              <a:buNone/>
            </a:pPr>
            <a:r>
              <a:rPr lang="id-ID" sz="2400" dirty="0" smtClean="0"/>
              <a:t>	Development Risks				2</a:t>
            </a:r>
          </a:p>
          <a:p>
            <a:pPr>
              <a:buNone/>
            </a:pPr>
            <a:r>
              <a:rPr lang="id-ID" sz="2400" dirty="0" smtClean="0"/>
              <a:t>	Cost						1</a:t>
            </a:r>
            <a:endParaRPr lang="id-ID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Example: Simple Scoring Model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609602"/>
          <a:ext cx="7848600" cy="638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96440"/>
                <a:gridCol w="1569720"/>
                <a:gridCol w="1569720"/>
                <a:gridCol w="1569720"/>
              </a:tblGrid>
              <a:tr h="948351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(A)</a:t>
                      </a:r>
                    </a:p>
                    <a:p>
                      <a:pPr algn="ctr"/>
                      <a:r>
                        <a:rPr lang="id-ID" dirty="0" smtClean="0"/>
                        <a:t>Importance Weight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(B)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Score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lphaUcParenBoth"/>
                      </a:pPr>
                      <a:r>
                        <a:rPr lang="id-ID" dirty="0" smtClean="0"/>
                        <a:t>X (B)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Weighted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Score</a:t>
                      </a:r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Alpha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b="1" dirty="0" smtClean="0"/>
                        <a:t>13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Beta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19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Gamma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b="1" dirty="0" smtClean="0"/>
                        <a:t>18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Delta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16</a:t>
                      </a:r>
                      <a:endParaRPr lang="id-ID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id-ID" dirty="0" smtClean="0"/>
              <a:t>ANALYTICAL HIERARCHY PROCESS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Analytical Hierarchy Process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AHP was developed by Dr. Thomas Saaty to adress many of the technical and managerial problems frequently associated with decission making trough scoring models.</a:t>
            </a:r>
          </a:p>
          <a:p>
            <a:r>
              <a:rPr lang="id-ID" dirty="0" smtClean="0"/>
              <a:t>AHP step process:</a:t>
            </a:r>
          </a:p>
          <a:p>
            <a:pPr>
              <a:buNone/>
            </a:pPr>
            <a:r>
              <a:rPr lang="id-ID" dirty="0" smtClean="0"/>
              <a:t>	1. Structuring the hierarchy criteria</a:t>
            </a:r>
          </a:p>
          <a:p>
            <a:pPr>
              <a:buNone/>
            </a:pPr>
            <a:r>
              <a:rPr lang="id-ID" dirty="0" smtClean="0"/>
              <a:t>	2. Allocating weight to criteria</a:t>
            </a:r>
          </a:p>
          <a:p>
            <a:pPr>
              <a:buNone/>
            </a:pPr>
            <a:r>
              <a:rPr lang="id-ID" dirty="0" smtClean="0"/>
              <a:t>	3. Assigning numerical values to evaluation dimmensions</a:t>
            </a:r>
          </a:p>
          <a:p>
            <a:pPr>
              <a:buNone/>
            </a:pPr>
            <a:r>
              <a:rPr lang="id-ID" dirty="0" smtClean="0"/>
              <a:t>	4. Evaluating project proposals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r>
              <a:rPr lang="id-ID" dirty="0" smtClean="0"/>
              <a:t>PROFILE MODELS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Profile Models allow managers to plot risk/return options for various alternatives and then select project that maximizes return while staying within a certain range of minimum acceptable risk.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Return Potential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Saturn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Mercury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Kuliah S2\Manajemen Proyek\PM-ACA Jeffrey K P\Scan10027.JPG"/>
          <p:cNvPicPr>
            <a:picLocks noChangeAspect="1" noChangeArrowheads="1"/>
          </p:cNvPicPr>
          <p:nvPr/>
        </p:nvPicPr>
        <p:blipFill>
          <a:blip r:embed="rId2" cstate="print"/>
          <a:srcRect l="25469" t="62004" r="12816" b="9488"/>
          <a:stretch>
            <a:fillRect/>
          </a:stretch>
        </p:blipFill>
        <p:spPr bwMode="auto">
          <a:xfrm>
            <a:off x="1524000" y="2495247"/>
            <a:ext cx="6172200" cy="3918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id-ID" sz="6000" dirty="0" smtClean="0"/>
              <a:t>FINANCIAL MODELS</a:t>
            </a:r>
            <a:endParaRPr lang="id-ID" sz="6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TIME VALUE OF MONEY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Financial models are all predicated on the time value of money.</a:t>
            </a:r>
          </a:p>
          <a:p>
            <a:r>
              <a:rPr lang="id-ID" dirty="0" smtClean="0"/>
              <a:t>Money earned today is worth more than money we expect to earn in the future.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Autofit/>
          </a:bodyPr>
          <a:lstStyle/>
          <a:p>
            <a:r>
              <a:rPr lang="id-ID" sz="9600" dirty="0" smtClean="0"/>
              <a:t>PROJECT SELECTION</a:t>
            </a:r>
            <a:endParaRPr lang="id-ID" sz="9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Payback Period = investment/annual cash saving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33600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A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B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</a:t>
                      </a:r>
                      <a:r>
                        <a:rPr lang="id-ID" baseline="0" dirty="0" smtClean="0"/>
                        <a:t> 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The difference between inflows cash (after tax) and investment outflows.</a:t>
            </a:r>
          </a:p>
          <a:p>
            <a:pPr>
              <a:defRPr/>
            </a:pPr>
            <a:r>
              <a:rPr lang="en-US" dirty="0" smtClean="0"/>
              <a:t>NPV &gt;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accepted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NPV &lt;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pPr>
              <a:defRPr/>
            </a:pPr>
            <a:r>
              <a:rPr lang="en-US" dirty="0" smtClean="0"/>
              <a:t>NPV  =  PV – I</a:t>
            </a:r>
            <a:r>
              <a:rPr lang="en-US" baseline="-25000" dirty="0" smtClean="0"/>
              <a:t>0</a:t>
            </a:r>
            <a:r>
              <a:rPr lang="id-ID" dirty="0" smtClean="0"/>
              <a:t>, or</a:t>
            </a:r>
            <a:r>
              <a:rPr lang="en-US" dirty="0" smtClean="0"/>
              <a:t>	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= </a:t>
            </a:r>
            <a:r>
              <a:rPr lang="en-US" u="sng" dirty="0" smtClean="0"/>
              <a:t>CF</a:t>
            </a:r>
            <a:r>
              <a:rPr lang="en-US" u="sng" baseline="-25000" dirty="0" smtClean="0"/>
              <a:t>1  </a:t>
            </a:r>
            <a:r>
              <a:rPr lang="en-US" dirty="0" smtClean="0"/>
              <a:t>  +   </a:t>
            </a:r>
            <a:r>
              <a:rPr lang="en-US" u="sng" dirty="0" smtClean="0"/>
              <a:t>CF</a:t>
            </a:r>
            <a:r>
              <a:rPr lang="en-US" u="sng" baseline="-25000" dirty="0" smtClean="0"/>
              <a:t>2</a:t>
            </a:r>
            <a:r>
              <a:rPr lang="en-US" u="sng" dirty="0" smtClean="0"/>
              <a:t>   </a:t>
            </a:r>
            <a:r>
              <a:rPr lang="en-US" dirty="0" smtClean="0"/>
              <a:t>+ …. + </a:t>
            </a:r>
            <a:r>
              <a:rPr lang="en-US" u="sng" dirty="0" err="1" smtClean="0"/>
              <a:t>CF</a:t>
            </a:r>
            <a:r>
              <a:rPr lang="en-US" u="sng" baseline="-25000" dirty="0" err="1" smtClean="0"/>
              <a:t>n</a:t>
            </a:r>
            <a:r>
              <a:rPr lang="en-US" u="sng" baseline="-25000" dirty="0" smtClean="0"/>
              <a:t>  </a:t>
            </a:r>
            <a:r>
              <a:rPr lang="en-US" dirty="0" smtClean="0"/>
              <a:t> – I</a:t>
            </a:r>
            <a:r>
              <a:rPr lang="en-US" baseline="-25000" dirty="0" smtClean="0"/>
              <a:t>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1      </a:t>
            </a:r>
            <a:r>
              <a:rPr lang="id-ID" baseline="30000" dirty="0" smtClean="0"/>
              <a:t>   </a:t>
            </a:r>
            <a:r>
              <a:rPr lang="en-US" dirty="0" smtClean="0"/>
              <a:t>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       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Assume you are considering whether or not to invest in a project that will cost $100,000 in initial investment. Your company requires a rate of return of 10%, and you expect inflation to remain relatively constant at 4%. Future cash flow as follows:</a:t>
            </a:r>
          </a:p>
          <a:p>
            <a:pPr>
              <a:buNone/>
            </a:pPr>
            <a:r>
              <a:rPr lang="id-ID" dirty="0" smtClean="0"/>
              <a:t>	Year 1: $ 20,000</a:t>
            </a:r>
          </a:p>
          <a:p>
            <a:pPr>
              <a:buNone/>
            </a:pPr>
            <a:r>
              <a:rPr lang="id-ID" dirty="0" smtClean="0"/>
              <a:t>	Year 2: $ 50,000</a:t>
            </a:r>
          </a:p>
          <a:p>
            <a:pPr>
              <a:buNone/>
            </a:pPr>
            <a:r>
              <a:rPr lang="id-ID" dirty="0" smtClean="0"/>
              <a:t>	Year 3: $ 50,000</a:t>
            </a:r>
          </a:p>
          <a:p>
            <a:pPr>
              <a:buNone/>
            </a:pPr>
            <a:r>
              <a:rPr lang="id-ID" dirty="0" smtClean="0"/>
              <a:t>	Year 4: $ 25,000</a:t>
            </a:r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Internal Rate of Return (IRR)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/>
              <a:t>CF1      </a:t>
            </a:r>
            <a:r>
              <a:rPr lang="en-US" dirty="0" smtClean="0"/>
              <a:t>  +  </a:t>
            </a:r>
            <a:r>
              <a:rPr lang="en-US" u="sng" dirty="0" smtClean="0"/>
              <a:t>CF2     </a:t>
            </a:r>
            <a:r>
              <a:rPr lang="en-US" dirty="0" smtClean="0"/>
              <a:t>   +  …….   +  </a:t>
            </a:r>
            <a:r>
              <a:rPr lang="en-US" u="sng" dirty="0" err="1" smtClean="0"/>
              <a:t>CFn</a:t>
            </a:r>
            <a:r>
              <a:rPr lang="en-US" u="sng" dirty="0" smtClean="0"/>
              <a:t>      </a:t>
            </a:r>
            <a:r>
              <a:rPr lang="en-US" dirty="0" smtClean="0"/>
              <a:t> -  I</a:t>
            </a:r>
            <a:r>
              <a:rPr lang="en-US" baseline="-25000" dirty="0" smtClean="0"/>
              <a:t>o</a:t>
            </a:r>
            <a:r>
              <a:rPr lang="en-US" dirty="0" smtClean="0"/>
              <a:t> = 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(1+IRR)     (1+IRR)</a:t>
            </a:r>
            <a:r>
              <a:rPr lang="en-US" baseline="30000" dirty="0" smtClean="0"/>
              <a:t>2</a:t>
            </a:r>
            <a:r>
              <a:rPr lang="en-US" dirty="0" smtClean="0"/>
              <a:t>                  (1+IRR)</a:t>
            </a:r>
            <a:r>
              <a:rPr lang="en-US" baseline="30000" dirty="0" smtClean="0"/>
              <a:t>n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&gt;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</a:t>
            </a:r>
            <a:r>
              <a:rPr lang="en-US" dirty="0" smtClean="0"/>
              <a:t>d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&lt;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IRR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Suppose that a project required an initial cash investment of $ 5,000 and was expected to generate inflows of $2,500, $2,000, $2,000 for the next three years. Assume the company rate of return 10%. </a:t>
            </a:r>
          </a:p>
          <a:p>
            <a:r>
              <a:rPr lang="id-ID" dirty="0" smtClean="0"/>
              <a:t>Is this project worth funding?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/>
              <a:t>Choose which project should  be funded based on pay back period, IRR &amp; NPV, at 12% rate.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590800"/>
          <a:ext cx="6629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265"/>
                <a:gridCol w="2756043"/>
                <a:gridCol w="2458092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A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B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200.000.000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4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WHY PROJECT SELECTION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Survey on companies IT project: over $ 50 billion a year that are created but never used by their intended clients (Pinto, 2010:92).</a:t>
            </a:r>
          </a:p>
          <a:p>
            <a:r>
              <a:rPr lang="id-ID" dirty="0" smtClean="0"/>
              <a:t>Firms are literally bombarded with opportunities, but no organizations enjoys infinite resources to be able to pursue every opportunity.</a:t>
            </a:r>
          </a:p>
          <a:p>
            <a:r>
              <a:rPr lang="id-ID" dirty="0" smtClean="0"/>
              <a:t>Selection model permit company to save time and money while maximizing the likelihood of success.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PROJECT SCREENING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	Manager should consider five important issues when evaluating screening model: </a:t>
            </a:r>
          </a:p>
          <a:p>
            <a:pPr>
              <a:buNone/>
            </a:pPr>
            <a:r>
              <a:rPr lang="id-ID" dirty="0" smtClean="0"/>
              <a:t>	1. Realism</a:t>
            </a:r>
          </a:p>
          <a:p>
            <a:pPr>
              <a:buNone/>
            </a:pPr>
            <a:r>
              <a:rPr lang="id-ID" dirty="0" smtClean="0"/>
              <a:t>	2. Capability</a:t>
            </a:r>
          </a:p>
          <a:p>
            <a:pPr>
              <a:buNone/>
            </a:pPr>
            <a:r>
              <a:rPr lang="id-ID" dirty="0" smtClean="0"/>
              <a:t>	3. Flexibility</a:t>
            </a:r>
          </a:p>
          <a:p>
            <a:pPr>
              <a:buNone/>
            </a:pPr>
            <a:r>
              <a:rPr lang="id-ID" dirty="0" smtClean="0"/>
              <a:t>	4. Easy to Use</a:t>
            </a:r>
          </a:p>
          <a:p>
            <a:pPr>
              <a:buNone/>
            </a:pPr>
            <a:r>
              <a:rPr lang="id-ID" dirty="0" smtClean="0"/>
              <a:t>	5. Cost</a:t>
            </a:r>
          </a:p>
          <a:p>
            <a:pPr>
              <a:buNone/>
            </a:pPr>
            <a:r>
              <a:rPr lang="id-ID" dirty="0" smtClean="0"/>
              <a:t>	6. Comparability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ISSUES IN PROJECT SCREENING &amp; SELECTION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Risk – factors that reflect elements of unpredictability to the firm, including:</a:t>
            </a:r>
          </a:p>
          <a:p>
            <a:pPr marL="514350" indent="-514350">
              <a:buNone/>
            </a:pPr>
            <a:r>
              <a:rPr lang="id-ID" dirty="0" smtClean="0"/>
              <a:t>	a. Technical Risk</a:t>
            </a:r>
          </a:p>
          <a:p>
            <a:pPr marL="514350" indent="-514350">
              <a:buNone/>
            </a:pPr>
            <a:r>
              <a:rPr lang="id-ID" dirty="0" smtClean="0"/>
              <a:t>	b. Financial Risk</a:t>
            </a:r>
          </a:p>
          <a:p>
            <a:pPr marL="514350" indent="-514350">
              <a:buNone/>
            </a:pPr>
            <a:r>
              <a:rPr lang="id-ID" dirty="0" smtClean="0"/>
              <a:t>	c. Safety Risk</a:t>
            </a:r>
          </a:p>
          <a:p>
            <a:pPr marL="514350" indent="-514350">
              <a:buNone/>
            </a:pPr>
            <a:r>
              <a:rPr lang="id-ID" dirty="0" smtClean="0"/>
              <a:t>	d. Quality Risk</a:t>
            </a:r>
          </a:p>
          <a:p>
            <a:pPr marL="514350" indent="-514350">
              <a:buNone/>
            </a:pPr>
            <a:r>
              <a:rPr lang="id-ID" dirty="0" smtClean="0"/>
              <a:t>	e. Legal Exposure</a:t>
            </a:r>
          </a:p>
          <a:p>
            <a:pPr>
              <a:buNone/>
            </a:pPr>
            <a:r>
              <a:rPr lang="id-ID" dirty="0" smtClean="0"/>
              <a:t>2.	Commercial</a:t>
            </a:r>
          </a:p>
          <a:p>
            <a:pPr>
              <a:buNone/>
            </a:pPr>
            <a:r>
              <a:rPr lang="id-ID" dirty="0" smtClean="0"/>
              <a:t>	a. Expected ROI</a:t>
            </a:r>
          </a:p>
          <a:p>
            <a:pPr>
              <a:buNone/>
            </a:pPr>
            <a:r>
              <a:rPr lang="id-ID" dirty="0" smtClean="0"/>
              <a:t>	b. Payback Period</a:t>
            </a:r>
          </a:p>
          <a:p>
            <a:pPr>
              <a:buNone/>
            </a:pPr>
            <a:r>
              <a:rPr lang="id-ID" dirty="0" smtClean="0"/>
              <a:t>	c. Potential Market Share</a:t>
            </a:r>
          </a:p>
          <a:p>
            <a:pPr>
              <a:buNone/>
            </a:pPr>
            <a:r>
              <a:rPr lang="id-ID" dirty="0" smtClean="0"/>
              <a:t>	d. Long-term market dominance, etc.</a:t>
            </a:r>
          </a:p>
          <a:p>
            <a:pPr>
              <a:buNone/>
            </a:pPr>
            <a:r>
              <a:rPr lang="id-ID" dirty="0" smtClean="0"/>
              <a:t>3. 	Internal Operating Issues</a:t>
            </a:r>
          </a:p>
          <a:p>
            <a:pPr>
              <a:buNone/>
            </a:pPr>
            <a:r>
              <a:rPr lang="id-ID" dirty="0" smtClean="0"/>
              <a:t>	a. Need to develop / train employees</a:t>
            </a:r>
          </a:p>
          <a:p>
            <a:pPr>
              <a:buNone/>
            </a:pPr>
            <a:r>
              <a:rPr lang="id-ID" dirty="0" smtClean="0"/>
              <a:t>	b. Change in workforce size or composition</a:t>
            </a:r>
          </a:p>
          <a:p>
            <a:pPr>
              <a:buNone/>
            </a:pPr>
            <a:r>
              <a:rPr lang="id-ID" dirty="0" smtClean="0"/>
              <a:t>	c. Change in physical environment, manufacturing or service operations</a:t>
            </a:r>
          </a:p>
          <a:p>
            <a:pPr>
              <a:buNone/>
            </a:pPr>
            <a:r>
              <a:rPr lang="id-ID" dirty="0" smtClean="0"/>
              <a:t>4. Additional Factors</a:t>
            </a:r>
          </a:p>
          <a:p>
            <a:pPr>
              <a:buNone/>
            </a:pPr>
            <a:r>
              <a:rPr lang="id-ID" dirty="0" smtClean="0"/>
              <a:t>	a. Patent protection</a:t>
            </a:r>
          </a:p>
          <a:p>
            <a:pPr>
              <a:buNone/>
            </a:pPr>
            <a:r>
              <a:rPr lang="id-ID" dirty="0" smtClean="0"/>
              <a:t>	b. Impact on company’s image</a:t>
            </a:r>
          </a:p>
          <a:p>
            <a:pPr>
              <a:buNone/>
            </a:pPr>
            <a:r>
              <a:rPr lang="id-ID" dirty="0" smtClean="0"/>
              <a:t>	c. Strategic Fit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APPROACHES TO PROJECTS SCREENING AND SELECTIONS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Method One: Checklist Model</a:t>
            </a:r>
          </a:p>
          <a:p>
            <a:r>
              <a:rPr lang="id-ID" dirty="0" smtClean="0"/>
              <a:t>Method Two: Simplified Scoring Model</a:t>
            </a:r>
          </a:p>
          <a:p>
            <a:r>
              <a:rPr lang="id-ID" dirty="0" smtClean="0"/>
              <a:t>Method Three: The Analytical Hierarchy Process</a:t>
            </a:r>
          </a:p>
          <a:p>
            <a:r>
              <a:rPr lang="id-ID" dirty="0" smtClean="0"/>
              <a:t>Method Four: Profile Models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Autofit/>
          </a:bodyPr>
          <a:lstStyle/>
          <a:p>
            <a:r>
              <a:rPr lang="id-ID" sz="9600" dirty="0" smtClean="0"/>
              <a:t>CHECK LIST MODEL</a:t>
            </a:r>
            <a:endParaRPr lang="id-ID" sz="9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CHECKLIST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Based on a list of criteria that pertain to choice of projects.</a:t>
            </a:r>
          </a:p>
          <a:p>
            <a:r>
              <a:rPr lang="id-ID" dirty="0" smtClean="0"/>
              <a:t>Issues in deciding among several new product development opportunities:</a:t>
            </a:r>
          </a:p>
          <a:p>
            <a:pPr>
              <a:buNone/>
            </a:pPr>
            <a:r>
              <a:rPr lang="id-ID" dirty="0" smtClean="0"/>
              <a:t>	. Cost of development</a:t>
            </a:r>
          </a:p>
          <a:p>
            <a:pPr>
              <a:buNone/>
            </a:pPr>
            <a:r>
              <a:rPr lang="id-ID" dirty="0" smtClean="0"/>
              <a:t>	. Potential Return on Investment</a:t>
            </a:r>
          </a:p>
          <a:p>
            <a:pPr>
              <a:buNone/>
            </a:pPr>
            <a:r>
              <a:rPr lang="id-ID" dirty="0" smtClean="0"/>
              <a:t>	. Riskiness of new venture</a:t>
            </a:r>
          </a:p>
          <a:p>
            <a:pPr>
              <a:buNone/>
            </a:pPr>
            <a:r>
              <a:rPr lang="id-ID" dirty="0" smtClean="0"/>
              <a:t>	. Stability of the development process</a:t>
            </a:r>
          </a:p>
          <a:p>
            <a:pPr>
              <a:buNone/>
            </a:pPr>
            <a:r>
              <a:rPr lang="id-ID" dirty="0" smtClean="0"/>
              <a:t>	. Government or stakeholder interference</a:t>
            </a:r>
          </a:p>
          <a:p>
            <a:pPr>
              <a:buNone/>
            </a:pPr>
            <a:r>
              <a:rPr lang="id-ID" dirty="0" smtClean="0"/>
              <a:t>	. Project durability and future market potential 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CHECK LIST MODEL -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2296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9202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d-ID" dirty="0" smtClean="0"/>
                        <a:t>                 PERFORMANCE</a:t>
                      </a:r>
                      <a:r>
                        <a:rPr lang="id-ID" baseline="0" dirty="0" smtClean="0"/>
                        <a:t> ON CRITERIA</a:t>
                      </a:r>
                    </a:p>
                    <a:p>
                      <a:r>
                        <a:rPr lang="id-ID" dirty="0" smtClean="0"/>
                        <a:t>          HIGH                 MEDIUM                 LOW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Alpha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Beta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Gamma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Delta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422</TotalTime>
  <Words>722</Words>
  <Application>Microsoft Office PowerPoint</Application>
  <PresentationFormat>On-screen Show (4:3)</PresentationFormat>
  <Paragraphs>297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Trek</vt:lpstr>
      <vt:lpstr> WEEK 3 Information Technology  Project Management  </vt:lpstr>
      <vt:lpstr>PROJECT SELECTION</vt:lpstr>
      <vt:lpstr>WHY PROJECT SELECTION</vt:lpstr>
      <vt:lpstr>PROJECT SCREENING MODEL</vt:lpstr>
      <vt:lpstr>ISSUES IN PROJECT SCREENING &amp; SELECTION</vt:lpstr>
      <vt:lpstr>APPROACHES TO PROJECTS SCREENING AND SELECTIONS</vt:lpstr>
      <vt:lpstr>CHECK LIST MODEL</vt:lpstr>
      <vt:lpstr>CHECKLIST MODEL</vt:lpstr>
      <vt:lpstr>CHECK LIST MODEL - EXAMPLE</vt:lpstr>
      <vt:lpstr>SIMPLIFIED SCORING MODEL</vt:lpstr>
      <vt:lpstr>SIMPLIFIED SCORING MODEL</vt:lpstr>
      <vt:lpstr>Example: Simple Scoring Model</vt:lpstr>
      <vt:lpstr>ANALYTICAL HIERARCHY PROCESS</vt:lpstr>
      <vt:lpstr>Analytical Hierarchy Process</vt:lpstr>
      <vt:lpstr>PROFILE MODELS</vt:lpstr>
      <vt:lpstr>Profile Models</vt:lpstr>
      <vt:lpstr>Profile Model Example</vt:lpstr>
      <vt:lpstr>FINANCIAL MODELS</vt:lpstr>
      <vt:lpstr>TIME VALUE OF MONEY</vt:lpstr>
      <vt:lpstr>Payback Period</vt:lpstr>
      <vt:lpstr>Payback Period Example</vt:lpstr>
      <vt:lpstr>Net Present Value</vt:lpstr>
      <vt:lpstr>Net Present Value Example</vt:lpstr>
      <vt:lpstr>Internal Rate of Return (IRR)</vt:lpstr>
      <vt:lpstr>IRR Example</vt:lpstr>
      <vt:lpstr>Example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Herman</cp:lastModifiedBy>
  <cp:revision>54</cp:revision>
  <dcterms:created xsi:type="dcterms:W3CDTF">2011-02-11T03:03:21Z</dcterms:created>
  <dcterms:modified xsi:type="dcterms:W3CDTF">2011-02-18T21:23:16Z</dcterms:modified>
</cp:coreProperties>
</file>