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engineeringlibrar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TATA GUNA DAN PENGEMBANGAN LAHAN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/>
              <a:t>PENDAHULUAN</a:t>
            </a:r>
          </a:p>
        </p:txBody>
      </p:sp>
    </p:spTree>
    <p:extLst>
      <p:ext uri="{BB962C8B-B14F-4D97-AF65-F5344CB8AC3E}">
        <p14:creationId xmlns:p14="http://schemas.microsoft.com/office/powerpoint/2010/main" val="762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PUSTAKA UTAMA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800" dirty="0"/>
              <a:t>Mather, AS. 1986. Land Use. </a:t>
            </a:r>
            <a:r>
              <a:rPr lang="en-US" altLang="en-US" sz="2800" dirty="0" err="1"/>
              <a:t>Harlow:Longman</a:t>
            </a:r>
            <a:r>
              <a:rPr lang="en-US" altLang="en-US" sz="2800" dirty="0"/>
              <a:t> </a:t>
            </a:r>
            <a:endParaRPr lang="id-ID" altLang="en-US" sz="2800" dirty="0"/>
          </a:p>
          <a:p>
            <a:pPr>
              <a:defRPr/>
            </a:pPr>
            <a:r>
              <a:rPr lang="en-US" altLang="en-US" sz="2800" dirty="0" err="1"/>
              <a:t>Jayadinata</a:t>
            </a:r>
            <a:r>
              <a:rPr lang="en-US" altLang="en-US" sz="2800" dirty="0"/>
              <a:t>, JT. 1999. Tata </a:t>
            </a:r>
            <a:r>
              <a:rPr lang="en-US" altLang="en-US" sz="2800" dirty="0" err="1"/>
              <a:t>Guna</a:t>
            </a:r>
            <a:r>
              <a:rPr lang="en-US" altLang="en-US" sz="2800" dirty="0"/>
              <a:t> Tanah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Perencanaan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Perdesaan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Perkotaan</a:t>
            </a:r>
            <a:r>
              <a:rPr lang="en-US" altLang="en-US" sz="2800" dirty="0"/>
              <a:t> &amp; Wilayah. Bandung: </a:t>
            </a:r>
            <a:r>
              <a:rPr lang="en-US" altLang="en-US" sz="2800" dirty="0" err="1"/>
              <a:t>Penerbit</a:t>
            </a:r>
            <a:r>
              <a:rPr lang="en-US" altLang="en-US" sz="2800" dirty="0"/>
              <a:t> ITB.</a:t>
            </a:r>
            <a:endParaRPr lang="id-ID" altLang="en-US" sz="2800" dirty="0"/>
          </a:p>
          <a:p>
            <a:pPr>
              <a:defRPr/>
            </a:pPr>
            <a:r>
              <a:rPr lang="en-US" altLang="en-US" sz="2800" dirty="0" err="1"/>
              <a:t>Kalser</a:t>
            </a:r>
            <a:r>
              <a:rPr lang="en-US" altLang="en-US" sz="2800" dirty="0"/>
              <a:t>, EJ., DR </a:t>
            </a:r>
            <a:r>
              <a:rPr lang="en-US" altLang="en-US" sz="2800" dirty="0" err="1"/>
              <a:t>Goodschalk</a:t>
            </a:r>
            <a:r>
              <a:rPr lang="en-US" altLang="en-US" sz="2800" dirty="0"/>
              <a:t>, FS Chapin Jr. 1995. Urban Land Use Planning. Urbana: University of Illinois.</a:t>
            </a:r>
            <a:endParaRPr lang="id-ID" altLang="en-US" sz="2800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57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PUSTAKA UTAMA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Ritung, S, dkk. 2007. Evaluasi Kesesuaian Lahan dengan Contoh Peta Arahan Penggunaan Lahan Kabupaten Aceh Barat. Bogor: Balai Penelitian Tanah dan World Agroforestry Center</a:t>
            </a:r>
          </a:p>
          <a:p>
            <a:pPr marL="91440" indent="-91440"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Dewberry Company. 2004. The Land Development Handbook. MacGraw-Hill (</a:t>
            </a:r>
            <a:r>
              <a:rPr lang="id-ID" sz="28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www.digitalengineeringlibrary.com</a:t>
            </a: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91440" indent="-91440"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Kemenpera. 2005. Petunjuk Pelaksanaan Kawasan Siap Bangun dan Lingkungan Siap Bangun yang Berdiri Sendiri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" indent="-9144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PUSTAKA ANJURAN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800" dirty="0"/>
              <a:t>Sandy, IM. 1977. </a:t>
            </a:r>
            <a:r>
              <a:rPr lang="en-US" altLang="en-US" sz="2800" dirty="0" err="1"/>
              <a:t>Penggunaan</a:t>
            </a:r>
            <a:r>
              <a:rPr lang="en-US" altLang="en-US" sz="2800" dirty="0"/>
              <a:t> Tanah (Land Use) di Indonesia. </a:t>
            </a:r>
            <a:r>
              <a:rPr lang="en-US" altLang="en-US" sz="2800" dirty="0" err="1"/>
              <a:t>Publikasi</a:t>
            </a:r>
            <a:r>
              <a:rPr lang="en-US" altLang="en-US" sz="2800" dirty="0"/>
              <a:t> </a:t>
            </a:r>
            <a:r>
              <a:rPr lang="id-ID" altLang="en-US" sz="2800" dirty="0"/>
              <a:t>N</a:t>
            </a:r>
            <a:r>
              <a:rPr lang="en-US" altLang="en-US" sz="2800" dirty="0"/>
              <a:t>o 75. Direktorat Tata </a:t>
            </a:r>
            <a:r>
              <a:rPr lang="en-US" altLang="en-US" sz="2800" dirty="0" err="1"/>
              <a:t>Guna</a:t>
            </a:r>
            <a:r>
              <a:rPr lang="en-US" altLang="en-US" sz="2800" dirty="0"/>
              <a:t> Tanah, </a:t>
            </a:r>
            <a:r>
              <a:rPr lang="en-US" altLang="en-US" sz="2800" dirty="0" err="1"/>
              <a:t>Dirjen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Agraria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Depdagri</a:t>
            </a:r>
            <a:r>
              <a:rPr lang="en-US" altLang="en-US" sz="2800" dirty="0"/>
              <a:t>.</a:t>
            </a:r>
            <a:endParaRPr lang="id-ID" altLang="en-US" sz="2800" dirty="0"/>
          </a:p>
          <a:p>
            <a:pPr>
              <a:defRPr/>
            </a:pPr>
            <a:r>
              <a:rPr lang="en-US" altLang="en-US" sz="2800" dirty="0"/>
              <a:t>FAO. 1993. Guidelines for Land-use Planning. Rome: FAO </a:t>
            </a:r>
            <a:endParaRPr lang="id-ID" altLang="en-US" sz="2800" dirty="0"/>
          </a:p>
          <a:p>
            <a:pPr>
              <a:defRPr/>
            </a:pPr>
            <a:r>
              <a:rPr lang="en-US" altLang="en-US" sz="2800" dirty="0"/>
              <a:t>FAO. 1995. Planning for sustainable use of land resources. Toward a New Approach. Rome: FAO.</a:t>
            </a:r>
            <a:endParaRPr lang="id-ID" altLang="en-US" sz="2800" dirty="0"/>
          </a:p>
          <a:p>
            <a:pPr>
              <a:defRPr/>
            </a:pPr>
            <a:r>
              <a:rPr lang="en-US" altLang="en-US" sz="2800" dirty="0"/>
              <a:t>GTZ. 1999. Land Use Planning, Methods, Strategies &amp; Tools.</a:t>
            </a:r>
            <a:endParaRPr lang="id-ID" altLang="en-US" sz="2800" dirty="0"/>
          </a:p>
          <a:p>
            <a:pPr>
              <a:buNone/>
              <a:defRPr/>
            </a:pPr>
            <a:r>
              <a:rPr lang="en-US" altLang="en-US" dirty="0"/>
              <a:t> </a:t>
            </a:r>
            <a:endParaRPr lang="id-ID" altLang="en-US" dirty="0"/>
          </a:p>
          <a:p>
            <a:pPr>
              <a:defRPr/>
            </a:pPr>
            <a:endParaRPr lang="id-ID" altLang="en-US" dirty="0"/>
          </a:p>
        </p:txBody>
      </p:sp>
    </p:spTree>
    <p:extLst>
      <p:ext uri="{BB962C8B-B14F-4D97-AF65-F5344CB8AC3E}">
        <p14:creationId xmlns:p14="http://schemas.microsoft.com/office/powerpoint/2010/main" val="40929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err="1"/>
              <a:t>Kuis</a:t>
            </a:r>
            <a:r>
              <a:rPr lang="id-ID" altLang="en-US" sz="3200" dirty="0"/>
              <a:t>/PR</a:t>
            </a:r>
            <a:r>
              <a:rPr lang="en-US" altLang="en-US" sz="3200" dirty="0"/>
              <a:t>			</a:t>
            </a:r>
            <a:r>
              <a:rPr lang="id-ID" altLang="en-US" sz="3200" dirty="0"/>
              <a:t>	1</a:t>
            </a:r>
            <a:r>
              <a:rPr lang="en-US" altLang="en-US" sz="3200" dirty="0"/>
              <a:t>0%</a:t>
            </a:r>
            <a:endParaRPr lang="id-ID" altLang="en-US" sz="3200" dirty="0"/>
          </a:p>
          <a:p>
            <a:r>
              <a:rPr lang="id-ID" altLang="en-US" sz="3200" dirty="0"/>
              <a:t>Tugas besar</a:t>
            </a:r>
            <a:r>
              <a:rPr lang="en-US" altLang="en-US" sz="3200" dirty="0"/>
              <a:t>	</a:t>
            </a:r>
            <a:r>
              <a:rPr lang="id-ID" altLang="en-US" sz="3200" dirty="0"/>
              <a:t>		20%</a:t>
            </a:r>
            <a:endParaRPr lang="en-US" altLang="en-US" sz="3200" dirty="0"/>
          </a:p>
          <a:p>
            <a:r>
              <a:rPr lang="en-US" altLang="en-US" sz="3200" dirty="0"/>
              <a:t>UTS				30%	</a:t>
            </a:r>
          </a:p>
          <a:p>
            <a:r>
              <a:rPr lang="en-US" altLang="en-US" sz="3200" dirty="0"/>
              <a:t>UAS				</a:t>
            </a:r>
            <a:r>
              <a:rPr lang="id-ID" altLang="en-US" sz="3200" dirty="0"/>
              <a:t>4</a:t>
            </a:r>
            <a:r>
              <a:rPr lang="en-US" altLang="en-US" sz="3200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157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MATERI</a:t>
            </a:r>
          </a:p>
        </p:txBody>
      </p:sp>
    </p:spTree>
    <p:extLst>
      <p:ext uri="{BB962C8B-B14F-4D97-AF65-F5344CB8AC3E}">
        <p14:creationId xmlns:p14="http://schemas.microsoft.com/office/powerpoint/2010/main" val="16367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524000" y="228601"/>
          <a:ext cx="9144000" cy="6340474"/>
        </p:xfrm>
        <a:graphic>
          <a:graphicData uri="http://schemas.openxmlformats.org/drawingml/2006/table">
            <a:tbl>
              <a:tblPr/>
              <a:tblGrid>
                <a:gridCol w="119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Minggu</a:t>
                      </a: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</a:t>
                      </a: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Perkuliahan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Referensi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Pendahuluan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Referensi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Aturan-aturan Perkuliahan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 perkuliahan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Tugas individual makalah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Definisi dan Konsep yang berkaitan dengan lahan dan pertanahan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Mather (1986)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Konsep Sewa dan Guna Lahan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Mather (1986)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Penggunaan Lahan di Perdesaan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Ciri-ciri dan Karakteristik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Perbedaan di negara maju dan berkembang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Jayadinata (1999)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Penggunaan Lahan Perkotaan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 Penggunaan Lahan Perkotaan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Ciri-ciri dan Karakteristik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Jayadinata (1999)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Perspektif Lahan Perkotaan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Sebagai Ruang Fungsional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Sebagai Komoditas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Sebagi Sistem Aktivitas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Sebagai Sumberdaya Estetika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Jayadinata (1999)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5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Perencanaan Guna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Prinsis perencanaan guna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Proses dan tahapan perencanaan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Ilustrasi lokasional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GTZ (1999)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UJIAN TENGAH SEMESTER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7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609600"/>
          <a:ext cx="9144000" cy="603885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Informasi Guna Lahan dalam Proses Perencanaan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dan Kesesuaian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Kesesuaian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Proses Evaluasi Lahan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Ritung (2007)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Pengembangan Lahan 1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Teori pengembangan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Sistem pengembangan lahan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Drewberry Company (2004)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Pengembangan Lahan 2</a:t>
                      </a:r>
                    </a:p>
                    <a:p>
                      <a:pPr marL="342900" lvl="0" indent="-342900" algn="justLow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Konsolidasi Lahan</a:t>
                      </a:r>
                    </a:p>
                    <a:p>
                      <a:pPr marL="342900" lvl="0" indent="-342900" algn="justLow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Guided Land Development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Drewberry Company (2004)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Kasiba dan Lisiba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Kemenpera (2005)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Klasifikasi Lahan (BPN dan NLUD)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Peraturan perundang-undangan yang  berkaitan dengan lahan dan pertanahan dan aplikasinya dalam perencanaan kota &amp; wilayah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UJIAN AKHIR SEMESTER </a:t>
                      </a:r>
                      <a:endParaRPr lang="id-ID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1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0</TotalTime>
  <Words>470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Symbol</vt:lpstr>
      <vt:lpstr>CITY SKETCH 16X9</vt:lpstr>
      <vt:lpstr>TATA GUNA DAN PENGEMBANGAN LAHAN</vt:lpstr>
      <vt:lpstr>PUSTAKA UTAMA</vt:lpstr>
      <vt:lpstr>PUSTAKA UTAMA</vt:lpstr>
      <vt:lpstr>PUSTAKA ANJURAN</vt:lpstr>
      <vt:lpstr>PENILAIAN</vt:lpstr>
      <vt:lpstr>MATERI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2016-02-13T03:27:30Z</dcterms:created>
  <dcterms:modified xsi:type="dcterms:W3CDTF">2019-09-11T11:12:20Z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