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98069B8-CED1-427E-A4A6-77860C0432F7}" type="datetimeFigureOut">
              <a:rPr lang="en-US" smtClean="0"/>
              <a:t>9/19/2019</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367904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8069B8-CED1-427E-A4A6-77860C0432F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3093116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698069B8-CED1-427E-A4A6-77860C0432F7}" type="datetimeFigureOut">
              <a:rPr lang="en-US" smtClean="0"/>
              <a:t>9/19/2019</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165126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8069B8-CED1-427E-A4A6-77860C0432F7}"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335581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698069B8-CED1-427E-A4A6-77860C0432F7}" type="datetimeFigureOut">
              <a:rPr lang="en-US" smtClean="0"/>
              <a:t>9/19/2019</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361293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698069B8-CED1-427E-A4A6-77860C0432F7}" type="datetimeFigureOut">
              <a:rPr lang="en-US" smtClean="0"/>
              <a:t>9/19/2019</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309523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698069B8-CED1-427E-A4A6-77860C0432F7}" type="datetimeFigureOut">
              <a:rPr lang="en-US" smtClean="0"/>
              <a:t>9/19/2019</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371959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8069B8-CED1-427E-A4A6-77860C0432F7}"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90985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698069B8-CED1-427E-A4A6-77860C0432F7}" type="datetimeFigureOut">
              <a:rPr lang="en-US" smtClean="0"/>
              <a:t>9/19/2019</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175740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8069B8-CED1-427E-A4A6-77860C0432F7}"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13874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698069B8-CED1-427E-A4A6-77860C0432F7}" type="datetimeFigureOut">
              <a:rPr lang="en-US" smtClean="0"/>
              <a:t>9/19/2019</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E3FD70B9-A775-47AE-ABFA-616AEE23067D}" type="slidenum">
              <a:rPr lang="en-US" smtClean="0"/>
              <a:t>‹#›</a:t>
            </a:fld>
            <a:endParaRPr lang="en-US"/>
          </a:p>
        </p:txBody>
      </p:sp>
    </p:spTree>
    <p:extLst>
      <p:ext uri="{BB962C8B-B14F-4D97-AF65-F5344CB8AC3E}">
        <p14:creationId xmlns:p14="http://schemas.microsoft.com/office/powerpoint/2010/main" val="385992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698069B8-CED1-427E-A4A6-77860C0432F7}" type="datetimeFigureOut">
              <a:rPr lang="en-US" smtClean="0"/>
              <a:t>9/19/2019</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E3FD70B9-A775-47AE-ABFA-616AEE23067D}" type="slidenum">
              <a:rPr lang="en-US" smtClean="0"/>
              <a:t>‹#›</a:t>
            </a:fld>
            <a:endParaRPr lang="en-US"/>
          </a:p>
        </p:txBody>
      </p:sp>
    </p:spTree>
    <p:extLst>
      <p:ext uri="{BB962C8B-B14F-4D97-AF65-F5344CB8AC3E}">
        <p14:creationId xmlns:p14="http://schemas.microsoft.com/office/powerpoint/2010/main" val="1207005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file:///E:\Documents\Materi%20Ngajar\Akuntansi%20Biaya\RPS%20-AKBI%20(D3).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2E8A4-8EFF-4765-99DA-9B26A625E6A0}"/>
              </a:ext>
            </a:extLst>
          </p:cNvPr>
          <p:cNvSpPr>
            <a:spLocks noGrp="1"/>
          </p:cNvSpPr>
          <p:nvPr>
            <p:ph type="ctrTitle"/>
          </p:nvPr>
        </p:nvSpPr>
        <p:spPr/>
        <p:txBody>
          <a:bodyPr/>
          <a:lstStyle/>
          <a:p>
            <a:r>
              <a:rPr lang="en-US" dirty="0" err="1"/>
              <a:t>Akuntansi</a:t>
            </a:r>
            <a:r>
              <a:rPr lang="en-US" dirty="0"/>
              <a:t> </a:t>
            </a:r>
            <a:r>
              <a:rPr lang="en-US" dirty="0" err="1"/>
              <a:t>Biaya</a:t>
            </a:r>
            <a:endParaRPr lang="en-US" dirty="0"/>
          </a:p>
        </p:txBody>
      </p:sp>
      <p:sp>
        <p:nvSpPr>
          <p:cNvPr id="3" name="Subtitle 2">
            <a:extLst>
              <a:ext uri="{FF2B5EF4-FFF2-40B4-BE49-F238E27FC236}">
                <a16:creationId xmlns:a16="http://schemas.microsoft.com/office/drawing/2014/main" id="{CD8F4679-2020-432A-9362-2A9C627FF384}"/>
              </a:ext>
            </a:extLst>
          </p:cNvPr>
          <p:cNvSpPr>
            <a:spLocks noGrp="1"/>
          </p:cNvSpPr>
          <p:nvPr>
            <p:ph type="subTitle" idx="1"/>
          </p:nvPr>
        </p:nvSpPr>
        <p:spPr/>
        <p:txBody>
          <a:bodyPr/>
          <a:lstStyle/>
          <a:p>
            <a:r>
              <a:rPr lang="en-US" dirty="0"/>
              <a:t>Angky </a:t>
            </a:r>
            <a:r>
              <a:rPr lang="en-US" dirty="0" err="1"/>
              <a:t>Febriansyah</a:t>
            </a:r>
            <a:r>
              <a:rPr lang="en-US" dirty="0"/>
              <a:t>, SE.,MM.</a:t>
            </a:r>
          </a:p>
          <a:p>
            <a:r>
              <a:rPr lang="en-US" dirty="0"/>
              <a:t>085222249923</a:t>
            </a:r>
          </a:p>
        </p:txBody>
      </p:sp>
    </p:spTree>
    <p:extLst>
      <p:ext uri="{BB962C8B-B14F-4D97-AF65-F5344CB8AC3E}">
        <p14:creationId xmlns:p14="http://schemas.microsoft.com/office/powerpoint/2010/main" val="2493056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E3A53-8B68-44AE-A742-9B0077D0193C}"/>
              </a:ext>
            </a:extLst>
          </p:cNvPr>
          <p:cNvSpPr>
            <a:spLocks noGrp="1"/>
          </p:cNvSpPr>
          <p:nvPr>
            <p:ph type="title"/>
          </p:nvPr>
        </p:nvSpPr>
        <p:spPr/>
        <p:txBody>
          <a:bodyPr/>
          <a:lstStyle/>
          <a:p>
            <a:r>
              <a:rPr lang="en-US" dirty="0" err="1"/>
              <a:t>Tujuan</a:t>
            </a:r>
            <a:r>
              <a:rPr lang="en-US" dirty="0"/>
              <a:t> </a:t>
            </a:r>
            <a:r>
              <a:rPr lang="en-US" dirty="0" err="1"/>
              <a:t>Akbi</a:t>
            </a:r>
            <a:endParaRPr lang="en-US" dirty="0"/>
          </a:p>
        </p:txBody>
      </p:sp>
      <p:sp>
        <p:nvSpPr>
          <p:cNvPr id="3" name="Content Placeholder 2">
            <a:extLst>
              <a:ext uri="{FF2B5EF4-FFF2-40B4-BE49-F238E27FC236}">
                <a16:creationId xmlns:a16="http://schemas.microsoft.com/office/drawing/2014/main" id="{BFE72920-2474-4F13-AC9E-0B16100E96D6}"/>
              </a:ext>
            </a:extLst>
          </p:cNvPr>
          <p:cNvSpPr>
            <a:spLocks noGrp="1"/>
          </p:cNvSpPr>
          <p:nvPr>
            <p:ph idx="1"/>
          </p:nvPr>
        </p:nvSpPr>
        <p:spPr/>
        <p:txBody>
          <a:bodyPr/>
          <a:lstStyle/>
          <a:p>
            <a:r>
              <a:rPr lang="en-US" dirty="0" err="1"/>
              <a:t>Penentuan</a:t>
            </a:r>
            <a:r>
              <a:rPr lang="en-US" dirty="0"/>
              <a:t> </a:t>
            </a:r>
            <a:r>
              <a:rPr lang="en-US" dirty="0" err="1"/>
              <a:t>harga</a:t>
            </a:r>
            <a:r>
              <a:rPr lang="en-US" dirty="0"/>
              <a:t> </a:t>
            </a:r>
            <a:r>
              <a:rPr lang="en-US" dirty="0" err="1"/>
              <a:t>pokok</a:t>
            </a:r>
            <a:r>
              <a:rPr lang="en-US" dirty="0"/>
              <a:t> </a:t>
            </a:r>
            <a:r>
              <a:rPr lang="en-US" dirty="0" err="1"/>
              <a:t>produksi</a:t>
            </a:r>
            <a:endParaRPr lang="en-US" dirty="0"/>
          </a:p>
          <a:p>
            <a:r>
              <a:rPr lang="en-US" dirty="0" err="1"/>
              <a:t>Pengendalian</a:t>
            </a:r>
            <a:r>
              <a:rPr lang="en-US" dirty="0"/>
              <a:t> </a:t>
            </a:r>
            <a:r>
              <a:rPr lang="en-US" dirty="0" err="1"/>
              <a:t>biaya</a:t>
            </a:r>
            <a:endParaRPr lang="en-US" dirty="0"/>
          </a:p>
          <a:p>
            <a:r>
              <a:rPr lang="en-US" dirty="0" err="1"/>
              <a:t>Pengambilan</a:t>
            </a:r>
            <a:r>
              <a:rPr lang="en-US" dirty="0"/>
              <a:t> </a:t>
            </a:r>
            <a:r>
              <a:rPr lang="en-US" dirty="0" err="1"/>
              <a:t>keputusan</a:t>
            </a:r>
            <a:r>
              <a:rPr lang="en-US" dirty="0"/>
              <a:t> </a:t>
            </a:r>
            <a:r>
              <a:rPr lang="en-US" dirty="0" err="1"/>
              <a:t>khusus</a:t>
            </a:r>
            <a:endParaRPr lang="en-US" dirty="0"/>
          </a:p>
        </p:txBody>
      </p:sp>
    </p:spTree>
    <p:extLst>
      <p:ext uri="{BB962C8B-B14F-4D97-AF65-F5344CB8AC3E}">
        <p14:creationId xmlns:p14="http://schemas.microsoft.com/office/powerpoint/2010/main" val="407893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C5DA-AAE4-489F-8DB0-C826B5361D10}"/>
              </a:ext>
            </a:extLst>
          </p:cNvPr>
          <p:cNvSpPr>
            <a:spLocks noGrp="1"/>
          </p:cNvSpPr>
          <p:nvPr>
            <p:ph type="title"/>
          </p:nvPr>
        </p:nvSpPr>
        <p:spPr/>
        <p:txBody>
          <a:bodyPr/>
          <a:lstStyle/>
          <a:p>
            <a:r>
              <a:rPr lang="en-US" spc="0" dirty="0">
                <a:ln w="0"/>
                <a:solidFill>
                  <a:schemeClr val="tx1"/>
                </a:solidFill>
                <a:effectLst>
                  <a:outerShdw blurRad="38100" dist="19050" dir="2700000" algn="tl" rotWithShape="0">
                    <a:schemeClr val="dk1">
                      <a:alpha val="40000"/>
                    </a:schemeClr>
                  </a:outerShdw>
                </a:effectLst>
                <a:hlinkClick r:id="rId2" action="ppaction://hlinkfile"/>
              </a:rPr>
              <a:t>RPS </a:t>
            </a:r>
            <a:r>
              <a:rPr lang="en-US" spc="0" dirty="0" err="1">
                <a:ln w="0"/>
                <a:solidFill>
                  <a:schemeClr val="tx1"/>
                </a:solidFill>
                <a:effectLst>
                  <a:outerShdw blurRad="38100" dist="19050" dir="2700000" algn="tl" rotWithShape="0">
                    <a:schemeClr val="dk1">
                      <a:alpha val="40000"/>
                    </a:schemeClr>
                  </a:outerShdw>
                </a:effectLst>
                <a:hlinkClick r:id="rId2" action="ppaction://hlinkfile"/>
              </a:rPr>
              <a:t>Akuntansi</a:t>
            </a:r>
            <a:r>
              <a:rPr lang="en-US" spc="0" dirty="0">
                <a:ln w="0"/>
                <a:solidFill>
                  <a:schemeClr val="tx1"/>
                </a:solidFill>
                <a:effectLst>
                  <a:outerShdw blurRad="38100" dist="19050" dir="2700000" algn="tl" rotWithShape="0">
                    <a:schemeClr val="dk1">
                      <a:alpha val="40000"/>
                    </a:schemeClr>
                  </a:outerShdw>
                </a:effectLst>
                <a:hlinkClick r:id="rId2" action="ppaction://hlinkfile"/>
              </a:rPr>
              <a:t> </a:t>
            </a:r>
            <a:r>
              <a:rPr lang="en-US" spc="0" dirty="0" err="1">
                <a:ln w="0"/>
                <a:solidFill>
                  <a:schemeClr val="tx1"/>
                </a:solidFill>
                <a:effectLst>
                  <a:outerShdw blurRad="38100" dist="19050" dir="2700000" algn="tl" rotWithShape="0">
                    <a:schemeClr val="dk1">
                      <a:alpha val="40000"/>
                    </a:schemeClr>
                  </a:outerShdw>
                </a:effectLst>
                <a:hlinkClick r:id="rId2" action="ppaction://hlinkfile"/>
              </a:rPr>
              <a:t>Biaya</a:t>
            </a:r>
            <a:endParaRPr lang="en-US" spc="0" dirty="0">
              <a:ln w="0"/>
              <a:solidFill>
                <a:schemeClr val="tx1"/>
              </a:solidFill>
              <a:effectLst>
                <a:outerShdw blurRad="38100" dist="19050" dir="2700000" algn="tl" rotWithShape="0">
                  <a:schemeClr val="dk1">
                    <a:alpha val="40000"/>
                  </a:schemeClr>
                </a:outerShdw>
              </a:effectLst>
            </a:endParaRPr>
          </a:p>
        </p:txBody>
      </p:sp>
      <p:pic>
        <p:nvPicPr>
          <p:cNvPr id="5" name="Picture 4">
            <a:extLst>
              <a:ext uri="{FF2B5EF4-FFF2-40B4-BE49-F238E27FC236}">
                <a16:creationId xmlns:a16="http://schemas.microsoft.com/office/drawing/2014/main" id="{09A766C6-7F4D-42F1-9C84-FE6795EBB2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5770" y="1044023"/>
            <a:ext cx="4358692" cy="4358692"/>
          </a:xfrm>
          <a:prstGeom prst="rect">
            <a:avLst/>
          </a:prstGeom>
        </p:spPr>
      </p:pic>
    </p:spTree>
    <p:extLst>
      <p:ext uri="{BB962C8B-B14F-4D97-AF65-F5344CB8AC3E}">
        <p14:creationId xmlns:p14="http://schemas.microsoft.com/office/powerpoint/2010/main" val="56862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0CF38-5D0E-4964-B24A-2824BF6DF77C}"/>
              </a:ext>
            </a:extLst>
          </p:cNvPr>
          <p:cNvSpPr>
            <a:spLocks noGrp="1"/>
          </p:cNvSpPr>
          <p:nvPr>
            <p:ph type="title"/>
          </p:nvPr>
        </p:nvSpPr>
        <p:spPr/>
        <p:txBody>
          <a:bodyPr/>
          <a:lstStyle/>
          <a:p>
            <a:r>
              <a:rPr lang="en-US" dirty="0" err="1"/>
              <a:t>Sistematika</a:t>
            </a:r>
            <a:r>
              <a:rPr lang="en-US" dirty="0"/>
              <a:t> </a:t>
            </a:r>
            <a:r>
              <a:rPr lang="en-US" dirty="0" err="1"/>
              <a:t>Penilaian</a:t>
            </a:r>
            <a:endParaRPr lang="en-US" dirty="0"/>
          </a:p>
        </p:txBody>
      </p:sp>
      <p:sp>
        <p:nvSpPr>
          <p:cNvPr id="3" name="Content Placeholder 2">
            <a:extLst>
              <a:ext uri="{FF2B5EF4-FFF2-40B4-BE49-F238E27FC236}">
                <a16:creationId xmlns:a16="http://schemas.microsoft.com/office/drawing/2014/main" id="{962D0D8B-F671-4944-B747-200379241355}"/>
              </a:ext>
            </a:extLst>
          </p:cNvPr>
          <p:cNvSpPr>
            <a:spLocks noGrp="1"/>
          </p:cNvSpPr>
          <p:nvPr>
            <p:ph idx="1"/>
          </p:nvPr>
        </p:nvSpPr>
        <p:spPr/>
        <p:txBody>
          <a:bodyPr/>
          <a:lstStyle/>
          <a:p>
            <a:pPr marL="0" indent="0">
              <a:buNone/>
            </a:pPr>
            <a:r>
              <a:rPr lang="en-US" dirty="0" err="1"/>
              <a:t>Bobot</a:t>
            </a:r>
            <a:r>
              <a:rPr lang="en-US" dirty="0"/>
              <a:t> </a:t>
            </a:r>
            <a:r>
              <a:rPr lang="en-US" dirty="0" err="1"/>
              <a:t>Penilaian</a:t>
            </a:r>
            <a:r>
              <a:rPr lang="en-US" dirty="0"/>
              <a:t> : </a:t>
            </a:r>
            <a:r>
              <a:rPr lang="en-US" dirty="0" err="1"/>
              <a:t>Kehadiran</a:t>
            </a:r>
            <a:r>
              <a:rPr lang="en-US" dirty="0"/>
              <a:t> (10%) + </a:t>
            </a:r>
            <a:r>
              <a:rPr lang="en-US" dirty="0" err="1"/>
              <a:t>Tugas</a:t>
            </a:r>
            <a:r>
              <a:rPr lang="en-US" dirty="0"/>
              <a:t> (30%) + UTS (30%) + UAS (30%)</a:t>
            </a:r>
          </a:p>
          <a:p>
            <a:pPr marL="0" indent="0">
              <a:buNone/>
            </a:pPr>
            <a:r>
              <a:rPr lang="en-US" dirty="0"/>
              <a:t>Nilai </a:t>
            </a:r>
            <a:r>
              <a:rPr lang="en-US" dirty="0" err="1"/>
              <a:t>Akhir</a:t>
            </a:r>
            <a:r>
              <a:rPr lang="en-US" dirty="0"/>
              <a:t> :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b="1" dirty="0" err="1">
                <a:solidFill>
                  <a:srgbClr val="FF0000"/>
                </a:solidFill>
              </a:rPr>
              <a:t>Kehadiran</a:t>
            </a:r>
            <a:r>
              <a:rPr lang="en-US" b="1" dirty="0">
                <a:solidFill>
                  <a:srgbClr val="FF0000"/>
                </a:solidFill>
              </a:rPr>
              <a:t> Minimal 80% (</a:t>
            </a:r>
            <a:r>
              <a:rPr lang="en-US" b="1" dirty="0" err="1">
                <a:solidFill>
                  <a:srgbClr val="FF0000"/>
                </a:solidFill>
              </a:rPr>
              <a:t>Maksimal</a:t>
            </a:r>
            <a:r>
              <a:rPr lang="en-US" b="1" dirty="0">
                <a:solidFill>
                  <a:srgbClr val="FF0000"/>
                </a:solidFill>
              </a:rPr>
              <a:t> 3x </a:t>
            </a:r>
            <a:r>
              <a:rPr lang="en-US" b="1" dirty="0" err="1">
                <a:solidFill>
                  <a:srgbClr val="FF0000"/>
                </a:solidFill>
              </a:rPr>
              <a:t>tidak</a:t>
            </a:r>
            <a:r>
              <a:rPr lang="en-US" b="1" dirty="0">
                <a:solidFill>
                  <a:srgbClr val="FF0000"/>
                </a:solidFill>
              </a:rPr>
              <a:t> </a:t>
            </a:r>
            <a:r>
              <a:rPr lang="en-US" b="1" dirty="0" err="1">
                <a:solidFill>
                  <a:srgbClr val="FF0000"/>
                </a:solidFill>
              </a:rPr>
              <a:t>masuk</a:t>
            </a:r>
            <a:r>
              <a:rPr lang="en-US" b="1" dirty="0">
                <a:solidFill>
                  <a:srgbClr val="FF0000"/>
                </a:solidFill>
              </a:rPr>
              <a:t>)</a:t>
            </a:r>
          </a:p>
          <a:p>
            <a:endParaRPr lang="en-US" dirty="0"/>
          </a:p>
        </p:txBody>
      </p:sp>
      <p:pic>
        <p:nvPicPr>
          <p:cNvPr id="4" name="Picture 3">
            <a:extLst>
              <a:ext uri="{FF2B5EF4-FFF2-40B4-BE49-F238E27FC236}">
                <a16:creationId xmlns:a16="http://schemas.microsoft.com/office/drawing/2014/main" id="{61A1E1DB-7BC1-4D3D-9BEC-FCBAEE95A73A}"/>
              </a:ext>
            </a:extLst>
          </p:cNvPr>
          <p:cNvPicPr>
            <a:picLocks noChangeAspect="1"/>
          </p:cNvPicPr>
          <p:nvPr/>
        </p:nvPicPr>
        <p:blipFill>
          <a:blip r:embed="rId2"/>
          <a:stretch>
            <a:fillRect/>
          </a:stretch>
        </p:blipFill>
        <p:spPr>
          <a:xfrm>
            <a:off x="6002894" y="2478157"/>
            <a:ext cx="4797968" cy="2231124"/>
          </a:xfrm>
          <a:prstGeom prst="rect">
            <a:avLst/>
          </a:prstGeom>
        </p:spPr>
      </p:pic>
    </p:spTree>
    <p:extLst>
      <p:ext uri="{BB962C8B-B14F-4D97-AF65-F5344CB8AC3E}">
        <p14:creationId xmlns:p14="http://schemas.microsoft.com/office/powerpoint/2010/main" val="1815065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96F53-BE74-4668-A47B-A8943EBDEBEB}"/>
              </a:ext>
            </a:extLst>
          </p:cNvPr>
          <p:cNvSpPr>
            <a:spLocks noGrp="1"/>
          </p:cNvSpPr>
          <p:nvPr>
            <p:ph idx="1"/>
          </p:nvPr>
        </p:nvSpPr>
        <p:spPr/>
        <p:txBody>
          <a:bodyPr/>
          <a:lstStyle/>
          <a:p>
            <a:pPr marL="0" indent="0" algn="just">
              <a:buNone/>
            </a:pPr>
            <a:r>
              <a:rPr lang="nl-NL" dirty="0"/>
              <a:t>Tanpa disadari oleh kita, sebetulnya setiap orang pernah mengaplikasikan ilmu akuntansi di dalam kehidupan sehari-hari seperti bagaimana caranya mengatur uang jajan agar bisa cukup untuk jangka waktu tertentu atau bagaimana caranya uang belanja bisa teralokasikan sesuai dengan kebutuhan belanja yang diharapkan. Akuntansi sering disebut sebagai “bahasanya dunia usaha” karena akuntansi akan menghasilkan informasi yang berguna bagi pihak-pihak yang menyelanggarakannya dan pihak luar untuk mengambil keputusan. </a:t>
            </a:r>
            <a:endParaRPr lang="en-US" dirty="0"/>
          </a:p>
        </p:txBody>
      </p:sp>
    </p:spTree>
    <p:extLst>
      <p:ext uri="{BB962C8B-B14F-4D97-AF65-F5344CB8AC3E}">
        <p14:creationId xmlns:p14="http://schemas.microsoft.com/office/powerpoint/2010/main" val="255045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FD957-B415-41D7-BE37-CD1958394FBC}"/>
              </a:ext>
            </a:extLst>
          </p:cNvPr>
          <p:cNvSpPr>
            <a:spLocks noGrp="1"/>
          </p:cNvSpPr>
          <p:nvPr>
            <p:ph type="title"/>
          </p:nvPr>
        </p:nvSpPr>
        <p:spPr/>
        <p:txBody>
          <a:bodyPr/>
          <a:lstStyle/>
          <a:p>
            <a:r>
              <a:rPr lang="en-US" dirty="0" err="1"/>
              <a:t>Akuntansi</a:t>
            </a:r>
            <a:r>
              <a:rPr lang="en-US" dirty="0"/>
              <a:t> ???</a:t>
            </a:r>
          </a:p>
        </p:txBody>
      </p:sp>
      <p:sp>
        <p:nvSpPr>
          <p:cNvPr id="3" name="Content Placeholder 2">
            <a:extLst>
              <a:ext uri="{FF2B5EF4-FFF2-40B4-BE49-F238E27FC236}">
                <a16:creationId xmlns:a16="http://schemas.microsoft.com/office/drawing/2014/main" id="{3D9C643B-4D0E-4311-92CB-EE8F3B3E2E78}"/>
              </a:ext>
            </a:extLst>
          </p:cNvPr>
          <p:cNvSpPr>
            <a:spLocks noGrp="1"/>
          </p:cNvSpPr>
          <p:nvPr>
            <p:ph idx="1"/>
          </p:nvPr>
        </p:nvSpPr>
        <p:spPr/>
        <p:txBody>
          <a:bodyPr/>
          <a:lstStyle/>
          <a:p>
            <a:pPr marL="0" indent="0" algn="just">
              <a:buNone/>
            </a:pPr>
            <a:r>
              <a:rPr lang="id-ID" b="1" dirty="0"/>
              <a:t>Akuntansi </a:t>
            </a:r>
            <a:r>
              <a:rPr lang="id-ID" b="1" i="1" dirty="0"/>
              <a:t>(accounting)</a:t>
            </a:r>
            <a:r>
              <a:rPr lang="id-ID" dirty="0"/>
              <a:t> adalah proses pengidentifikasian, pengukuran, pencatatan kejadian-kejadian ekonomi suatu organisasi untuk membuat pertimbangan dan mengambil keputusan yang tepat bagi para pemakainya. </a:t>
            </a:r>
            <a:endParaRPr lang="en-US" dirty="0"/>
          </a:p>
          <a:p>
            <a:endParaRPr lang="en-US" dirty="0"/>
          </a:p>
        </p:txBody>
      </p:sp>
    </p:spTree>
    <p:extLst>
      <p:ext uri="{BB962C8B-B14F-4D97-AF65-F5344CB8AC3E}">
        <p14:creationId xmlns:p14="http://schemas.microsoft.com/office/powerpoint/2010/main" val="271810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31354-8781-4682-847C-EDC645BE0F6A}"/>
              </a:ext>
            </a:extLst>
          </p:cNvPr>
          <p:cNvSpPr>
            <a:spLocks noGrp="1"/>
          </p:cNvSpPr>
          <p:nvPr>
            <p:ph type="title"/>
          </p:nvPr>
        </p:nvSpPr>
        <p:spPr/>
        <p:txBody>
          <a:bodyPr/>
          <a:lstStyle/>
          <a:p>
            <a:r>
              <a:rPr lang="en-US" dirty="0" err="1"/>
              <a:t>Tujuan</a:t>
            </a:r>
            <a:r>
              <a:rPr lang="en-US" dirty="0"/>
              <a:t> </a:t>
            </a:r>
            <a:r>
              <a:rPr lang="en-US" dirty="0" err="1"/>
              <a:t>Akuntansi</a:t>
            </a:r>
            <a:endParaRPr lang="en-US" dirty="0"/>
          </a:p>
        </p:txBody>
      </p:sp>
      <p:sp>
        <p:nvSpPr>
          <p:cNvPr id="3" name="Content Placeholder 2">
            <a:extLst>
              <a:ext uri="{FF2B5EF4-FFF2-40B4-BE49-F238E27FC236}">
                <a16:creationId xmlns:a16="http://schemas.microsoft.com/office/drawing/2014/main" id="{B0688BA8-AAA4-42A7-80AD-DEC77EB72C5D}"/>
              </a:ext>
            </a:extLst>
          </p:cNvPr>
          <p:cNvSpPr>
            <a:spLocks noGrp="1"/>
          </p:cNvSpPr>
          <p:nvPr>
            <p:ph idx="1"/>
          </p:nvPr>
        </p:nvSpPr>
        <p:spPr/>
        <p:txBody>
          <a:bodyPr/>
          <a:lstStyle/>
          <a:p>
            <a:pPr algn="just"/>
            <a:r>
              <a:rPr lang="en-US" dirty="0" err="1"/>
              <a:t>Menyajikan</a:t>
            </a:r>
            <a:r>
              <a:rPr lang="en-US" dirty="0"/>
              <a:t> </a:t>
            </a:r>
            <a:r>
              <a:rPr lang="en-US" dirty="0" err="1"/>
              <a:t>informasi</a:t>
            </a:r>
            <a:r>
              <a:rPr lang="en-US" dirty="0"/>
              <a:t> </a:t>
            </a:r>
            <a:r>
              <a:rPr lang="en-US" dirty="0" err="1"/>
              <a:t>ekonomi</a:t>
            </a:r>
            <a:r>
              <a:rPr lang="en-US" dirty="0"/>
              <a:t> </a:t>
            </a:r>
            <a:r>
              <a:rPr lang="en-US" dirty="0" err="1"/>
              <a:t>dari</a:t>
            </a:r>
            <a:r>
              <a:rPr lang="en-US" dirty="0"/>
              <a:t> </a:t>
            </a:r>
            <a:r>
              <a:rPr lang="en-US" dirty="0" err="1"/>
              <a:t>suatu</a:t>
            </a:r>
            <a:r>
              <a:rPr lang="en-US" dirty="0"/>
              <a:t> </a:t>
            </a:r>
            <a:r>
              <a:rPr lang="en-US" dirty="0" err="1"/>
              <a:t>kesatuan</a:t>
            </a:r>
            <a:r>
              <a:rPr lang="en-US" dirty="0"/>
              <a:t> </a:t>
            </a:r>
            <a:r>
              <a:rPr lang="en-US" dirty="0" err="1"/>
              <a:t>ekonomi</a:t>
            </a:r>
            <a:r>
              <a:rPr lang="en-US" dirty="0"/>
              <a:t> </a:t>
            </a:r>
            <a:r>
              <a:rPr lang="en-US" dirty="0" err="1"/>
              <a:t>kepada</a:t>
            </a:r>
            <a:r>
              <a:rPr lang="en-US" dirty="0"/>
              <a:t> </a:t>
            </a:r>
            <a:r>
              <a:rPr lang="en-US" dirty="0" err="1"/>
              <a:t>pihak-pihak</a:t>
            </a:r>
            <a:r>
              <a:rPr lang="en-US" dirty="0"/>
              <a:t> yang </a:t>
            </a:r>
            <a:r>
              <a:rPr lang="en-US" dirty="0" err="1"/>
              <a:t>berkepentingan</a:t>
            </a:r>
            <a:r>
              <a:rPr lang="en-US" dirty="0"/>
              <a:t>, </a:t>
            </a:r>
            <a:r>
              <a:rPr lang="en-US" dirty="0" err="1"/>
              <a:t>membuat</a:t>
            </a:r>
            <a:r>
              <a:rPr lang="en-US" dirty="0"/>
              <a:t> </a:t>
            </a:r>
            <a:r>
              <a:rPr lang="en-US" dirty="0" err="1"/>
              <a:t>keputusan</a:t>
            </a:r>
            <a:r>
              <a:rPr lang="en-US" dirty="0"/>
              <a:t> yang </a:t>
            </a:r>
            <a:r>
              <a:rPr lang="en-US" dirty="0" err="1"/>
              <a:t>menyangkut</a:t>
            </a:r>
            <a:r>
              <a:rPr lang="en-US" dirty="0"/>
              <a:t> </a:t>
            </a:r>
            <a:r>
              <a:rPr lang="en-US" dirty="0" err="1"/>
              <a:t>penggunaan</a:t>
            </a:r>
            <a:r>
              <a:rPr lang="en-US" dirty="0"/>
              <a:t> </a:t>
            </a:r>
            <a:r>
              <a:rPr lang="en-US" dirty="0" err="1"/>
              <a:t>kekayaan</a:t>
            </a:r>
            <a:r>
              <a:rPr lang="en-US" dirty="0"/>
              <a:t> yang </a:t>
            </a:r>
            <a:r>
              <a:rPr lang="en-US" dirty="0" err="1"/>
              <a:t>terbatas</a:t>
            </a:r>
            <a:r>
              <a:rPr lang="en-US" dirty="0"/>
              <a:t>, </a:t>
            </a:r>
            <a:r>
              <a:rPr lang="en-US" dirty="0" err="1"/>
              <a:t>mengarahkan</a:t>
            </a:r>
            <a:r>
              <a:rPr lang="en-US" dirty="0"/>
              <a:t> dan </a:t>
            </a:r>
            <a:r>
              <a:rPr lang="en-US" dirty="0" err="1"/>
              <a:t>mengontrol</a:t>
            </a:r>
            <a:r>
              <a:rPr lang="en-US" dirty="0"/>
              <a:t> </a:t>
            </a:r>
            <a:r>
              <a:rPr lang="en-US" dirty="0" err="1"/>
              <a:t>secara</a:t>
            </a:r>
            <a:r>
              <a:rPr lang="en-US" dirty="0"/>
              <a:t> </a:t>
            </a:r>
            <a:r>
              <a:rPr lang="en-US" dirty="0" err="1"/>
              <a:t>efektif</a:t>
            </a:r>
            <a:r>
              <a:rPr lang="en-US" dirty="0"/>
              <a:t> </a:t>
            </a:r>
            <a:r>
              <a:rPr lang="en-US" dirty="0" err="1"/>
              <a:t>sumber</a:t>
            </a:r>
            <a:r>
              <a:rPr lang="en-US" dirty="0"/>
              <a:t> </a:t>
            </a:r>
            <a:r>
              <a:rPr lang="en-US" dirty="0" err="1"/>
              <a:t>daya</a:t>
            </a:r>
            <a:r>
              <a:rPr lang="en-US" dirty="0"/>
              <a:t> </a:t>
            </a:r>
            <a:r>
              <a:rPr lang="en-US" dirty="0" err="1"/>
              <a:t>manusia</a:t>
            </a:r>
            <a:r>
              <a:rPr lang="en-US" dirty="0"/>
              <a:t> dan </a:t>
            </a:r>
            <a:r>
              <a:rPr lang="en-US" dirty="0" err="1"/>
              <a:t>faktor</a:t>
            </a:r>
            <a:r>
              <a:rPr lang="en-US" dirty="0"/>
              <a:t> </a:t>
            </a:r>
            <a:r>
              <a:rPr lang="en-US" dirty="0" err="1"/>
              <a:t>produksi</a:t>
            </a:r>
            <a:r>
              <a:rPr lang="en-US" dirty="0"/>
              <a:t> </a:t>
            </a:r>
            <a:r>
              <a:rPr lang="en-US" dirty="0" err="1"/>
              <a:t>lainnya</a:t>
            </a:r>
            <a:r>
              <a:rPr lang="en-US" dirty="0"/>
              <a:t>, </a:t>
            </a:r>
            <a:r>
              <a:rPr lang="en-US" dirty="0" err="1"/>
              <a:t>memelihara</a:t>
            </a:r>
            <a:r>
              <a:rPr lang="en-US" dirty="0"/>
              <a:t> dan </a:t>
            </a:r>
            <a:r>
              <a:rPr lang="en-US" dirty="0" err="1"/>
              <a:t>melaporkan</a:t>
            </a:r>
            <a:r>
              <a:rPr lang="en-US" dirty="0"/>
              <a:t> </a:t>
            </a:r>
            <a:r>
              <a:rPr lang="en-US" dirty="0" err="1"/>
              <a:t>pengumuman</a:t>
            </a:r>
            <a:r>
              <a:rPr lang="en-US" dirty="0"/>
              <a:t> </a:t>
            </a:r>
            <a:r>
              <a:rPr lang="en-US" dirty="0" err="1"/>
              <a:t>terhadap</a:t>
            </a:r>
            <a:r>
              <a:rPr lang="en-US" dirty="0"/>
              <a:t> </a:t>
            </a:r>
            <a:r>
              <a:rPr lang="en-US" dirty="0" err="1"/>
              <a:t>kekayaan</a:t>
            </a:r>
            <a:r>
              <a:rPr lang="en-US" dirty="0"/>
              <a:t>, </a:t>
            </a:r>
            <a:r>
              <a:rPr lang="en-US" dirty="0" err="1"/>
              <a:t>serta</a:t>
            </a:r>
            <a:r>
              <a:rPr lang="en-US" dirty="0"/>
              <a:t> </a:t>
            </a:r>
            <a:r>
              <a:rPr lang="en-US" dirty="0" err="1"/>
              <a:t>membantu</a:t>
            </a:r>
            <a:r>
              <a:rPr lang="en-US" dirty="0"/>
              <a:t> </a:t>
            </a:r>
            <a:r>
              <a:rPr lang="en-US" dirty="0" err="1"/>
              <a:t>fungsi</a:t>
            </a:r>
            <a:r>
              <a:rPr lang="en-US" dirty="0"/>
              <a:t> dan </a:t>
            </a:r>
            <a:r>
              <a:rPr lang="en-US" dirty="0" err="1"/>
              <a:t>pengawasan</a:t>
            </a:r>
            <a:r>
              <a:rPr lang="en-US" dirty="0"/>
              <a:t> </a:t>
            </a:r>
            <a:r>
              <a:rPr lang="en-US" dirty="0" err="1"/>
              <a:t>sosial</a:t>
            </a:r>
            <a:r>
              <a:rPr lang="en-US" dirty="0"/>
              <a:t>. </a:t>
            </a:r>
          </a:p>
        </p:txBody>
      </p:sp>
    </p:spTree>
    <p:extLst>
      <p:ext uri="{BB962C8B-B14F-4D97-AF65-F5344CB8AC3E}">
        <p14:creationId xmlns:p14="http://schemas.microsoft.com/office/powerpoint/2010/main" val="34270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F22DC-2099-49DA-B987-3BA8E768A6FE}"/>
              </a:ext>
            </a:extLst>
          </p:cNvPr>
          <p:cNvSpPr>
            <a:spLocks noGrp="1"/>
          </p:cNvSpPr>
          <p:nvPr>
            <p:ph type="title"/>
          </p:nvPr>
        </p:nvSpPr>
        <p:spPr/>
        <p:txBody>
          <a:bodyPr/>
          <a:lstStyle/>
          <a:p>
            <a:r>
              <a:rPr lang="en-US" dirty="0" err="1"/>
              <a:t>Fungsi</a:t>
            </a:r>
            <a:r>
              <a:rPr lang="en-US" dirty="0"/>
              <a:t> </a:t>
            </a:r>
            <a:r>
              <a:rPr lang="en-US" dirty="0" err="1"/>
              <a:t>Akuntansi</a:t>
            </a:r>
            <a:endParaRPr lang="en-US" dirty="0"/>
          </a:p>
        </p:txBody>
      </p:sp>
      <p:sp>
        <p:nvSpPr>
          <p:cNvPr id="3" name="Content Placeholder 2">
            <a:extLst>
              <a:ext uri="{FF2B5EF4-FFF2-40B4-BE49-F238E27FC236}">
                <a16:creationId xmlns:a16="http://schemas.microsoft.com/office/drawing/2014/main" id="{15F4948A-567C-4E38-95D2-C8136B0A9994}"/>
              </a:ext>
            </a:extLst>
          </p:cNvPr>
          <p:cNvSpPr>
            <a:spLocks noGrp="1"/>
          </p:cNvSpPr>
          <p:nvPr>
            <p:ph idx="1"/>
          </p:nvPr>
        </p:nvSpPr>
        <p:spPr/>
        <p:txBody>
          <a:bodyPr/>
          <a:lstStyle/>
          <a:p>
            <a:pPr lvl="0" algn="just"/>
            <a:r>
              <a:rPr lang="id-ID" dirty="0"/>
              <a:t>Menghitung laba yang dicapai oleh perusahaan kemudian menilai apakah pimpinan perusahaan telah melaksanakan tugas dan kewajiban yang telah dibebankan oleh para pemilik sesuai dengan tujuan yang ingin dicapai, </a:t>
            </a:r>
            <a:endParaRPr lang="en-US" dirty="0"/>
          </a:p>
          <a:p>
            <a:pPr algn="just"/>
            <a:r>
              <a:rPr lang="id-ID" dirty="0"/>
              <a:t>Membantu mengamankan dan mengawasi semua hak dan kewajiban perusahaan khususnya dari segi keuangan.</a:t>
            </a:r>
            <a:endParaRPr lang="en-US" dirty="0"/>
          </a:p>
        </p:txBody>
      </p:sp>
    </p:spTree>
    <p:extLst>
      <p:ext uri="{BB962C8B-B14F-4D97-AF65-F5344CB8AC3E}">
        <p14:creationId xmlns:p14="http://schemas.microsoft.com/office/powerpoint/2010/main" val="299244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A6982-BB6F-4B69-895C-2675F61A91BA}"/>
              </a:ext>
            </a:extLst>
          </p:cNvPr>
          <p:cNvSpPr>
            <a:spLocks noGrp="1"/>
          </p:cNvSpPr>
          <p:nvPr>
            <p:ph type="title"/>
          </p:nvPr>
        </p:nvSpPr>
        <p:spPr/>
        <p:txBody>
          <a:bodyPr/>
          <a:lstStyle/>
          <a:p>
            <a:r>
              <a:rPr lang="en-US" dirty="0" err="1"/>
              <a:t>Pengguna</a:t>
            </a:r>
            <a:r>
              <a:rPr lang="en-US" dirty="0"/>
              <a:t> </a:t>
            </a:r>
            <a:r>
              <a:rPr lang="en-US" dirty="0" err="1"/>
              <a:t>Informasi</a:t>
            </a:r>
            <a:r>
              <a:rPr lang="en-US" dirty="0"/>
              <a:t> </a:t>
            </a:r>
            <a:r>
              <a:rPr lang="en-US" dirty="0" err="1"/>
              <a:t>Akuntansi</a:t>
            </a:r>
            <a:endParaRPr lang="en-US" dirty="0"/>
          </a:p>
        </p:txBody>
      </p:sp>
      <p:sp>
        <p:nvSpPr>
          <p:cNvPr id="3" name="Content Placeholder 2">
            <a:extLst>
              <a:ext uri="{FF2B5EF4-FFF2-40B4-BE49-F238E27FC236}">
                <a16:creationId xmlns:a16="http://schemas.microsoft.com/office/drawing/2014/main" id="{4D16A1E4-CA57-4AA3-AD6E-314847390FBB}"/>
              </a:ext>
            </a:extLst>
          </p:cNvPr>
          <p:cNvSpPr>
            <a:spLocks noGrp="1"/>
          </p:cNvSpPr>
          <p:nvPr>
            <p:ph idx="1"/>
          </p:nvPr>
        </p:nvSpPr>
        <p:spPr/>
        <p:txBody>
          <a:bodyPr/>
          <a:lstStyle/>
          <a:p>
            <a:pPr marL="0" indent="0">
              <a:buNone/>
            </a:pPr>
            <a:endParaRPr lang="en-US" dirty="0"/>
          </a:p>
          <a:p>
            <a:endParaRPr lang="en-US" dirty="0"/>
          </a:p>
        </p:txBody>
      </p:sp>
      <p:sp>
        <p:nvSpPr>
          <p:cNvPr id="4" name="Rectangle 3">
            <a:extLst>
              <a:ext uri="{FF2B5EF4-FFF2-40B4-BE49-F238E27FC236}">
                <a16:creationId xmlns:a16="http://schemas.microsoft.com/office/drawing/2014/main" id="{99EF098C-02E5-4CF0-838E-BF8AE9F4556E}"/>
              </a:ext>
            </a:extLst>
          </p:cNvPr>
          <p:cNvSpPr/>
          <p:nvPr/>
        </p:nvSpPr>
        <p:spPr>
          <a:xfrm>
            <a:off x="6679095" y="966037"/>
            <a:ext cx="3670853" cy="1470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PENGGUNA INTERNAL</a:t>
            </a:r>
          </a:p>
        </p:txBody>
      </p:sp>
      <p:sp>
        <p:nvSpPr>
          <p:cNvPr id="5" name="Rectangle 4">
            <a:extLst>
              <a:ext uri="{FF2B5EF4-FFF2-40B4-BE49-F238E27FC236}">
                <a16:creationId xmlns:a16="http://schemas.microsoft.com/office/drawing/2014/main" id="{5579FEF9-3F1D-40B1-8280-F04F2A18BF69}"/>
              </a:ext>
            </a:extLst>
          </p:cNvPr>
          <p:cNvSpPr/>
          <p:nvPr/>
        </p:nvSpPr>
        <p:spPr>
          <a:xfrm>
            <a:off x="6679095" y="4070871"/>
            <a:ext cx="3670853" cy="1470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PENGGUNA EKSTERNAL</a:t>
            </a:r>
          </a:p>
        </p:txBody>
      </p:sp>
    </p:spTree>
    <p:extLst>
      <p:ext uri="{BB962C8B-B14F-4D97-AF65-F5344CB8AC3E}">
        <p14:creationId xmlns:p14="http://schemas.microsoft.com/office/powerpoint/2010/main" val="45588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0CDC6-4441-4684-80C0-284C29D54B2C}"/>
              </a:ext>
            </a:extLst>
          </p:cNvPr>
          <p:cNvSpPr>
            <a:spLocks noGrp="1"/>
          </p:cNvSpPr>
          <p:nvPr>
            <p:ph type="title"/>
          </p:nvPr>
        </p:nvSpPr>
        <p:spPr/>
        <p:txBody>
          <a:bodyPr/>
          <a:lstStyle/>
          <a:p>
            <a:r>
              <a:rPr lang="en-US" dirty="0" err="1"/>
              <a:t>Pengertian</a:t>
            </a:r>
            <a:r>
              <a:rPr lang="en-US" dirty="0"/>
              <a:t> </a:t>
            </a:r>
            <a:r>
              <a:rPr lang="en-US" dirty="0" err="1"/>
              <a:t>Akuntansi</a:t>
            </a:r>
            <a:r>
              <a:rPr lang="en-US" dirty="0"/>
              <a:t> </a:t>
            </a:r>
            <a:r>
              <a:rPr lang="en-US" dirty="0" err="1"/>
              <a:t>Biaya</a:t>
            </a:r>
            <a:endParaRPr lang="en-US" dirty="0"/>
          </a:p>
        </p:txBody>
      </p:sp>
      <p:sp>
        <p:nvSpPr>
          <p:cNvPr id="3" name="Content Placeholder 2">
            <a:extLst>
              <a:ext uri="{FF2B5EF4-FFF2-40B4-BE49-F238E27FC236}">
                <a16:creationId xmlns:a16="http://schemas.microsoft.com/office/drawing/2014/main" id="{248EB2AA-FB5C-44BC-A090-2B9E0AA2263E}"/>
              </a:ext>
            </a:extLst>
          </p:cNvPr>
          <p:cNvSpPr>
            <a:spLocks noGrp="1"/>
          </p:cNvSpPr>
          <p:nvPr>
            <p:ph idx="1"/>
          </p:nvPr>
        </p:nvSpPr>
        <p:spPr/>
        <p:txBody>
          <a:bodyPr/>
          <a:lstStyle/>
          <a:p>
            <a:pPr algn="just"/>
            <a:r>
              <a:rPr lang="en-US" dirty="0" err="1"/>
              <a:t>Akuntansi</a:t>
            </a:r>
            <a:r>
              <a:rPr lang="en-US" dirty="0"/>
              <a:t> </a:t>
            </a:r>
            <a:r>
              <a:rPr lang="en-US" dirty="0" err="1"/>
              <a:t>biaya</a:t>
            </a:r>
            <a:r>
              <a:rPr lang="en-US" dirty="0"/>
              <a:t> </a:t>
            </a:r>
            <a:r>
              <a:rPr lang="en-US" dirty="0" err="1"/>
              <a:t>merupakan</a:t>
            </a:r>
            <a:r>
              <a:rPr lang="en-US" dirty="0"/>
              <a:t> </a:t>
            </a:r>
            <a:r>
              <a:rPr lang="en-US" dirty="0" err="1"/>
              <a:t>suatu</a:t>
            </a:r>
            <a:r>
              <a:rPr lang="en-US" dirty="0"/>
              <a:t> proses </a:t>
            </a:r>
            <a:r>
              <a:rPr lang="en-US" dirty="0" err="1"/>
              <a:t>pencatatan</a:t>
            </a:r>
            <a:r>
              <a:rPr lang="en-US" dirty="0"/>
              <a:t>, </a:t>
            </a:r>
            <a:r>
              <a:rPr lang="en-US" dirty="0" err="1"/>
              <a:t>penggolongan</a:t>
            </a:r>
            <a:r>
              <a:rPr lang="en-US" dirty="0"/>
              <a:t>, </a:t>
            </a:r>
            <a:r>
              <a:rPr lang="en-US" dirty="0" err="1"/>
              <a:t>pengikhtisaran</a:t>
            </a:r>
            <a:r>
              <a:rPr lang="en-US" dirty="0"/>
              <a:t>, </a:t>
            </a:r>
            <a:r>
              <a:rPr lang="en-US" dirty="0" err="1"/>
              <a:t>pelaporan</a:t>
            </a:r>
            <a:r>
              <a:rPr lang="en-US" dirty="0"/>
              <a:t> </a:t>
            </a:r>
            <a:r>
              <a:rPr lang="en-US" dirty="0" err="1"/>
              <a:t>mengenai</a:t>
            </a:r>
            <a:r>
              <a:rPr lang="en-US" dirty="0"/>
              <a:t> </a:t>
            </a:r>
            <a:r>
              <a:rPr lang="en-US" dirty="0" err="1"/>
              <a:t>biaya-biaya</a:t>
            </a:r>
            <a:r>
              <a:rPr lang="en-US" dirty="0"/>
              <a:t> </a:t>
            </a:r>
            <a:r>
              <a:rPr lang="en-US" dirty="0" err="1"/>
              <a:t>pabrikasi</a:t>
            </a:r>
            <a:r>
              <a:rPr lang="en-US" dirty="0"/>
              <a:t> dan </a:t>
            </a:r>
            <a:r>
              <a:rPr lang="en-US" dirty="0" err="1"/>
              <a:t>biaya</a:t>
            </a:r>
            <a:r>
              <a:rPr lang="en-US" dirty="0"/>
              <a:t> </a:t>
            </a:r>
            <a:r>
              <a:rPr lang="en-US" dirty="0" err="1"/>
              <a:t>penjualan</a:t>
            </a:r>
            <a:r>
              <a:rPr lang="en-US" dirty="0"/>
              <a:t> </a:t>
            </a:r>
            <a:r>
              <a:rPr lang="en-US" dirty="0" err="1"/>
              <a:t>produk</a:t>
            </a:r>
            <a:r>
              <a:rPr lang="en-US" dirty="0"/>
              <a:t>/</a:t>
            </a:r>
            <a:r>
              <a:rPr lang="en-US" dirty="0" err="1"/>
              <a:t>jasa</a:t>
            </a:r>
            <a:r>
              <a:rPr lang="en-US" dirty="0"/>
              <a:t> </a:t>
            </a:r>
            <a:r>
              <a:rPr lang="en-US" dirty="0" err="1"/>
              <a:t>dengan</a:t>
            </a:r>
            <a:r>
              <a:rPr lang="en-US" dirty="0"/>
              <a:t> </a:t>
            </a:r>
            <a:r>
              <a:rPr lang="en-US" dirty="0" err="1"/>
              <a:t>cara-cara</a:t>
            </a:r>
            <a:r>
              <a:rPr lang="en-US" dirty="0"/>
              <a:t> </a:t>
            </a:r>
            <a:r>
              <a:rPr lang="en-US" dirty="0" err="1"/>
              <a:t>tertentu</a:t>
            </a:r>
            <a:r>
              <a:rPr lang="en-US" dirty="0"/>
              <a:t> </a:t>
            </a:r>
            <a:r>
              <a:rPr lang="en-US" dirty="0" err="1"/>
              <a:t>serta</a:t>
            </a:r>
            <a:r>
              <a:rPr lang="en-US" dirty="0"/>
              <a:t> </a:t>
            </a:r>
            <a:r>
              <a:rPr lang="en-US" dirty="0" err="1"/>
              <a:t>penafsiran</a:t>
            </a:r>
            <a:r>
              <a:rPr lang="en-US" dirty="0"/>
              <a:t> </a:t>
            </a:r>
            <a:r>
              <a:rPr lang="en-US" dirty="0" err="1"/>
              <a:t>terhadap</a:t>
            </a:r>
            <a:r>
              <a:rPr lang="en-US" dirty="0"/>
              <a:t> </a:t>
            </a:r>
            <a:r>
              <a:rPr lang="en-US" dirty="0" err="1"/>
              <a:t>hasilnya</a:t>
            </a:r>
            <a:r>
              <a:rPr lang="en-US" dirty="0"/>
              <a:t>.</a:t>
            </a:r>
          </a:p>
        </p:txBody>
      </p:sp>
    </p:spTree>
    <p:extLst>
      <p:ext uri="{BB962C8B-B14F-4D97-AF65-F5344CB8AC3E}">
        <p14:creationId xmlns:p14="http://schemas.microsoft.com/office/powerpoint/2010/main" val="126182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168</TotalTime>
  <Words>294</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 Light</vt:lpstr>
      <vt:lpstr>Rockwell</vt:lpstr>
      <vt:lpstr>Wingdings</vt:lpstr>
      <vt:lpstr>Atlas</vt:lpstr>
      <vt:lpstr>Akuntansi Biaya</vt:lpstr>
      <vt:lpstr>RPS Akuntansi Biaya</vt:lpstr>
      <vt:lpstr>Sistematika Penilaian</vt:lpstr>
      <vt:lpstr>PowerPoint Presentation</vt:lpstr>
      <vt:lpstr>Akuntansi ???</vt:lpstr>
      <vt:lpstr>Tujuan Akuntansi</vt:lpstr>
      <vt:lpstr>Fungsi Akuntansi</vt:lpstr>
      <vt:lpstr>Pengguna Informasi Akuntansi</vt:lpstr>
      <vt:lpstr>Pengertian Akuntansi Biaya</vt:lpstr>
      <vt:lpstr>Tujuan Akbi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Biaya</dc:title>
  <dc:creator>Angky</dc:creator>
  <cp:lastModifiedBy>Angky</cp:lastModifiedBy>
  <cp:revision>9</cp:revision>
  <dcterms:created xsi:type="dcterms:W3CDTF">2019-09-18T14:03:57Z</dcterms:created>
  <dcterms:modified xsi:type="dcterms:W3CDTF">2019-09-19T06:33:11Z</dcterms:modified>
</cp:coreProperties>
</file>