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77" r:id="rId4"/>
    <p:sldId id="257" r:id="rId5"/>
    <p:sldId id="261" r:id="rId6"/>
    <p:sldId id="260" r:id="rId7"/>
    <p:sldId id="263" r:id="rId8"/>
    <p:sldId id="262" r:id="rId9"/>
    <p:sldId id="266" r:id="rId10"/>
    <p:sldId id="264" r:id="rId11"/>
    <p:sldId id="269" r:id="rId12"/>
    <p:sldId id="268" r:id="rId13"/>
    <p:sldId id="267" r:id="rId14"/>
    <p:sldId id="272" r:id="rId15"/>
    <p:sldId id="271" r:id="rId16"/>
    <p:sldId id="270" r:id="rId17"/>
    <p:sldId id="273" r:id="rId18"/>
    <p:sldId id="275" r:id="rId19"/>
    <p:sldId id="274" r:id="rId20"/>
    <p:sldId id="276" r:id="rId2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>
      <p:cViewPr varScale="1">
        <p:scale>
          <a:sx n="96" d="100"/>
          <a:sy n="96" d="100"/>
        </p:scale>
        <p:origin x="57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425" y="146201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id-ID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Pertemuan 2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Aljabar Linear dan Matriks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483768" y="486420"/>
            <a:ext cx="61926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d-ID" altLang="ko-KR" sz="32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Sistem Persamaan Linear dan Eliminasi Gauss 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Ednawati Rainarli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unikom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7544" y="4083918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/>
          <a:lstStyle/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Eliminasi Gaussian</a:t>
            </a:r>
            <a:endParaRPr kumimoji="0" lang="id-ID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95536" y="915566"/>
            <a:ext cx="8496944" cy="460648"/>
          </a:xfrm>
        </p:spPr>
        <p:txBody>
          <a:bodyPr/>
          <a:lstStyle/>
          <a:p>
            <a:r>
              <a:rPr lang="id-ID" dirty="0"/>
              <a:t>Sebuah matriks dikatakan memiliki bentuk baris eselon tereduksi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67544" y="2944564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Syarat matriks baris eselon dipenuhi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000" dirty="0"/>
              <a:t>Elemen bukan nol pertama dalam setiap baris adalah satu-satunya    elemen bukan nol dalam kolom yang bersangkutan.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494790" y="1563638"/>
          <a:ext cx="731757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3" imgW="4470400" imgH="711200" progId="Equation.DSMT4">
                  <p:embed/>
                </p:oleObj>
              </mc:Choice>
              <mc:Fallback>
                <p:oleObj name="Equation" r:id="rId3" imgW="4470400" imgH="71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790" y="1563638"/>
                        <a:ext cx="7317570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Eliminasi Gaussian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275606"/>
            <a:ext cx="7128792" cy="2332856"/>
          </a:xfrm>
        </p:spPr>
        <p:txBody>
          <a:bodyPr/>
          <a:lstStyle/>
          <a:p>
            <a:r>
              <a:rPr lang="id-ID" sz="2400" dirty="0"/>
              <a:t>Bagaimana mengubah sembarang matriks        menjadi matriks dengan bentuk baris eselon?</a:t>
            </a:r>
          </a:p>
          <a:p>
            <a:endParaRPr lang="id-ID" sz="2400" dirty="0"/>
          </a:p>
          <a:p>
            <a:r>
              <a:rPr lang="id-ID" sz="2400" dirty="0"/>
              <a:t>Bagaimana mengubah sembarang matriks        menjadi matriks dengan bentuk baris eselon       tereduksi?</a:t>
            </a:r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 latinLnBrk="1">
              <a:spcBef>
                <a:spcPct val="0"/>
              </a:spcBef>
            </a:pPr>
            <a:r>
              <a:rPr lang="id-ID" sz="3600" b="1" dirty="0"/>
              <a:t>Eliminasi Gaussian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47006"/>
            <a:ext cx="8784976" cy="460648"/>
          </a:xfrm>
        </p:spPr>
        <p:txBody>
          <a:bodyPr/>
          <a:lstStyle/>
          <a:p>
            <a:r>
              <a:rPr lang="id-ID" sz="2800" b="1" dirty="0"/>
              <a:t>Tiga langkah yang digunakan dalam OBE adalah: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arenR"/>
            </a:pPr>
            <a:r>
              <a:rPr lang="id-ID" sz="2400" dirty="0"/>
              <a:t>Kalikan suatu baris dengan bilangan real bukan nol.</a:t>
            </a:r>
          </a:p>
          <a:p>
            <a:pPr marL="457200" lvl="0" indent="-457200">
              <a:buFont typeface="+mj-lt"/>
              <a:buAutoNum type="arabicParenR"/>
            </a:pPr>
            <a:r>
              <a:rPr lang="id-ID" sz="2400" dirty="0"/>
              <a:t>Pertukarkan dua baris</a:t>
            </a:r>
          </a:p>
          <a:p>
            <a:pPr marL="457200" lvl="0" indent="-457200">
              <a:buFont typeface="+mj-lt"/>
              <a:buAutoNum type="arabicParenR"/>
            </a:pPr>
            <a:r>
              <a:rPr lang="id-ID" sz="2400" dirty="0"/>
              <a:t>Ganti suatu baris dengan hasil penjumlahannya        dengan kelipatan dari baris lain.</a:t>
            </a:r>
          </a:p>
          <a:p>
            <a:pPr marL="457200" indent="-457200">
              <a:buFont typeface="+mj-lt"/>
              <a:buAutoNum type="arabicParenR"/>
            </a:pP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395536" y="2931790"/>
            <a:ext cx="4680520" cy="17281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ounded Rectangle 15"/>
          <p:cNvSpPr/>
          <p:nvPr/>
        </p:nvSpPr>
        <p:spPr>
          <a:xfrm>
            <a:off x="251520" y="1059582"/>
            <a:ext cx="4968552" cy="18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Eliminasi Gaussian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11560" y="1203598"/>
          <a:ext cx="1512168" cy="1365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4" name="Equation" r:id="rId3" imgW="787320" imgH="711000" progId="Equation.DSMT4">
                  <p:embed/>
                </p:oleObj>
              </mc:Choice>
              <mc:Fallback>
                <p:oleObj name="Equation" r:id="rId3" imgW="787320" imgH="711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203598"/>
                        <a:ext cx="1512168" cy="13658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Arrow 10"/>
          <p:cNvSpPr/>
          <p:nvPr/>
        </p:nvSpPr>
        <p:spPr>
          <a:xfrm>
            <a:off x="2267744" y="1707654"/>
            <a:ext cx="108012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444875" y="1106488"/>
          <a:ext cx="1609725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5" name="Equation" r:id="rId5" imgW="838080" imgH="888840" progId="Equation.DSMT4">
                  <p:embed/>
                </p:oleObj>
              </mc:Choice>
              <mc:Fallback>
                <p:oleObj name="Equation" r:id="rId5" imgW="838080" imgH="8888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75" y="1106488"/>
                        <a:ext cx="1609725" cy="170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611560" y="3149128"/>
          <a:ext cx="1512887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Equation" r:id="rId7" imgW="787320" imgH="711000" progId="Equation.DSMT4">
                  <p:embed/>
                </p:oleObj>
              </mc:Choice>
              <mc:Fallback>
                <p:oleObj name="Equation" r:id="rId7" imgW="787320" imgH="7110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149128"/>
                        <a:ext cx="1512887" cy="1366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411760" y="120359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OBE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5292080" y="1851670"/>
            <a:ext cx="936104" cy="432048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6516216" y="1635646"/>
            <a:ext cx="1800200" cy="792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Eliminasi Gauss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2195736" y="3579862"/>
            <a:ext cx="108012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3552825" y="3175000"/>
          <a:ext cx="1341438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7" name="Equation" r:id="rId9" imgW="698400" imgH="711000" progId="Equation.DSMT4">
                  <p:embed/>
                </p:oleObj>
              </mc:Choice>
              <mc:Fallback>
                <p:oleObj name="Equation" r:id="rId9" imgW="698400" imgH="7110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2825" y="3175000"/>
                        <a:ext cx="1341438" cy="136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ight Arrow 22"/>
          <p:cNvSpPr/>
          <p:nvPr/>
        </p:nvSpPr>
        <p:spPr>
          <a:xfrm>
            <a:off x="5148064" y="3507854"/>
            <a:ext cx="936104" cy="432048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/>
          <p:cNvSpPr/>
          <p:nvPr/>
        </p:nvSpPr>
        <p:spPr>
          <a:xfrm>
            <a:off x="6228184" y="3291830"/>
            <a:ext cx="2664296" cy="792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Eliminasi Gauss Jordan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6" grpId="0" animBg="1"/>
      <p:bldP spid="11" grpId="0" animBg="1"/>
      <p:bldP spid="14" grpId="0"/>
      <p:bldP spid="17" grpId="0" animBg="1"/>
      <p:bldP spid="19" grpId="0" animBg="1"/>
      <p:bldP spid="20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Eliminasi Gaussian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Dapat digunakan untuk mencari solusi dari SPL</a:t>
            </a: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95536" y="1789534"/>
            <a:ext cx="7447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Tentukan penyelesaian dari sistem persamaan berikut ini </a:t>
            </a:r>
            <a:endParaRPr kumimoji="0" 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563888" y="2427734"/>
          <a:ext cx="2376264" cy="1368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Equation" r:id="rId3" imgW="1193800" imgH="685800" progId="Equation.DSMT4">
                  <p:embed/>
                </p:oleObj>
              </mc:Choice>
              <mc:Fallback>
                <p:oleObj name="Equation" r:id="rId3" imgW="1193800" imgH="685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427734"/>
                        <a:ext cx="2376264" cy="13687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Latihan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Tentukan solusi dari SPL berikut ini 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1619672" y="1635646"/>
          <a:ext cx="729081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Equation" r:id="rId3" imgW="4635500" imgH="685800" progId="Equation.DSMT4">
                  <p:embed/>
                </p:oleObj>
              </mc:Choice>
              <mc:Fallback>
                <p:oleObj name="Equation" r:id="rId3" imgW="4635500" imgH="6858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635646"/>
                        <a:ext cx="7290810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483768" y="3147814"/>
          <a:ext cx="6848761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Equation" r:id="rId5" imgW="4076700" imgH="685800" progId="Equation.DSMT4">
                  <p:embed/>
                </p:oleObj>
              </mc:Choice>
              <mc:Fallback>
                <p:oleObj name="Equation" r:id="rId5" imgW="4076700" imgH="685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147814"/>
                        <a:ext cx="6848761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dirty="0"/>
              <a:t>Menentukan Invers dengan Gauss Jordan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7614"/>
            <a:ext cx="8640960" cy="648072"/>
          </a:xfrm>
        </p:spPr>
        <p:txBody>
          <a:bodyPr/>
          <a:lstStyle/>
          <a:p>
            <a:r>
              <a:rPr lang="id-ID" dirty="0"/>
              <a:t>Suatu matriks </a:t>
            </a:r>
            <a:r>
              <a:rPr lang="id-ID" i="1" dirty="0"/>
              <a:t>A</a:t>
            </a:r>
            <a:r>
              <a:rPr lang="id-ID" dirty="0"/>
              <a:t> bujur sangkar dapat dibalik jika terdapat suatu matriks </a:t>
            </a:r>
            <a:r>
              <a:rPr lang="id-ID" i="1" dirty="0"/>
              <a:t>B</a:t>
            </a:r>
            <a:r>
              <a:rPr lang="id-ID" dirty="0"/>
              <a:t> sehingga berlaku               maka matriks </a:t>
            </a:r>
            <a:r>
              <a:rPr lang="id-ID" i="1" dirty="0"/>
              <a:t>A</a:t>
            </a:r>
            <a:r>
              <a:rPr lang="id-ID" dirty="0"/>
              <a:t> disebut dapat dibalik dan  </a:t>
            </a:r>
            <a:r>
              <a:rPr lang="id-ID" i="1" dirty="0"/>
              <a:t>B</a:t>
            </a:r>
            <a:r>
              <a:rPr lang="id-ID" dirty="0"/>
              <a:t> adalah  </a:t>
            </a:r>
            <a:r>
              <a:rPr lang="id-ID" b="1" dirty="0"/>
              <a:t>matriks invers </a:t>
            </a:r>
            <a:r>
              <a:rPr lang="id-ID" dirty="0"/>
              <a:t>dari </a:t>
            </a:r>
            <a:r>
              <a:rPr lang="id-ID" i="1" dirty="0"/>
              <a:t>A</a:t>
            </a:r>
            <a:r>
              <a:rPr lang="id-ID" dirty="0"/>
              <a:t> (ditulis       ).</a:t>
            </a:r>
          </a:p>
          <a:p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2139702"/>
            <a:ext cx="8496944" cy="2664296"/>
          </a:xfrm>
        </p:spPr>
        <p:txBody>
          <a:bodyPr/>
          <a:lstStyle/>
          <a:p>
            <a:r>
              <a:rPr lang="id-ID" sz="2000" dirty="0"/>
              <a:t>Periksalah apakah </a:t>
            </a:r>
            <a:r>
              <a:rPr lang="id-ID" sz="2000" i="1" dirty="0"/>
              <a:t>B</a:t>
            </a:r>
            <a:r>
              <a:rPr lang="id-ID" sz="2000" dirty="0"/>
              <a:t> adalah invers dari matriks </a:t>
            </a:r>
            <a:r>
              <a:rPr lang="id-ID" sz="2000" i="1" dirty="0"/>
              <a:t>A</a:t>
            </a:r>
            <a:r>
              <a:rPr lang="id-ID" sz="2000" dirty="0"/>
              <a:t>.</a:t>
            </a: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2771800" y="1347614"/>
          <a:ext cx="1187624" cy="267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2" name="Equation" r:id="rId3" imgW="812447" imgH="165028" progId="Equation.DSMT4">
                  <p:embed/>
                </p:oleObj>
              </mc:Choice>
              <mc:Fallback>
                <p:oleObj name="Equation" r:id="rId3" imgW="812447" imgH="165028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347614"/>
                        <a:ext cx="1187624" cy="267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112568" y="1577584"/>
          <a:ext cx="395536" cy="346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3" name="Equation" r:id="rId5" imgW="241195" imgH="190417" progId="Equation.DSMT4">
                  <p:embed/>
                </p:oleObj>
              </mc:Choice>
              <mc:Fallback>
                <p:oleObj name="Equation" r:id="rId5" imgW="241195" imgH="190417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2568" y="1577584"/>
                        <a:ext cx="395536" cy="3460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987824" y="2643759"/>
          <a:ext cx="3024336" cy="733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4" name="Equation" r:id="rId7" imgW="1879600" imgH="457200" progId="Equation.DSMT4">
                  <p:embed/>
                </p:oleObj>
              </mc:Choice>
              <mc:Fallback>
                <p:oleObj name="Equation" r:id="rId7" imgW="187960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643759"/>
                        <a:ext cx="3024336" cy="7331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Sifat-sifat Matriks Invers</a:t>
            </a: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619672" y="1136814"/>
            <a:ext cx="647970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r>
              <a:rPr kumimoji="0" lang="id-ID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Jika </a:t>
            </a:r>
            <a:r>
              <a:rPr kumimoji="0" lang="id-ID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id-ID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dan </a:t>
            </a:r>
            <a:r>
              <a:rPr kumimoji="0" lang="id-ID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</a:t>
            </a:r>
            <a:r>
              <a:rPr kumimoji="0" lang="id-ID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adalah matriks-matriks  yang dapat dibalik dan berukuran sama maka:</a:t>
            </a:r>
            <a:endParaRPr kumimoji="0" lang="id-ID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5750" algn="l"/>
              </a:tabLst>
            </a:pPr>
            <a:r>
              <a:rPr kumimoji="0" lang="id-ID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AB</a:t>
            </a:r>
            <a:r>
              <a:rPr kumimoji="0" lang="id-ID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dapat dibalik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5750" algn="l"/>
              </a:tabLst>
            </a:pPr>
            <a:r>
              <a:rPr lang="id-ID" sz="2400" dirty="0">
                <a:latin typeface="Calibri" pitchFamily="34" charset="0"/>
                <a:cs typeface="Arial" pitchFamily="34" charset="0"/>
              </a:rPr>
              <a:t> </a:t>
            </a:r>
            <a:endParaRPr kumimoji="0" lang="id-ID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id-ID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1835696" y="2211710"/>
          <a:ext cx="1691680" cy="458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Equation" r:id="rId3" imgW="1016000" imgH="279400" progId="Equation.DSMT4">
                  <p:embed/>
                </p:oleObj>
              </mc:Choice>
              <mc:Fallback>
                <p:oleObj name="Equation" r:id="rId3" imgW="1016000" imgH="279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211710"/>
                        <a:ext cx="1691680" cy="4584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1435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id-ID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619672" y="2571750"/>
            <a:ext cx="68407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Untuk mendapatkan invers suatu matriks yang dapat dibalik </a:t>
            </a:r>
            <a:r>
              <a:rPr kumimoji="0" lang="id-ID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id-ID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kita harus menemukan  serangkaian OBE yang mereduksi </a:t>
            </a:r>
            <a:r>
              <a:rPr kumimoji="0" lang="id-ID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id-ID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menjadi identitas dan kemudian melakukan serangkaian operasi yang sama pada </a:t>
            </a:r>
            <a:r>
              <a:rPr kumimoji="0" lang="id-ID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id-ID" sz="24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id-ID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id-ID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untuk memperoleh matriks </a:t>
            </a:r>
            <a:endParaRPr kumimoji="0" lang="id-ID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5148064" y="4065916"/>
          <a:ext cx="432048" cy="378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Equation" r:id="rId5" imgW="241195" imgH="190417" progId="Equation.DSMT4">
                  <p:embed/>
                </p:oleObj>
              </mc:Choice>
              <mc:Fallback>
                <p:oleObj name="Equation" r:id="rId5" imgW="241195" imgH="190417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065916"/>
                        <a:ext cx="432048" cy="378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8575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r>
              <a:rPr kumimoji="0" lang="id-ID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id-ID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Tentukan invers dari matriks berikut ini</a:t>
            </a: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5292080" y="987574"/>
          <a:ext cx="1368152" cy="1012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9" name="Equation" r:id="rId3" imgW="952087" imgH="710891" progId="Equation.DSMT4">
                  <p:embed/>
                </p:oleObj>
              </mc:Choice>
              <mc:Fallback>
                <p:oleObj name="Equation" r:id="rId3" imgW="952087" imgH="710891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987574"/>
                        <a:ext cx="1368152" cy="10124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611560" y="2283718"/>
          <a:ext cx="7056784" cy="1129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0" name="Equation" r:id="rId5" imgW="4584700" imgH="736600" progId="Equation.DSMT4">
                  <p:embed/>
                </p:oleObj>
              </mc:Choice>
              <mc:Fallback>
                <p:oleObj name="Equation" r:id="rId5" imgW="4584700" imgH="736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283718"/>
                        <a:ext cx="7056784" cy="11296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827584" y="3579862"/>
          <a:ext cx="2232248" cy="1123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1" name="Equation" r:id="rId7" imgW="1397000" imgH="711200" progId="Equation.DSMT4">
                  <p:embed/>
                </p:oleObj>
              </mc:Choice>
              <mc:Fallback>
                <p:oleObj name="Equation" r:id="rId7" imgW="1397000" imgH="71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579862"/>
                        <a:ext cx="2232248" cy="11237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Latihan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648072"/>
          </a:xfrm>
        </p:spPr>
        <p:txBody>
          <a:bodyPr/>
          <a:lstStyle/>
          <a:p>
            <a:r>
              <a:rPr lang="id-ID" dirty="0"/>
              <a:t>Tentukan invers dari matriks berikut ini dengan metode     eliminasi gauss jordan 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4716016" y="1851670"/>
          <a:ext cx="1224136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Equation" r:id="rId3" imgW="710891" imgH="710891" progId="Equation.DSMT4">
                  <p:embed/>
                </p:oleObj>
              </mc:Choice>
              <mc:Fallback>
                <p:oleObj name="Equation" r:id="rId3" imgW="710891" imgH="710891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851670"/>
                        <a:ext cx="1224136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Capaian 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Pertemuan 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808261"/>
            <a:ext cx="8198568" cy="2995737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id-ID" sz="2000" dirty="0"/>
              <a:t>Mendeskripsikan bentuk-bentuk solusi dari sistem persamaan linier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000" dirty="0"/>
              <a:t>Menggunakan operasi baris elementer dan sifat-sifat matriks untuk menyelesaikan sistem persamaan linear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/>
              <a:t>Mengenali karakteristik dari solusi yang ada dalam SPL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Contoh SPL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id-ID" dirty="0"/>
              <a:t>Sistem Persamaan Linear (SPL)</a:t>
            </a:r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611560" y="2499742"/>
          <a:ext cx="3402379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3" imgW="1803400" imgH="914400" progId="Equation.DSMT4">
                  <p:embed/>
                </p:oleObj>
              </mc:Choice>
              <mc:Fallback>
                <p:oleObj name="Equation" r:id="rId3" imgW="1803400" imgH="914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499742"/>
                        <a:ext cx="3402379" cy="17281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195736" y="1203598"/>
          <a:ext cx="1872208" cy="788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5" imgW="1079500" imgH="457200" progId="Equation.DSMT4">
                  <p:embed/>
                </p:oleObj>
              </mc:Choice>
              <mc:Fallback>
                <p:oleObj name="Equation" r:id="rId5" imgW="107950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203598"/>
                        <a:ext cx="1872208" cy="7882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067944" y="1131590"/>
            <a:ext cx="4752528" cy="86409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</a:t>
            </a:r>
            <a:r>
              <a:rPr kumimoji="0" lang="id-ID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Tentukan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konstanta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ruas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kanan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id-ID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jumlah variabel dan banyak persamaan dari sistem persamaan disamping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"/>
          </p:nvPr>
        </p:nvSpPr>
        <p:spPr>
          <a:xfrm>
            <a:off x="467544" y="2067694"/>
            <a:ext cx="8496944" cy="460648"/>
          </a:xfrm>
        </p:spPr>
        <p:txBody>
          <a:bodyPr/>
          <a:lstStyle/>
          <a:p>
            <a:r>
              <a:rPr lang="id-ID" dirty="0">
                <a:latin typeface="Arial" pitchFamily="34" charset="0"/>
                <a:cs typeface="Arial" pitchFamily="34" charset="0"/>
              </a:rPr>
              <a:t>Secara umum SPL dituliskan menjadi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7596336" y="2571750"/>
          <a:ext cx="108012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7" imgW="698500" imgH="228600" progId="Equation.DSMT4">
                  <p:embed/>
                </p:oleObj>
              </mc:Choice>
              <mc:Fallback>
                <p:oleObj name="Equation" r:id="rId7" imgW="69850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2571750"/>
                        <a:ext cx="1080120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5364088" y="3435846"/>
          <a:ext cx="2370264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9" imgW="1498600" imgH="228600" progId="Equation.DSMT4">
                  <p:embed/>
                </p:oleObj>
              </mc:Choice>
              <mc:Fallback>
                <p:oleObj name="Equation" r:id="rId9" imgW="14986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435846"/>
                        <a:ext cx="2370264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139952" y="2556361"/>
            <a:ext cx="6911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Suatu urutan bilangan-bilangan </a:t>
            </a:r>
            <a:endParaRPr kumimoji="0" 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 rot="10800000" flipV="1">
            <a:off x="4139952" y="3003799"/>
            <a:ext cx="46795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disebut </a:t>
            </a:r>
            <a:r>
              <a:rPr kumimoji="0" lang="id-ID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himpunan penyelesaian sistem</a:t>
            </a: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jika </a:t>
            </a:r>
            <a:endParaRPr kumimoji="0" 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4211960" y="3867894"/>
            <a:ext cx="43283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memenuhi  </a:t>
            </a:r>
            <a:r>
              <a:rPr kumimoji="0" lang="id-ID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setiap  persamaan</a:t>
            </a: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dalam sistem tersebut.</a:t>
            </a:r>
            <a:endParaRPr kumimoji="0" 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 autoUpdateAnimBg="0"/>
      <p:bldP spid="12" grpId="0" build="p" autoUpdateAnimBg="0"/>
      <p:bldP spid="4105" grpId="0"/>
      <p:bldP spid="4106" grpId="0"/>
      <p:bldP spid="41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ko-KR" dirty="0"/>
              <a:t>Sistem Persamaan Linear (SPL)</a:t>
            </a:r>
            <a:endParaRPr lang="ko-KR" altLang="en-US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691680" y="1923678"/>
          <a:ext cx="3168352" cy="1609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3" imgW="1803400" imgH="914400" progId="Equation.DSMT4">
                  <p:embed/>
                </p:oleObj>
              </mc:Choice>
              <mc:Fallback>
                <p:oleObj name="Equation" r:id="rId3" imgW="1803400" imgH="914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923678"/>
                        <a:ext cx="3168352" cy="16093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4932040" y="2643758"/>
            <a:ext cx="576064" cy="216024"/>
          </a:xfrm>
          <a:prstGeom prst="rightArrow">
            <a:avLst>
              <a:gd name="adj1" fmla="val 50000"/>
              <a:gd name="adj2" fmla="val 7598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580112" y="1995686"/>
          <a:ext cx="3199556" cy="1698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5" imgW="2159000" imgH="1143000" progId="Equation.DSMT4">
                  <p:embed/>
                </p:oleObj>
              </mc:Choice>
              <mc:Fallback>
                <p:oleObj name="Equation" r:id="rId5" imgW="2159000" imgH="1143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995686"/>
                        <a:ext cx="3199556" cy="16988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1691680" y="987574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/>
              <a:t>Persamaan linear dengan </a:t>
            </a:r>
            <a:r>
              <a:rPr lang="id-ID" sz="2000" i="1" dirty="0"/>
              <a:t>m</a:t>
            </a:r>
            <a:r>
              <a:rPr lang="id-ID" sz="2000" dirty="0"/>
              <a:t> persamaan dan </a:t>
            </a:r>
            <a:r>
              <a:rPr lang="id-ID" sz="2000" i="1" dirty="0"/>
              <a:t>n</a:t>
            </a:r>
            <a:r>
              <a:rPr lang="id-ID" sz="2000" dirty="0"/>
              <a:t> buah variabel dapat dituliskan kembali menjadi</a:t>
            </a:r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2267744" y="3983107"/>
          <a:ext cx="576064" cy="316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7" imgW="380835" imgH="203112" progId="Equation.DSMT4">
                  <p:embed/>
                </p:oleObj>
              </mc:Choice>
              <mc:Fallback>
                <p:oleObj name="Equation" r:id="rId7" imgW="380835" imgH="203112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983107"/>
                        <a:ext cx="576064" cy="3168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788024" y="3939901"/>
          <a:ext cx="801910" cy="360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9" imgW="469696" imgH="203112" progId="Equation.DSMT4">
                  <p:embed/>
                </p:oleObj>
              </mc:Choice>
              <mc:Fallback>
                <p:oleObj name="Equation" r:id="rId9" imgW="469696" imgH="203112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3939901"/>
                        <a:ext cx="801910" cy="3600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691680" y="3939902"/>
            <a:ext cx="7200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Jika </a:t>
            </a:r>
            <a:endParaRPr kumimoji="0" 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843808" y="3939902"/>
            <a:ext cx="20242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maka persamaan </a:t>
            </a:r>
            <a:endParaRPr kumimoji="0" 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691680" y="4371950"/>
            <a:ext cx="4755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disebut </a:t>
            </a:r>
            <a:r>
              <a:rPr kumimoji="0" lang="id-ID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sistem persamaan linear homogen.</a:t>
            </a:r>
            <a:endParaRPr kumimoji="0" 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animBg="1" autoUpdateAnimBg="0"/>
      <p:bldP spid="14" grpId="0" autoUpdateAnimBg="0"/>
      <p:bldP spid="1035" grpId="0"/>
      <p:bldP spid="1036" grpId="0"/>
      <p:bldP spid="10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95536" y="1131591"/>
            <a:ext cx="8496944" cy="1224136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id-ID" altLang="ko-KR" sz="2000" b="1" dirty="0">
                <a:latin typeface="Arial" pitchFamily="34" charset="0"/>
                <a:cs typeface="Arial" pitchFamily="34" charset="0"/>
              </a:rPr>
              <a:t>Konsisten </a:t>
            </a:r>
            <a:r>
              <a:rPr lang="id-ID" altLang="ko-KR" sz="2000" dirty="0">
                <a:latin typeface="Arial" pitchFamily="34" charset="0"/>
                <a:cs typeface="Arial" pitchFamily="34" charset="0"/>
              </a:rPr>
              <a:t> terdiri dari 2 kemungkinan yaitu punya </a:t>
            </a:r>
            <a:r>
              <a:rPr lang="id-ID" altLang="ko-KR" sz="2000" b="1" dirty="0">
                <a:latin typeface="Arial" pitchFamily="34" charset="0"/>
                <a:cs typeface="Arial" pitchFamily="34" charset="0"/>
              </a:rPr>
              <a:t>tepat satu </a:t>
            </a:r>
            <a:r>
              <a:rPr lang="id-ID" altLang="ko-KR" sz="2000" dirty="0">
                <a:latin typeface="Arial" pitchFamily="34" charset="0"/>
                <a:cs typeface="Arial" pitchFamily="34" charset="0"/>
              </a:rPr>
              <a:t>solusi dan </a:t>
            </a:r>
            <a:r>
              <a:rPr lang="id-ID" altLang="ko-KR" sz="2000" b="1" dirty="0">
                <a:latin typeface="Arial" pitchFamily="34" charset="0"/>
                <a:cs typeface="Arial" pitchFamily="34" charset="0"/>
              </a:rPr>
              <a:t>punya banyak solusi </a:t>
            </a:r>
            <a:r>
              <a:rPr lang="id-ID" altLang="ko-KR" sz="2000" dirty="0">
                <a:latin typeface="Arial" pitchFamily="34" charset="0"/>
                <a:cs typeface="Arial" pitchFamily="34" charset="0"/>
              </a:rPr>
              <a:t>(solusi tak terhingga jumlahnya)</a:t>
            </a:r>
            <a:endParaRPr lang="id-ID" altLang="ko-KR" sz="20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id-ID" altLang="ko-KR" sz="2000" b="1" dirty="0">
                <a:latin typeface="Arial" pitchFamily="34" charset="0"/>
                <a:cs typeface="Arial" pitchFamily="34" charset="0"/>
              </a:rPr>
              <a:t>Tidak Konsisten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Kemungkinan Solusi SPL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idx="10"/>
          </p:nvPr>
        </p:nvSpPr>
        <p:spPr>
          <a:xfrm>
            <a:off x="179512" y="2499742"/>
            <a:ext cx="8496944" cy="1224136"/>
          </a:xfrm>
        </p:spPr>
        <p:txBody>
          <a:bodyPr/>
          <a:lstStyle/>
          <a:p>
            <a:pPr marL="457200" indent="-457200"/>
            <a:r>
              <a:rPr lang="id-ID" altLang="ko-KR" sz="2000" dirty="0">
                <a:latin typeface="Arial" pitchFamily="34" charset="0"/>
                <a:cs typeface="Arial" pitchFamily="34" charset="0"/>
              </a:rPr>
              <a:t>Khusus untuk SPL homogen  solusi akan selalu konsisten</a:t>
            </a:r>
          </a:p>
          <a:p>
            <a:pPr marL="457200" indent="-457200"/>
            <a:r>
              <a:rPr lang="id-ID" altLang="ko-KR" sz="2000" dirty="0">
                <a:latin typeface="Arial" pitchFamily="34" charset="0"/>
                <a:cs typeface="Arial" pitchFamily="34" charset="0"/>
              </a:rPr>
              <a:t>Jika solusi SPL homogen adalah </a:t>
            </a:r>
            <a:r>
              <a:rPr lang="id-ID" altLang="ko-KR" sz="2000" b="1" dirty="0">
                <a:latin typeface="Arial" pitchFamily="34" charset="0"/>
                <a:cs typeface="Arial" pitchFamily="34" charset="0"/>
              </a:rPr>
              <a:t>tepat satu</a:t>
            </a:r>
            <a:r>
              <a:rPr lang="id-ID" altLang="ko-KR" sz="2000" dirty="0">
                <a:latin typeface="Arial" pitchFamily="34" charset="0"/>
                <a:cs typeface="Arial" pitchFamily="34" charset="0"/>
              </a:rPr>
              <a:t> nilai</a:t>
            </a:r>
          </a:p>
          <a:p>
            <a:pPr marL="457200" indent="-457200"/>
            <a:r>
              <a:rPr lang="id-ID" altLang="ko-KR" sz="2000" dirty="0">
                <a:latin typeface="Arial" pitchFamily="34" charset="0"/>
                <a:cs typeface="Arial" pitchFamily="34" charset="0"/>
              </a:rPr>
              <a:t>Maka solusi SPL homogen tersebut disebut </a:t>
            </a:r>
            <a:r>
              <a:rPr lang="id-ID" altLang="ko-KR" sz="2000" b="1" dirty="0">
                <a:latin typeface="Arial" pitchFamily="34" charset="0"/>
                <a:cs typeface="Arial" pitchFamily="34" charset="0"/>
              </a:rPr>
              <a:t>solusi trivial </a:t>
            </a:r>
          </a:p>
          <a:p>
            <a:pPr marL="457200" indent="-457200"/>
            <a:r>
              <a:rPr lang="id-ID" sz="2000" dirty="0"/>
              <a:t>Jika ada penyelesaian lain yang memenuhi sistem persamaan </a:t>
            </a:r>
          </a:p>
          <a:p>
            <a:pPr marL="457200" indent="-457200"/>
            <a:r>
              <a:rPr lang="id-ID" sz="2000" dirty="0"/>
              <a:t>tersebut maka penyelesaian sistemnya disebut </a:t>
            </a:r>
            <a:r>
              <a:rPr lang="id-ID" sz="2000" b="1" dirty="0"/>
              <a:t>solusi </a:t>
            </a:r>
            <a:r>
              <a:rPr lang="id-ID" sz="2000" b="1" i="1" dirty="0"/>
              <a:t>tak-trivial</a:t>
            </a:r>
            <a:r>
              <a:rPr lang="id-ID" sz="2000" b="1" dirty="0"/>
              <a:t>.</a:t>
            </a:r>
          </a:p>
          <a:p>
            <a:pPr marL="457200" indent="-457200"/>
            <a:endParaRPr lang="ko-KR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6156176" y="2931790"/>
          <a:ext cx="1944216" cy="3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1422400" imgH="228600" progId="Equation.DSMT4">
                  <p:embed/>
                </p:oleObj>
              </mc:Choice>
              <mc:Fallback>
                <p:oleObj name="Equation" r:id="rId3" imgW="142240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931790"/>
                        <a:ext cx="1944216" cy="313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Latihan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843558"/>
            <a:ext cx="6912768" cy="460648"/>
          </a:xfrm>
        </p:spPr>
        <p:txBody>
          <a:bodyPr/>
          <a:lstStyle/>
          <a:p>
            <a:r>
              <a:rPr lang="id-ID" dirty="0"/>
              <a:t>Gambarkan solusi dari SPL berikut menggunakan diagram Cartesian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979613" y="1563688"/>
          <a:ext cx="6716712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3" imgW="3873240" imgH="457200" progId="Equation.DSMT4">
                  <p:embed/>
                </p:oleObj>
              </mc:Choice>
              <mc:Fallback>
                <p:oleObj name="Equation" r:id="rId3" imgW="3873240" imgH="4572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563688"/>
                        <a:ext cx="6716712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419872" y="2571750"/>
          <a:ext cx="39671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quation" r:id="rId5" imgW="2286000" imgH="457200" progId="Equation.DSMT4">
                  <p:embed/>
                </p:oleObj>
              </mc:Choice>
              <mc:Fallback>
                <p:oleObj name="Equation" r:id="rId5" imgW="228600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571750"/>
                        <a:ext cx="3967162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117892" y="3651870"/>
            <a:ext cx="64865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Tentukan sistem persamaan yang mempunyai tepat satu solusi, punya</a:t>
            </a:r>
            <a:r>
              <a:rPr kumimoji="0" lang="id-ID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banyak solusi</a:t>
            </a: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id-ID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id-ID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tidak punya solusi, solusi trivial dan solusi tak-trivial.</a:t>
            </a:r>
            <a:endParaRPr kumimoji="0" lang="id-ID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000" dirty="0"/>
              <a:t>Matriks yang Diperluas (Augmented Matriks)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594308" y="1419622"/>
          <a:ext cx="3329620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Equation" r:id="rId3" imgW="1841500" imgH="914400" progId="Equation.DSMT4">
                  <p:embed/>
                </p:oleObj>
              </mc:Choice>
              <mc:Fallback>
                <p:oleObj name="Equation" r:id="rId3" imgW="1841500" imgH="914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08" y="1419622"/>
                        <a:ext cx="3329620" cy="1656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580112" y="1491630"/>
          <a:ext cx="2808312" cy="161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Equation" r:id="rId5" imgW="1638300" imgH="939800" progId="Equation.DSMT4">
                  <p:embed/>
                </p:oleObj>
              </mc:Choice>
              <mc:Fallback>
                <p:oleObj name="Equation" r:id="rId5" imgW="1638300" imgH="939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491630"/>
                        <a:ext cx="2808312" cy="161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557" name="AutoShape 5"/>
          <p:cNvCxnSpPr>
            <a:cxnSpLocks noChangeShapeType="1"/>
          </p:cNvCxnSpPr>
          <p:nvPr/>
        </p:nvCxnSpPr>
        <p:spPr bwMode="auto">
          <a:xfrm>
            <a:off x="7812360" y="1563638"/>
            <a:ext cx="0" cy="1512168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</p:cxnSp>
      <p:sp>
        <p:nvSpPr>
          <p:cNvPr id="11" name="Right Arrow 10"/>
          <p:cNvSpPr/>
          <p:nvPr/>
        </p:nvSpPr>
        <p:spPr>
          <a:xfrm>
            <a:off x="4355976" y="1995686"/>
            <a:ext cx="79208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Latihan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Buatlah matriks yang diperluas 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979712" y="3147814"/>
            <a:ext cx="3312368" cy="1512168"/>
          </a:xfrm>
        </p:spPr>
        <p:txBody>
          <a:bodyPr/>
          <a:lstStyle/>
          <a:p>
            <a:r>
              <a:rPr lang="id-ID" dirty="0"/>
              <a:t>Buatlah persamaan linear dari matriks berikut ini,     tentukan pula solusinya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868144" y="3219822"/>
          <a:ext cx="2160240" cy="1531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Equation" r:id="rId3" imgW="1002960" imgH="711000" progId="Equation.DSMT4">
                  <p:embed/>
                </p:oleObj>
              </mc:Choice>
              <mc:Fallback>
                <p:oleObj name="Equation" r:id="rId3" imgW="1002960" imgH="711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3219822"/>
                        <a:ext cx="2160240" cy="15313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7524328" y="3147814"/>
            <a:ext cx="0" cy="165618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5436096" y="1059582"/>
          <a:ext cx="3037837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Equation" r:id="rId5" imgW="1435100" imgH="914400" progId="Equation.DSMT4">
                  <p:embed/>
                </p:oleObj>
              </mc:Choice>
              <mc:Fallback>
                <p:oleObj name="Equation" r:id="rId5" imgW="1435100" imgH="914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1059582"/>
                        <a:ext cx="3037837" cy="19442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/>
          <a:lstStyle/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Eliminasi Gaussian</a:t>
            </a:r>
            <a:endParaRPr kumimoji="0" lang="id-ID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95536" y="915566"/>
            <a:ext cx="8496944" cy="460648"/>
          </a:xfrm>
        </p:spPr>
        <p:txBody>
          <a:bodyPr/>
          <a:lstStyle/>
          <a:p>
            <a:r>
              <a:rPr lang="id-ID" dirty="0"/>
              <a:t>Sebuah matriks dikatakan memiliki bentuk baris eselon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67544" y="2643758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id-ID" dirty="0"/>
              <a:t>Elemen bukan nol pertama dalam setiap baris adalah 1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dirty="0"/>
              <a:t>Jika baris </a:t>
            </a:r>
            <a:r>
              <a:rPr lang="id-ID" i="1" dirty="0"/>
              <a:t>k</a:t>
            </a:r>
            <a:r>
              <a:rPr lang="id-ID" dirty="0"/>
              <a:t> tidak seluruhnya mengandung 0, maka banyak elemen     nol bagian muka pada baris </a:t>
            </a:r>
            <a:r>
              <a:rPr lang="id-ID" i="1" dirty="0"/>
              <a:t>k+1</a:t>
            </a:r>
            <a:r>
              <a:rPr lang="id-ID" dirty="0"/>
              <a:t> lebih besar dari banyaknya elemen   nol di bagian depan baris </a:t>
            </a:r>
            <a:r>
              <a:rPr lang="id-ID" i="1" dirty="0"/>
              <a:t>k</a:t>
            </a:r>
            <a:r>
              <a:rPr lang="id-ID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dirty="0"/>
              <a:t>Jika terdapat baris-baris yang elemennya semuanya adalah nol, maka baris-baris ini berada tepat dibawah baris-baris yang memiliki elemen-elemen bukan nol.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982738"/>
              </p:ext>
            </p:extLst>
          </p:nvPr>
        </p:nvGraphicFramePr>
        <p:xfrm>
          <a:off x="395536" y="1449388"/>
          <a:ext cx="8264525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3" imgW="6680160" imgH="914400" progId="Equation.DSMT4">
                  <p:embed/>
                </p:oleObj>
              </mc:Choice>
              <mc:Fallback>
                <p:oleObj name="Equation" r:id="rId3" imgW="6680160" imgH="914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449388"/>
                        <a:ext cx="8264525" cy="1122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549</Words>
  <Application>Microsoft Office PowerPoint</Application>
  <PresentationFormat>On-screen Show (16:9)</PresentationFormat>
  <Paragraphs>76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맑은 고딕</vt:lpstr>
      <vt:lpstr>Arial</vt:lpstr>
      <vt:lpstr>Calibri</vt:lpstr>
      <vt:lpstr>Times New Roman</vt:lpstr>
      <vt:lpstr>Wingdings</vt:lpstr>
      <vt:lpstr>Office Theme</vt:lpstr>
      <vt:lpstr>Custom Design</vt:lpstr>
      <vt:lpstr>Equation</vt:lpstr>
      <vt:lpstr>PowerPoint Presentation</vt:lpstr>
      <vt:lpstr>Capaian Pembelajaran</vt:lpstr>
      <vt:lpstr> Sistem Persamaan Linear (SPL)</vt:lpstr>
      <vt:lpstr>Sistem Persamaan Linear (SPL)</vt:lpstr>
      <vt:lpstr>Kemungkinan Solusi SPL</vt:lpstr>
      <vt:lpstr>Latihan </vt:lpstr>
      <vt:lpstr>Matriks yang Diperluas (Augmented Matriks)</vt:lpstr>
      <vt:lpstr>Latihan </vt:lpstr>
      <vt:lpstr>Eliminasi Gaussian</vt:lpstr>
      <vt:lpstr>Eliminasi Gaussian</vt:lpstr>
      <vt:lpstr>Eliminasi Gaussian</vt:lpstr>
      <vt:lpstr>Eliminasi Gaussian</vt:lpstr>
      <vt:lpstr>Eliminasi Gaussian</vt:lpstr>
      <vt:lpstr>Eliminasi Gaussian</vt:lpstr>
      <vt:lpstr>Latihan</vt:lpstr>
      <vt:lpstr>Menentukan Invers dengan Gauss Jordan</vt:lpstr>
      <vt:lpstr>Sifat-sifat Matriks Invers</vt:lpstr>
      <vt:lpstr>Contoh</vt:lpstr>
      <vt:lpstr>Latihan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Ednawati Rainarli</cp:lastModifiedBy>
  <cp:revision>76</cp:revision>
  <dcterms:created xsi:type="dcterms:W3CDTF">2014-04-01T16:27:38Z</dcterms:created>
  <dcterms:modified xsi:type="dcterms:W3CDTF">2017-09-24T09:36:49Z</dcterms:modified>
</cp:coreProperties>
</file>