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11"/>
  </p:notesMasterIdLst>
  <p:sldIdLst>
    <p:sldId id="256" r:id="rId2"/>
    <p:sldId id="262" r:id="rId3"/>
    <p:sldId id="257" r:id="rId4"/>
    <p:sldId id="263" r:id="rId5"/>
    <p:sldId id="258" r:id="rId6"/>
    <p:sldId id="259" r:id="rId7"/>
    <p:sldId id="266" r:id="rId8"/>
    <p:sldId id="264" r:id="rId9"/>
    <p:sldId id="261" r:id="rId10"/>
  </p:sldIdLst>
  <p:sldSz cx="10080625" cy="7559675"/>
  <p:notesSz cx="7559675" cy="10691813"/>
  <p:defaultTextStyle>
    <a:defPPr>
      <a:defRPr lang="en-US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0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39E55DA-92EC-4B6F-BA29-5EE19644F0F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003AE92-9087-4AD7-9759-904E6BEA908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49EEEB-5B22-41A3-979C-960EE09C453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9408B6B7-67F9-4AAC-9175-693E049F5E6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786E707B-5EA6-44D7-A908-DBB9AE5F2F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EE7697E-2056-45AF-99B3-6B7CBAC3CA1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9A2D55-8714-43DB-B064-95650A0669D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en-US" sz="14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A69926-A9D4-40A0-A711-9B3F1424373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en-US" sz="140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1BF79B-B553-48C1-9913-262035DEAEBE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en-US" sz="14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57C716-5E10-4D6E-B547-F84FD4DB7AB8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en-US" sz="140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274F86-510A-41B5-B982-0877C3700DE6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en-US" sz="14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10B05C-DD0E-4224-8316-64E1EB408A97}" type="slidenum">
              <a:rPr lang="de-DE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en-US" sz="140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1937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085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80625" cy="5039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250" y="1"/>
            <a:ext cx="10075376" cy="5039784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5467632"/>
            <a:ext cx="6426398" cy="1612731"/>
          </a:xfrm>
        </p:spPr>
        <p:txBody>
          <a:bodyPr anchor="ctr">
            <a:normAutofit/>
          </a:bodyPr>
          <a:lstStyle>
            <a:lvl1pPr algn="r">
              <a:defRPr sz="4850" spc="22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9441" y="5467632"/>
            <a:ext cx="2646164" cy="1612731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 algn="ctr">
              <a:buNone/>
              <a:defRPr sz="1764"/>
            </a:lvl2pPr>
            <a:lvl3pPr marL="1007943" indent="0" algn="ctr">
              <a:buNone/>
              <a:defRPr sz="176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26766-1088-4A02-A9BF-C2EDCA5AB1C0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5802702"/>
            <a:ext cx="0" cy="100795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46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88E74-6C0B-4BEE-B3DE-0BBC9336D92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795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9" y="839964"/>
            <a:ext cx="2173635" cy="5963744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052" y="839964"/>
            <a:ext cx="6268889" cy="59637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8411E-6015-42F1-8572-86AB7F9B224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316516" y="191281"/>
            <a:ext cx="0" cy="7560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822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301625"/>
            <a:ext cx="8275637" cy="1257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8131175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7050"/>
            <a:ext cx="8131175" cy="2416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7065CF-DB84-4303-94C0-8BFDD0CD0C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8B097FE-D831-416B-9A32-DB200031401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1EA13D2-FC26-4CC9-A03C-C4C64C1421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95D3-624B-4DE5-8403-CF4A9D9A3654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3707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C2574-7F8C-4E8A-8F67-3A8E3B520199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4598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80625" cy="503978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250" y="1"/>
            <a:ext cx="10075376" cy="5039784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4" y="5467632"/>
            <a:ext cx="6426398" cy="1612731"/>
          </a:xfrm>
        </p:spPr>
        <p:txBody>
          <a:bodyPr anchor="ctr">
            <a:normAutofit/>
          </a:bodyPr>
          <a:lstStyle>
            <a:lvl1pPr algn="r">
              <a:defRPr sz="4850" b="0" spc="22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9441" y="5467632"/>
            <a:ext cx="2646164" cy="161273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F8146-E948-433E-B53E-E6D70769E91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5802702"/>
            <a:ext cx="0" cy="100795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3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73" y="645092"/>
            <a:ext cx="8036778" cy="16530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772" y="2519892"/>
            <a:ext cx="3931444" cy="4435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107" y="2519892"/>
            <a:ext cx="3931444" cy="4435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2C39C-A6B4-43F0-BA8D-2AC6AB37FE88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04977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46773" y="645092"/>
            <a:ext cx="8036778" cy="16530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772" y="2402645"/>
            <a:ext cx="3931444" cy="907161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5" b="0" cap="none" baseline="0">
                <a:solidFill>
                  <a:schemeClr val="accent1"/>
                </a:solidFill>
                <a:latin typeface="+mn-lt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6772" y="3271437"/>
            <a:ext cx="3931444" cy="3683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2107" y="2402645"/>
            <a:ext cx="3931444" cy="907161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marL="0" lvl="0" indent="0" algn="l" defTabSz="1007943" rtl="0" eaLnBrk="1" latinLnBrk="0" hangingPunct="1">
              <a:lnSpc>
                <a:spcPct val="90000"/>
              </a:lnSpc>
              <a:spcBef>
                <a:spcPts val="1984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2107" y="3271437"/>
            <a:ext cx="3931444" cy="3683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1250B-7284-47ED-AAAD-F43551655D2D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6006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676CC-F264-406B-84CD-49E53DDFE28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0703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47DDF-931C-4B44-B8F1-C9813712F6D4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7905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6773" y="519751"/>
            <a:ext cx="3629025" cy="191511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293" y="907161"/>
            <a:ext cx="4695051" cy="5715114"/>
          </a:xfrm>
        </p:spPr>
        <p:txBody>
          <a:bodyPr>
            <a:normAutofit/>
          </a:bodyPr>
          <a:lstStyle>
            <a:lvl1pPr>
              <a:defRPr sz="2205"/>
            </a:lvl1pPr>
            <a:lvl2pPr>
              <a:defRPr sz="1764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773" y="2488483"/>
            <a:ext cx="3629025" cy="414723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1"/>
              </a:spcBef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8D7A8-EB84-4149-AD5D-313482C7995B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7090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4" y="5467633"/>
            <a:ext cx="6426398" cy="1612731"/>
          </a:xfrm>
        </p:spPr>
        <p:txBody>
          <a:bodyPr anchor="ctr">
            <a:normAutofit/>
          </a:bodyPr>
          <a:lstStyle>
            <a:lvl1pPr algn="r">
              <a:defRPr sz="4850" spc="22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78105" cy="5039783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6"/>
            </a:lvl1pPr>
            <a:lvl2pPr marL="377979" indent="0">
              <a:buNone/>
              <a:defRPr sz="2315"/>
            </a:lvl2pPr>
            <a:lvl3pPr marL="755957" indent="0">
              <a:buNone/>
              <a:defRPr sz="1984"/>
            </a:lvl3pPr>
            <a:lvl4pPr marL="1133936" indent="0">
              <a:buNone/>
              <a:defRPr sz="1653"/>
            </a:lvl4pPr>
            <a:lvl5pPr marL="1511915" indent="0">
              <a:buNone/>
              <a:defRPr sz="1653"/>
            </a:lvl5pPr>
            <a:lvl6pPr marL="1889893" indent="0">
              <a:buNone/>
              <a:defRPr sz="1653"/>
            </a:lvl6pPr>
            <a:lvl7pPr marL="2267872" indent="0">
              <a:buNone/>
              <a:defRPr sz="1653"/>
            </a:lvl7pPr>
            <a:lvl8pPr marL="2645851" indent="0">
              <a:buNone/>
              <a:defRPr sz="1653"/>
            </a:lvl8pPr>
            <a:lvl9pPr marL="3023829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9441" y="5467633"/>
            <a:ext cx="2646164" cy="161273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6A8A1-A2CF-490D-9C20-837833FD5B99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5802702"/>
            <a:ext cx="0" cy="10079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86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773" y="645092"/>
            <a:ext cx="8036778" cy="1653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773" y="2519892"/>
            <a:ext cx="8036779" cy="443500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6774" y="7132753"/>
            <a:ext cx="1781095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4248" y="7132753"/>
            <a:ext cx="4879461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60556" y="7132753"/>
            <a:ext cx="805050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47DE1225-562D-4A51-B84E-AB07C5410E3A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0039" y="910869"/>
            <a:ext cx="0" cy="100795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1007943" rtl="0" eaLnBrk="1" latinLnBrk="0" hangingPunct="1">
        <a:lnSpc>
          <a:spcPct val="80000"/>
        </a:lnSpc>
        <a:spcBef>
          <a:spcPct val="0"/>
        </a:spcBef>
        <a:buNone/>
        <a:defRPr sz="4850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794" indent="-100794" algn="l" defTabSz="1007943" rtl="0" eaLnBrk="1" latinLnBrk="0" hangingPunct="1">
        <a:lnSpc>
          <a:spcPct val="90000"/>
        </a:lnSpc>
        <a:spcBef>
          <a:spcPts val="1323"/>
        </a:spcBef>
        <a:spcAft>
          <a:spcPts val="22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29230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493892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655163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856752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007943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116921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134056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1501835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liahonline.unikom.ac.i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hyperlink" Target="https://ojs.unikom.ac.id/index.php/jurisma" TargetMode="Externa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ojs.unikom.ac.id/index.php/jika/inde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5039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5039784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934433" y="5802702"/>
            <a:ext cx="0" cy="100795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C411DB08-1669-426B-BBEB-FAD285EF8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77917" cy="75607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29E4219-121F-4CD1-AA58-24746CD29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1520" cy="7559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524433" y="301625"/>
            <a:ext cx="3745475" cy="45319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23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r>
              <a:rPr lang="en-US" altLang="en-US" sz="5800" b="1" kern="1200" cap="all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TEORI EKONOMI</a:t>
            </a:r>
          </a:p>
          <a:p>
            <a:pPr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endParaRPr lang="en-US" altLang="en-US" sz="5800" b="1" kern="1200" cap="all" spc="200" baseline="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r>
              <a:rPr lang="en-US" altLang="en-US" sz="1500" b="1" kern="1200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Arjuna </a:t>
            </a:r>
            <a:r>
              <a:rPr lang="en-US" altLang="en-US" sz="1500" b="1" kern="1200" spc="200" baseline="0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Rizaldi</a:t>
            </a:r>
            <a:r>
              <a:rPr lang="en-US" altLang="en-US" sz="1500" b="1" kern="1200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S.E.,M.A.</a:t>
            </a:r>
          </a:p>
          <a:p>
            <a:pPr defTabSz="914400" eaLnBrk="1" hangingPunct="1">
              <a:lnSpc>
                <a:spcPct val="80000"/>
              </a:lnSpc>
              <a:spcAft>
                <a:spcPts val="600"/>
              </a:spcAft>
              <a:buClrTx/>
            </a:pPr>
            <a:r>
              <a:rPr lang="en-US" altLang="en-US" sz="1500" b="1" kern="1200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Ir. </a:t>
            </a:r>
            <a:r>
              <a:rPr lang="en-US" altLang="en-US" sz="1500" b="1" kern="1200" spc="200" baseline="0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Suryatno</a:t>
            </a:r>
            <a:r>
              <a:rPr lang="en-US" altLang="en-US" sz="1500" b="1" kern="1200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altLang="en-US" sz="1500" b="1" kern="1200" spc="200" baseline="0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Wiganepdo</a:t>
            </a:r>
            <a:r>
              <a:rPr lang="en-US" altLang="en-US" sz="1500" b="1" kern="1200" spc="200" baseline="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, M.M.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2F50912-06FD-4216-BAD3-21050F59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0444" y="4150561"/>
            <a:ext cx="3251001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4" descr="Image result for unikom">
            <a:extLst>
              <a:ext uri="{FF2B5EF4-FFF2-40B4-BE49-F238E27FC236}">
                <a16:creationId xmlns:a16="http://schemas.microsoft.com/office/drawing/2014/main" id="{A030007B-A9FD-4444-BA3A-0AA0CC973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arjuna ristekdikti">
            <a:extLst>
              <a:ext uri="{FF2B5EF4-FFF2-40B4-BE49-F238E27FC236}">
                <a16:creationId xmlns:a16="http://schemas.microsoft.com/office/drawing/2014/main" id="{0E56EDDE-AA5B-4251-99F0-360732BAC6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Image result for adam smith">
            <a:extLst>
              <a:ext uri="{FF2B5EF4-FFF2-40B4-BE49-F238E27FC236}">
                <a16:creationId xmlns:a16="http://schemas.microsoft.com/office/drawing/2014/main" id="{4DF297F6-F890-436A-97E6-AD398088A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022" y="1169987"/>
            <a:ext cx="1071562" cy="159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Image result for keynes">
            <a:extLst>
              <a:ext uri="{FF2B5EF4-FFF2-40B4-BE49-F238E27FC236}">
                <a16:creationId xmlns:a16="http://schemas.microsoft.com/office/drawing/2014/main" id="{00677435-E7F5-4076-8C28-62807CCF7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458" y="2206966"/>
            <a:ext cx="1071562" cy="138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Image result for harrod domar">
            <a:extLst>
              <a:ext uri="{FF2B5EF4-FFF2-40B4-BE49-F238E27FC236}">
                <a16:creationId xmlns:a16="http://schemas.microsoft.com/office/drawing/2014/main" id="{25B3CAF6-3210-453C-B426-12E8D00EDA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9" t="23738" r="4247"/>
          <a:stretch/>
        </p:blipFill>
        <p:spPr bwMode="auto">
          <a:xfrm>
            <a:off x="7193531" y="3226636"/>
            <a:ext cx="2286001" cy="140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Image result for sumitro djojohadikusumo">
            <a:extLst>
              <a:ext uri="{FF2B5EF4-FFF2-40B4-BE49-F238E27FC236}">
                <a16:creationId xmlns:a16="http://schemas.microsoft.com/office/drawing/2014/main" id="{05BFD8C6-DDDF-4734-A77C-2B43E9CE46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2" r="12467" b="21696"/>
          <a:stretch/>
        </p:blipFill>
        <p:spPr bwMode="auto">
          <a:xfrm>
            <a:off x="5959626" y="3931238"/>
            <a:ext cx="1103394" cy="140920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</p:pic>
      <p:pic>
        <p:nvPicPr>
          <p:cNvPr id="7184" name="Picture 16" descr="Image result for hatta">
            <a:extLst>
              <a:ext uri="{FF2B5EF4-FFF2-40B4-BE49-F238E27FC236}">
                <a16:creationId xmlns:a16="http://schemas.microsoft.com/office/drawing/2014/main" id="{6A0BF833-989C-45EF-A2AD-C39B836BF7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5" b="7334"/>
          <a:stretch/>
        </p:blipFill>
        <p:spPr bwMode="auto">
          <a:xfrm>
            <a:off x="4763021" y="3071354"/>
            <a:ext cx="1071563" cy="15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Image result for widjojo nitisastro">
            <a:extLst>
              <a:ext uri="{FF2B5EF4-FFF2-40B4-BE49-F238E27FC236}">
                <a16:creationId xmlns:a16="http://schemas.microsoft.com/office/drawing/2014/main" id="{2E8889BB-0300-40B5-B96A-A52DFFF67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137" y="4833592"/>
            <a:ext cx="1103394" cy="147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 descr="Image result for mubyarto">
            <a:extLst>
              <a:ext uri="{FF2B5EF4-FFF2-40B4-BE49-F238E27FC236}">
                <a16:creationId xmlns:a16="http://schemas.microsoft.com/office/drawing/2014/main" id="{FF74C936-9E9A-481C-A72A-068120E3C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126" y="5098100"/>
            <a:ext cx="1058728" cy="140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953745" y="1409474"/>
            <a:ext cx="8275637" cy="1039813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IDENTIFIKASI MATA KULIAH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21BCB6-4B50-4D56-AD36-EE188E009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04108"/>
              </p:ext>
            </p:extLst>
          </p:nvPr>
        </p:nvGraphicFramePr>
        <p:xfrm>
          <a:off x="953746" y="2477300"/>
          <a:ext cx="8275637" cy="3812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85950" algn="l"/>
                        </a:tabLs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NAMA MATA KULIAH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TEORI EKONOMI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Kode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Mata </a:t>
                      </a: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Kuliah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MN 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Kredit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SKS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Semester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(</a:t>
                      </a: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Ganjil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Tingkat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Program </a:t>
                      </a: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Studi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S1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Jurusan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Manajemen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Dosen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Arjuna</a:t>
                      </a:r>
                      <a:r>
                        <a:rPr lang="en-US" sz="14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en-US" sz="1400" b="1" baseline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Rizaldi</a:t>
                      </a:r>
                      <a:r>
                        <a:rPr lang="en-US" sz="1400" b="1" baseline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, S.E.,M.A.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4" descr="Image result for unikom">
            <a:extLst>
              <a:ext uri="{FF2B5EF4-FFF2-40B4-BE49-F238E27FC236}">
                <a16:creationId xmlns:a16="http://schemas.microsoft.com/office/drawing/2014/main" id="{1C641904-4A21-442E-9FA1-BC922497C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arjuna ristekdikti">
            <a:extLst>
              <a:ext uri="{FF2B5EF4-FFF2-40B4-BE49-F238E27FC236}">
                <a16:creationId xmlns:a16="http://schemas.microsoft.com/office/drawing/2014/main" id="{0814B425-B56C-4D78-A9A8-D2BF8B277C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068512" y="791812"/>
            <a:ext cx="2774949" cy="582613"/>
          </a:xfrm>
        </p:spPr>
        <p:txBody>
          <a:bodyPr tIns="3888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SILABUS</a:t>
            </a:r>
          </a:p>
        </p:txBody>
      </p:sp>
      <p:pic>
        <p:nvPicPr>
          <p:cNvPr id="4" name="Picture 3" descr="Image result for unikom">
            <a:extLst>
              <a:ext uri="{FF2B5EF4-FFF2-40B4-BE49-F238E27FC236}">
                <a16:creationId xmlns:a16="http://schemas.microsoft.com/office/drawing/2014/main" id="{2B3286F9-A203-4BD3-AA94-44821BEFC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arjuna ristekdikti">
            <a:extLst>
              <a:ext uri="{FF2B5EF4-FFF2-40B4-BE49-F238E27FC236}">
                <a16:creationId xmlns:a16="http://schemas.microsoft.com/office/drawing/2014/main" id="{58A2AE4A-EA70-4868-BE1A-9204CDCD4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F4ADE7A-CC20-491A-B514-9EB740444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96848"/>
              </p:ext>
            </p:extLst>
          </p:nvPr>
        </p:nvGraphicFramePr>
        <p:xfrm>
          <a:off x="773111" y="1798637"/>
          <a:ext cx="7462838" cy="485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9790">
                  <a:extLst>
                    <a:ext uri="{9D8B030D-6E8A-4147-A177-3AD203B41FA5}">
                      <a16:colId xmlns:a16="http://schemas.microsoft.com/office/drawing/2014/main" val="3067142146"/>
                    </a:ext>
                  </a:extLst>
                </a:gridCol>
                <a:gridCol w="1255976">
                  <a:extLst>
                    <a:ext uri="{9D8B030D-6E8A-4147-A177-3AD203B41FA5}">
                      <a16:colId xmlns:a16="http://schemas.microsoft.com/office/drawing/2014/main" val="838281834"/>
                    </a:ext>
                  </a:extLst>
                </a:gridCol>
                <a:gridCol w="4907072">
                  <a:extLst>
                    <a:ext uri="{9D8B030D-6E8A-4147-A177-3AD203B41FA5}">
                      <a16:colId xmlns:a16="http://schemas.microsoft.com/office/drawing/2014/main" val="978745032"/>
                    </a:ext>
                  </a:extLst>
                </a:gridCol>
              </a:tblGrid>
              <a:tr h="164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PERTEMUAN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MATERI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3098711807"/>
                  </a:ext>
                </a:extLst>
              </a:tr>
              <a:tr h="21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PENDAHULUAN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426082226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2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RUANG LINGKUP STUDI EKONOMI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1847355435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3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2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TEORI PERMINTAAN DAN PENAWARAN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1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1681290815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4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3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PERILAKU KONSUMEN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2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1882760709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5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4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TEORI PRODUKSI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3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1686707777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6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5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STRUKTUR PASAR (TEORI PASAR)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4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3673332050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7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6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PENENTUAN HARGA FAKTOR PRODUKSI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5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3674133187"/>
                  </a:ext>
                </a:extLst>
              </a:tr>
              <a:tr h="164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8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UTS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209189863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9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7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PENENTUAN PENDAPATAN NASIONAL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6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3829966170"/>
                  </a:ext>
                </a:extLst>
              </a:tr>
              <a:tr h="362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10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8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KESEIMBANGAN PEREKONOMIAN TERTUTUP (2 SEKTOR &amp; 3 SEKTOR)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</a:t>
                      </a: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D" sz="9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Kelompok</a:t>
                      </a: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7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2612656937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11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9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KESEIMBANGAN PEREKONOMIAN TERBUKA (4 SEKTOR)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</a:t>
                      </a: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D" sz="9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Kelompok</a:t>
                      </a: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8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4111638160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12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10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UANG, TEORI UANG, &amp; INSTITUSI KEUANGAN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9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1484294126"/>
                  </a:ext>
                </a:extLst>
              </a:tr>
              <a:tr h="353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13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11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KEBIJAKAN PEMERINTAH DALAM MENGATASI INFLASI DAN PENGANGGURAN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10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3125378097"/>
                  </a:ext>
                </a:extLst>
              </a:tr>
              <a:tr h="329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14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12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SUMBER-SUMBER PEMBIAYAAN PEMBANGUNAN EKONOMI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</a:t>
                      </a: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ID" sz="900" b="1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Kelompok</a:t>
                      </a: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11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3393674366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15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BAHASAN 13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PERTUMBUHAN DAN PEMBANGUNAN EKONOMI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Presentasi Kelompok 12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3659301025"/>
                  </a:ext>
                </a:extLst>
              </a:tr>
              <a:tr h="164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MINGGU 16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ID" sz="8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9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UAS</a:t>
                      </a:r>
                      <a:endParaRPr lang="en-ID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92" marR="50792" marT="0" marB="0" anchor="ctr"/>
                </a:tc>
                <a:extLst>
                  <a:ext uri="{0D108BD9-81ED-4DB2-BD59-A6C34878D82A}">
                    <a16:rowId xmlns:a16="http://schemas.microsoft.com/office/drawing/2014/main" val="8551268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30039" y="910869"/>
            <a:ext cx="0" cy="100795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xfrm>
            <a:off x="846770" y="913363"/>
            <a:ext cx="4851020" cy="16530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altLang="en-US" sz="4000" b="1" spc="100" dirty="0">
                <a:latin typeface="Cambria" panose="02040503050406030204" pitchFamily="18" charset="0"/>
                <a:ea typeface="Cambria" panose="02040503050406030204" pitchFamily="18" charset="0"/>
              </a:rPr>
              <a:t>SISTEMATIKA PENILAIAN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A4D39DB-AFA4-47BA-A7F2-13A71D210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29826" y="-2"/>
            <a:ext cx="3850799" cy="75596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sz="half" idx="1"/>
          </p:nvPr>
        </p:nvSpPr>
        <p:spPr>
          <a:xfrm>
            <a:off x="6632351" y="1677290"/>
            <a:ext cx="2916240" cy="5126417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(NA): 10%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Presentasi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+ 5% PPT + 10% Paper + 35% UTS + 40% UAS </a:t>
            </a:r>
          </a:p>
          <a:p>
            <a:pPr defTabSz="914400"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80% (minimal 13 kali)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kehadiran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mahasiswa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syarat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mengikuti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Ujian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Tengah Semester (UTS) dan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Ujian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Semester (UAS) dan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dasar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penunjang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penentuan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Bila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mahasiswa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mengikuti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UTS dan/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UAS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maka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otomatis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mendapat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1600" b="1" dirty="0" err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 (TIDAK LULUS) </a:t>
            </a:r>
          </a:p>
          <a:p>
            <a:pPr marL="0" indent="0" defTabSz="914400">
              <a:buNone/>
            </a:pPr>
            <a:r>
              <a:rPr lang="en-US" altLang="en-US" sz="1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8" name="Picture 7" descr="Image result for unikom">
            <a:extLst>
              <a:ext uri="{FF2B5EF4-FFF2-40B4-BE49-F238E27FC236}">
                <a16:creationId xmlns:a16="http://schemas.microsoft.com/office/drawing/2014/main" id="{689B19EB-0F0E-443A-A7C7-456B9F94F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arjuna ristekdikti">
            <a:extLst>
              <a:ext uri="{FF2B5EF4-FFF2-40B4-BE49-F238E27FC236}">
                <a16:creationId xmlns:a16="http://schemas.microsoft.com/office/drawing/2014/main" id="{609CA132-FDDC-4BC8-9C04-E317F54160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68A682-164C-47A2-A531-05E556497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92180"/>
              </p:ext>
            </p:extLst>
          </p:nvPr>
        </p:nvGraphicFramePr>
        <p:xfrm>
          <a:off x="630265" y="2641608"/>
          <a:ext cx="5067525" cy="2771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0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NILAI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INDEKS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PREDIKAT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80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100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Sangat Baik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79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Baik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56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67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Cukup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1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55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LULUS, </a:t>
                      </a:r>
                      <a:r>
                        <a:rPr lang="en-US" sz="1400" b="1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Kurang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6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 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NA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/>
                        </a:rPr>
                        <a:t></a:t>
                      </a: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44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TIDAK LULUS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104323" marR="10432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220912" y="301625"/>
            <a:ext cx="5638800" cy="1260475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KEWAJIBAN MAHASISWA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20712" y="1650494"/>
            <a:ext cx="6324600" cy="2586038"/>
          </a:xfrm>
        </p:spPr>
        <p:txBody>
          <a:bodyPr>
            <a:normAutofit/>
          </a:bodyPr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PRESENTASI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Minimal 1x/Semester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Dilakukan perkelompok sesuai silabus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Tiap kelompok membawa laptop masing-masing</a:t>
            </a:r>
          </a:p>
          <a:p>
            <a:pPr indent="-339725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Presentasi maksimal 20 menit + Diskusi +/- 40 menit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20712" y="4148138"/>
            <a:ext cx="5943600" cy="260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42900" indent="-339725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PAPER/MAKALAH</a:t>
            </a: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6 s/d 8 lembar</a:t>
            </a: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Tema bebas mengenai Ekonomi Indonesia</a:t>
            </a: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Diunggah di </a:t>
            </a:r>
            <a:r>
              <a:rPr lang="en-ID" sz="1600" b="1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https://kuliahonline.unikom.ac.id/</a:t>
            </a:r>
            <a:endParaRPr lang="de-DE" altLang="en-US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REFERENSI MINIMAL DARI 3 BUKU DAN 3 JURNAL ILMIAH</a:t>
            </a:r>
          </a:p>
          <a:p>
            <a:pPr eaLnBrk="1">
              <a:buClrTx/>
              <a:buFont typeface="Arial" panose="020B0604020202020204" pitchFamily="34" charset="0"/>
              <a:buChar char="•"/>
            </a:pPr>
            <a:r>
              <a:rPr lang="de-DE" altLang="en-US" sz="1600" b="1" u="sng" dirty="0">
                <a:latin typeface="Cambria" panose="02040503050406030204" pitchFamily="18" charset="0"/>
                <a:ea typeface="Cambria" panose="02040503050406030204" pitchFamily="18" charset="0"/>
              </a:rPr>
              <a:t>WAJIB MELAKUKAN SITASI DARI JURISMA DAN JIKA</a:t>
            </a:r>
          </a:p>
          <a:p>
            <a:pPr eaLnBrk="1">
              <a:buClrTx/>
              <a:buFontTx/>
              <a:buNone/>
            </a:pPr>
            <a:endParaRPr lang="de-DE" alt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6" descr="Image result for unikom">
            <a:extLst>
              <a:ext uri="{FF2B5EF4-FFF2-40B4-BE49-F238E27FC236}">
                <a16:creationId xmlns:a16="http://schemas.microsoft.com/office/drawing/2014/main" id="{718C2255-60BE-4E80-BAF2-C953F4D0D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arjuna ristekdikti">
            <a:extLst>
              <a:ext uri="{FF2B5EF4-FFF2-40B4-BE49-F238E27FC236}">
                <a16:creationId xmlns:a16="http://schemas.microsoft.com/office/drawing/2014/main" id="{45C33543-16D9-4739-BADE-E47CDE909C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0822" y="5039783"/>
            <a:ext cx="5835970" cy="2165239"/>
          </a:xfrm>
          <a:prstGeom prst="rect">
            <a:avLst/>
          </a:prstGeom>
          <a:solidFill>
            <a:srgbClr val="513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33466" y="5254814"/>
            <a:ext cx="5452227" cy="1791493"/>
          </a:xfrm>
        </p:spPr>
        <p:txBody>
          <a:bodyPr>
            <a:normAutofit/>
          </a:bodyPr>
          <a:lstStyle/>
          <a:p>
            <a:pPr algn="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KETENTUAN MENGENAI PAPER/MAKALAH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29825" y="354649"/>
            <a:ext cx="3584784" cy="685037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129761-66AD-406E-8723-8C82E3DF6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016" y="1589456"/>
            <a:ext cx="5835970" cy="3450328"/>
          </a:xfrm>
        </p:spPr>
        <p:txBody>
          <a:bodyPr anchor="ctr">
            <a:normAutofit fontScale="92500"/>
          </a:bodyPr>
          <a:lstStyle/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Ditulis dalam bahasa Indonesia yang baik dan benar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Ditulis dalam font Arial/Times New Roman/Calibri ukuran 12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Margin atas, bawah, kiri dan kanan 1,5 cm.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Rata kiri-kanan dengan spasi 1,5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Disertai halaman muka dengan judul dan lambang Unikom, menyertakan nama, no mahasiswa, kelas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Semua halaman termasuk tabel, lampiran, dan referensi harus diberi no urut halaman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Disertai dengan Daftar Pustaka (referensi) minimal dari </a:t>
            </a:r>
            <a:r>
              <a:rPr lang="de-DE" sz="1400" b="1" u="sng" dirty="0">
                <a:latin typeface="Cambria" panose="02040503050406030204" pitchFamily="18" charset="0"/>
                <a:ea typeface="Cambria" panose="02040503050406030204" pitchFamily="18" charset="0"/>
              </a:rPr>
              <a:t>3 buku dan 3  jurnal ilmiah</a:t>
            </a: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ditambah sumber-sumber lain yang terpercaya</a:t>
            </a:r>
          </a:p>
          <a:p>
            <a:pPr marL="449263" indent="-166688" eaLnBrk="1" hangingPunct="1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400" b="1" dirty="0">
                <a:latin typeface="Cambria" panose="02040503050406030204" pitchFamily="18" charset="0"/>
                <a:ea typeface="Cambria" panose="02040503050406030204" pitchFamily="18" charset="0"/>
              </a:rPr>
              <a:t>Paper wajib menyitasi dari artikel yang ada di JURISMA dan JIKA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DE9FAE-0458-48CE-8CCB-625119A0D2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605" y="1732986"/>
            <a:ext cx="1625224" cy="22978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532C80-60C4-4142-97EA-8C3B48B6C2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605" y="4389437"/>
            <a:ext cx="1634581" cy="2297890"/>
          </a:xfrm>
          <a:prstGeom prst="rect">
            <a:avLst/>
          </a:prstGeom>
        </p:spPr>
      </p:pic>
      <p:pic>
        <p:nvPicPr>
          <p:cNvPr id="14" name="Picture 13" descr="Image result for unikom">
            <a:extLst>
              <a:ext uri="{FF2B5EF4-FFF2-40B4-BE49-F238E27FC236}">
                <a16:creationId xmlns:a16="http://schemas.microsoft.com/office/drawing/2014/main" id="{B8922A9C-B3C2-407D-ACF6-62495B17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arjuna ristekdikti">
            <a:extLst>
              <a:ext uri="{FF2B5EF4-FFF2-40B4-BE49-F238E27FC236}">
                <a16:creationId xmlns:a16="http://schemas.microsoft.com/office/drawing/2014/main" id="{D6457E18-1904-4A4A-838C-2DFDEC9F5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0822" y="5039783"/>
            <a:ext cx="5835970" cy="2165239"/>
          </a:xfrm>
          <a:prstGeom prst="rect">
            <a:avLst/>
          </a:prstGeom>
          <a:solidFill>
            <a:srgbClr val="513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33466" y="5254814"/>
            <a:ext cx="5452227" cy="1791493"/>
          </a:xfrm>
        </p:spPr>
        <p:txBody>
          <a:bodyPr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en-US" sz="36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KETENTUAN MENGENAI PAPER/MAKALAH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29825" y="354649"/>
            <a:ext cx="3584784" cy="685037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7129761-66AD-406E-8723-8C82E3DF6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11912" y="1426211"/>
            <a:ext cx="3235247" cy="5249226"/>
          </a:xfrm>
        </p:spPr>
        <p:txBody>
          <a:bodyPr anchor="ctr">
            <a:normAutofit lnSpcReduction="10000"/>
          </a:bodyPr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STRUKTUR DALAM PAPER/MAKALAH HARUS MENCAKUP: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ABSTRAK + Kata Kunci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PENDAHULUAN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RUMUSAN MASALAH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TUJUAN PENELITIAN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KAJIAN PUSTAKA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METODOLOGI PENELITIAN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PEMBAHASAN DAN HASIL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KESIMPULAN</a:t>
            </a:r>
          </a:p>
          <a:p>
            <a:pPr marL="458787" indent="-457200" eaLnBrk="1" hangingPunct="1">
              <a:buClrTx/>
              <a:buFontTx/>
              <a:buAutoNum type="arabicPeriod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DAFTAR PUSTAKA</a:t>
            </a:r>
          </a:p>
          <a:p>
            <a:pPr marL="1587" indent="0" eaLnBrk="1" hangingPunct="1"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PANDUAN PENULISAN DAN </a:t>
            </a:r>
            <a:r>
              <a:rPr lang="de-DE" sz="1200" b="1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TEMPLATE</a:t>
            </a: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de-DE" sz="1200" b="1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ARTICLE GUIDELINES &amp; </a:t>
            </a:r>
            <a:r>
              <a:rPr lang="de-DE" sz="1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TEMPLATE) DAPAT DIUNDUH DI:</a:t>
            </a:r>
          </a:p>
          <a:p>
            <a:pPr marL="344487" indent="-3429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D" sz="1200" b="1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https://ojs.unikom.ac.id/index.php/jurisma</a:t>
            </a:r>
            <a:endParaRPr lang="en-ID" sz="1200" b="1" i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4487" indent="-342900"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D" sz="1200" b="1" i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https://ojs.unikom.ac.id/index.php/jika/index</a:t>
            </a:r>
            <a:endParaRPr lang="de-DE" sz="1200" b="1" i="1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2" name="Picture 11" descr="Image result for unikom">
            <a:extLst>
              <a:ext uri="{FF2B5EF4-FFF2-40B4-BE49-F238E27FC236}">
                <a16:creationId xmlns:a16="http://schemas.microsoft.com/office/drawing/2014/main" id="{9AEF9680-A17A-4A43-B6FC-913F314F4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arjuna ristekdikti">
            <a:extLst>
              <a:ext uri="{FF2B5EF4-FFF2-40B4-BE49-F238E27FC236}">
                <a16:creationId xmlns:a16="http://schemas.microsoft.com/office/drawing/2014/main" id="{008B2F77-51DF-4811-B2E9-4125600231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358CED-0C6D-4283-9138-DDDD4F19A3A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9" y="1716080"/>
            <a:ext cx="2109106" cy="29820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02E5496-E2F7-445F-9276-1F9192E4D1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592" y="1733151"/>
            <a:ext cx="2109106" cy="29649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id="{18BA4F77-F42F-4375-A0D0-D4EBDC1AA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1" name="Rectangle 200">
            <a:extLst>
              <a:ext uri="{FF2B5EF4-FFF2-40B4-BE49-F238E27FC236}">
                <a16:creationId xmlns:a16="http://schemas.microsoft.com/office/drawing/2014/main" id="{769316F8-4E62-42EF-B6FC-38F6A4CC1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0080625" cy="75596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5035D5AB-D344-47EB-99D2-9E735E921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532" y="534217"/>
            <a:ext cx="3317779" cy="64878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C344986E-673D-4D14-A796-4909A34B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8278" y="4575263"/>
            <a:ext cx="5819321" cy="24467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>
          <a:xfrm>
            <a:off x="4499119" y="4840291"/>
            <a:ext cx="4902197" cy="1916714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REFERENSI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AB26941-66BB-46E1-BBA8-E0A6B09F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309" y="1645771"/>
            <a:ext cx="2737535" cy="51112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Sukirno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Sadono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. 2015.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Mikroekonomi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Teori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Pengantar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Edisi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Ketiga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. PT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Rajagrafindo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Persada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: Jakarta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Sukirno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Sadono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. 2016.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Makroekonomi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Teori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Pengantar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. PT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Rajagrafindo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ID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Persada</a:t>
            </a:r>
            <a:r>
              <a:rPr lang="en-ID" sz="1600" dirty="0">
                <a:latin typeface="Cambria" panose="02040503050406030204" pitchFamily="18" charset="0"/>
                <a:ea typeface="Cambria" panose="02040503050406030204" pitchFamily="18" charset="0"/>
              </a:rPr>
              <a:t>: Jakarta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Kuncoro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Mudrajad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2010.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Masalah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Kebijakan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Politik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EKONOMIKA PEMBANGUNAN.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Erlangga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Jakarta</a:t>
            </a:r>
          </a:p>
          <a:p>
            <a:pPr marL="0" indent="0">
              <a:buFont typeface="Times New Roman" pitchFamily="16" charset="0"/>
              <a:buNone/>
              <a:defRPr/>
            </a:pP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Font typeface="Times New Roman" pitchFamily="16" charset="0"/>
              <a:buNone/>
              <a:defRPr/>
            </a:pP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2781E8A-C0AF-4936-80BF-1BC4685C909E}"/>
              </a:ext>
            </a:extLst>
          </p:cNvPr>
          <p:cNvGrpSpPr/>
          <p:nvPr/>
        </p:nvGrpSpPr>
        <p:grpSpPr>
          <a:xfrm>
            <a:off x="3848278" y="1634274"/>
            <a:ext cx="5819321" cy="2459533"/>
            <a:chOff x="3848278" y="1321693"/>
            <a:chExt cx="5819321" cy="2459533"/>
          </a:xfrm>
        </p:grpSpPr>
        <p:pic>
          <p:nvPicPr>
            <p:cNvPr id="8198" name="Picture 6" descr="Image result for ekonomi mikro dan makro sadono sukirno">
              <a:extLst>
                <a:ext uri="{FF2B5EF4-FFF2-40B4-BE49-F238E27FC236}">
                  <a16:creationId xmlns:a16="http://schemas.microsoft.com/office/drawing/2014/main" id="{54C77E5B-86B3-40E1-9A69-3E3A6080AC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48278" y="1321693"/>
              <a:ext cx="1851772" cy="2459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0" name="Picture 8" descr="Image result for ekonomi mikro dan makro sadono sukirno">
              <a:extLst>
                <a:ext uri="{FF2B5EF4-FFF2-40B4-BE49-F238E27FC236}">
                  <a16:creationId xmlns:a16="http://schemas.microsoft.com/office/drawing/2014/main" id="{25477F21-F630-4E13-ACF1-AE9059AD0B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832053" y="1337416"/>
              <a:ext cx="1851771" cy="2428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6" name="Picture 4" descr="Image result for Masalah, Kebijakan dan Politik EKONOMIKA PEMBANGUNAN">
              <a:extLst>
                <a:ext uri="{FF2B5EF4-FFF2-40B4-BE49-F238E27FC236}">
                  <a16:creationId xmlns:a16="http://schemas.microsoft.com/office/drawing/2014/main" id="{1B8A4869-FE38-4230-BD73-992C62EE67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15828" y="1333190"/>
              <a:ext cx="1851771" cy="2436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CDE6461D-D2D6-41D5-A7B2-80B431C09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282385" y="5294670"/>
            <a:ext cx="0" cy="1007957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mage result for unikom">
            <a:extLst>
              <a:ext uri="{FF2B5EF4-FFF2-40B4-BE49-F238E27FC236}">
                <a16:creationId xmlns:a16="http://schemas.microsoft.com/office/drawing/2014/main" id="{EA0C1BF3-9311-4B51-9DC8-3E2AFCCF4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1" y="302863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arjuna ristekdikti">
            <a:extLst>
              <a:ext uri="{FF2B5EF4-FFF2-40B4-BE49-F238E27FC236}">
                <a16:creationId xmlns:a16="http://schemas.microsoft.com/office/drawing/2014/main" id="{7E8EE64C-838E-49AA-9789-E3C00022A4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773112" y="301625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5" cy="5039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80624" cy="5039784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934433" y="5802702"/>
            <a:ext cx="0" cy="100795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0077917" cy="75607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758707" y="2000044"/>
            <a:ext cx="6140353" cy="3558874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6296" y="684228"/>
            <a:ext cx="6055015" cy="61654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3897001" y="1218444"/>
            <a:ext cx="5253606" cy="33333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8800" b="1" spc="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SEKIAN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04247" y="4645525"/>
            <a:ext cx="423386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9" name="Rectangle 148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0208" y="-2"/>
            <a:ext cx="136088" cy="75596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mage result for unikom">
            <a:extLst>
              <a:ext uri="{FF2B5EF4-FFF2-40B4-BE49-F238E27FC236}">
                <a16:creationId xmlns:a16="http://schemas.microsoft.com/office/drawing/2014/main" id="{76F1BDEA-89A3-4B58-A62B-AA3977DDA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575" y="683282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arjuna ristekdikti">
            <a:extLst>
              <a:ext uri="{FF2B5EF4-FFF2-40B4-BE49-F238E27FC236}">
                <a16:creationId xmlns:a16="http://schemas.microsoft.com/office/drawing/2014/main" id="{0BC0E95C-1562-400B-B058-57586D56A3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6" t="24800" r="57056" b="59072"/>
          <a:stretch/>
        </p:blipFill>
        <p:spPr bwMode="auto">
          <a:xfrm>
            <a:off x="516682" y="682044"/>
            <a:ext cx="1072800" cy="107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667</Words>
  <Application>Microsoft Office PowerPoint</Application>
  <PresentationFormat>Custom</PresentationFormat>
  <Paragraphs>170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Unicode MS</vt:lpstr>
      <vt:lpstr>Cambria</vt:lpstr>
      <vt:lpstr>Symbol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IDENTIFIKASI MATA KULIAH</vt:lpstr>
      <vt:lpstr>SILABUS</vt:lpstr>
      <vt:lpstr>SISTEMATIKA PENILAIAN</vt:lpstr>
      <vt:lpstr>KEWAJIBAN MAHASISWA</vt:lpstr>
      <vt:lpstr>KETENTUAN MENGENAI PAPER/MAKALAH</vt:lpstr>
      <vt:lpstr>KETENTUAN MENGENAI PAPER/MAKALAH</vt:lpstr>
      <vt:lpstr>REFERENSI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Arjuna</dc:creator>
  <cp:lastModifiedBy>Arjuna</cp:lastModifiedBy>
  <cp:revision>5</cp:revision>
  <dcterms:created xsi:type="dcterms:W3CDTF">2019-09-10T02:55:47Z</dcterms:created>
  <dcterms:modified xsi:type="dcterms:W3CDTF">2019-09-12T09:09:04Z</dcterms:modified>
</cp:coreProperties>
</file>