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3" r:id="rId1"/>
  </p:sldMasterIdLst>
  <p:notesMasterIdLst>
    <p:notesMasterId r:id="rId10"/>
  </p:notesMasterIdLst>
  <p:sldIdLst>
    <p:sldId id="256" r:id="rId2"/>
    <p:sldId id="262" r:id="rId3"/>
    <p:sldId id="257" r:id="rId4"/>
    <p:sldId id="263" r:id="rId5"/>
    <p:sldId id="258" r:id="rId6"/>
    <p:sldId id="259" r:id="rId7"/>
    <p:sldId id="264" r:id="rId8"/>
    <p:sldId id="261" r:id="rId9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76" y="-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39E55DA-92EC-4B6F-BA29-5EE19644F0F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003AE92-9087-4AD7-9759-904E6BEA908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749EEEB-5B22-41A3-979C-960EE09C453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9408B6B7-67F9-4AAC-9175-693E049F5E6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786E707B-5EA6-44D7-A908-DBB9AE5F2F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EE7697E-2056-45AF-99B3-6B7CBAC3CA1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9A2D55-8714-43DB-B064-95650A0669D6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en-US" sz="14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A69926-A9D4-40A0-A711-9B3F14243736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en-US" sz="140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1BF79B-B553-48C1-9913-262035DEAEBE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en-US" sz="14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957C716-5E10-4D6E-B547-F84FD4DB7AB8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en-US" sz="140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10B05C-DD0E-4224-8316-64E1EB408A97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en-US" sz="140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192" y="1595933"/>
            <a:ext cx="7299157" cy="3670246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192" y="5266177"/>
            <a:ext cx="7299157" cy="949556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26766-1088-4A02-A9BF-C2EDCA5AB1C0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8017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94" y="5291758"/>
            <a:ext cx="7299156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55192" y="755968"/>
            <a:ext cx="7299157" cy="401316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193" y="5916482"/>
            <a:ext cx="7299155" cy="544226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1225-562D-4A51-B84E-AB07C5410E3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9706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92" y="1595931"/>
            <a:ext cx="7299157" cy="2183906"/>
          </a:xfrm>
        </p:spPr>
        <p:txBody>
          <a:bodyPr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192" y="4031827"/>
            <a:ext cx="7299157" cy="2603888"/>
          </a:xfrm>
        </p:spPr>
        <p:txBody>
          <a:bodyPr anchor="ctr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1225-562D-4A51-B84E-AB07C5410E3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2299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422" y="1595931"/>
            <a:ext cx="6615740" cy="2561090"/>
          </a:xfrm>
        </p:spPr>
        <p:txBody>
          <a:bodyPr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596515" y="4157021"/>
            <a:ext cx="6020549" cy="377183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543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192" y="4795793"/>
            <a:ext cx="7299157" cy="1847921"/>
          </a:xfrm>
        </p:spPr>
        <p:txBody>
          <a:bodyPr anchor="ctr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1225-562D-4A51-B84E-AB07C5410E3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42925" y="1070627"/>
            <a:ext cx="663212" cy="2161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3448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6673" y="2881216"/>
            <a:ext cx="663212" cy="2161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3448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8814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91" y="3443853"/>
            <a:ext cx="7299159" cy="1822325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192" y="5266178"/>
            <a:ext cx="7299157" cy="948432"/>
          </a:xfrm>
        </p:spPr>
        <p:txBody>
          <a:bodyPr anchor="t"/>
          <a:lstStyle>
            <a:lvl1pPr marL="0" indent="0" algn="l">
              <a:buNone/>
              <a:defRPr sz="2205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1225-562D-4A51-B84E-AB07C5410E3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92656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6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472" y="2183906"/>
            <a:ext cx="243717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612" y="2939874"/>
            <a:ext cx="2421030" cy="3956580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11936" y="2183906"/>
            <a:ext cx="242838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03207" y="2939874"/>
            <a:ext cx="2437111" cy="3956580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92400" y="2183906"/>
            <a:ext cx="2424970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92400" y="2939874"/>
            <a:ext cx="2424970" cy="3956580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81662" y="2351899"/>
            <a:ext cx="0" cy="436781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58028" y="2351899"/>
            <a:ext cx="0" cy="437275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1225-562D-4A51-B84E-AB07C5410E3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82894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6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612" y="4685884"/>
            <a:ext cx="2431534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9612" y="2435895"/>
            <a:ext cx="2431534" cy="167992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9612" y="5321108"/>
            <a:ext cx="2431534" cy="72663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16663" y="4685884"/>
            <a:ext cx="2423656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16662" y="2435895"/>
            <a:ext cx="2423656" cy="167992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15543" y="5321107"/>
            <a:ext cx="2426866" cy="72663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92400" y="4685884"/>
            <a:ext cx="2424970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92399" y="2435895"/>
            <a:ext cx="2424970" cy="167992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92298" y="5321104"/>
            <a:ext cx="2428182" cy="72663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081662" y="2351899"/>
            <a:ext cx="0" cy="436781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58028" y="2351899"/>
            <a:ext cx="0" cy="437275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1225-562D-4A51-B84E-AB07C5410E3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70727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88E74-6C0B-4BEE-B3DE-0BBC9336D92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20019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903" y="474232"/>
            <a:ext cx="1449468" cy="642222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612" y="852315"/>
            <a:ext cx="6139229" cy="604414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8411E-6015-42F1-8572-86AB7F9B224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67761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301625"/>
            <a:ext cx="8275637" cy="1257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8131175" cy="2416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4337050"/>
            <a:ext cx="8131175" cy="2416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7065CF-DB84-4303-94C0-8BFDD0CD0C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8B097FE-D831-416B-9A32-DB200031401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1EA13D2-FC26-4CC9-A03C-C4C64C1421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95D3-624B-4DE5-8403-CF4A9D9A3654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6687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C2574-7F8C-4E8A-8F67-3A8E3B520199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0207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94" y="3154532"/>
            <a:ext cx="7299156" cy="2111646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192" y="5266178"/>
            <a:ext cx="7299157" cy="948432"/>
          </a:xfrm>
        </p:spPr>
        <p:txBody>
          <a:bodyPr anchor="t"/>
          <a:lstStyle>
            <a:lvl1pPr marL="0" indent="0" algn="l">
              <a:buNone/>
              <a:defRPr sz="2205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F8146-E948-433E-B53E-E6D70769E91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3447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482" y="2271404"/>
            <a:ext cx="3635941" cy="462505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483" y="2266462"/>
            <a:ext cx="3635943" cy="462999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2C39C-A6B4-43F0-BA8D-2AC6AB37FE88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3936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482" y="2099910"/>
            <a:ext cx="3635939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482" y="2771881"/>
            <a:ext cx="3635941" cy="4124573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6484" y="2099910"/>
            <a:ext cx="363594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6484" y="2771881"/>
            <a:ext cx="3635941" cy="4124573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1250B-7284-47ED-AAAD-F43551655D2D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7254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676CC-F264-406B-84CD-49E53DDFE28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1258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47DDF-931C-4B44-B8F1-C9813712F6D4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2025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91" y="1595932"/>
            <a:ext cx="2812810" cy="1595931"/>
          </a:xfrm>
        </p:spPr>
        <p:txBody>
          <a:bodyPr anchor="b"/>
          <a:lstStyle>
            <a:lvl1pPr algn="l">
              <a:defRPr sz="2646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061" y="1595932"/>
            <a:ext cx="4297289" cy="5039783"/>
          </a:xfrm>
        </p:spPr>
        <p:txBody>
          <a:bodyPr anchor="ctr">
            <a:normAutofit/>
          </a:bodyPr>
          <a:lstStyle>
            <a:lvl1pPr>
              <a:defRPr sz="2205"/>
            </a:lvl1pPr>
            <a:lvl2pPr>
              <a:defRPr sz="1984"/>
            </a:lvl2pPr>
            <a:lvl3pPr>
              <a:defRPr sz="176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191" y="3449453"/>
            <a:ext cx="2812810" cy="3191862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8D7A8-EB84-4149-AD5D-313482C7995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3522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26" y="2043903"/>
            <a:ext cx="4212028" cy="1735934"/>
          </a:xfrm>
        </p:spPr>
        <p:txBody>
          <a:bodyPr anchor="b">
            <a:normAutofit/>
          </a:bodyPr>
          <a:lstStyle>
            <a:lvl1pPr algn="l">
              <a:defRPr sz="3968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47541" y="1259946"/>
            <a:ext cx="2646853" cy="503978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191" y="4031827"/>
            <a:ext cx="4205473" cy="1511935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6A8A1-A2CF-490D-9C20-837833FD5B99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8888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944686" y="1847921"/>
            <a:ext cx="3108193" cy="310786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6272645" y="-503978"/>
            <a:ext cx="1764109" cy="1763924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944686" y="6719711"/>
            <a:ext cx="1092068" cy="1091953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69761" y="2939874"/>
            <a:ext cx="4620286" cy="461980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925808" y="3191863"/>
            <a:ext cx="2604161" cy="260388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539035" y="0"/>
            <a:ext cx="756047" cy="1211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9" y="499038"/>
            <a:ext cx="7778066" cy="15438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482" y="2262970"/>
            <a:ext cx="7399132" cy="4624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262763" y="2015869"/>
            <a:ext cx="1091952" cy="2520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13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872043" y="3597249"/>
            <a:ext cx="4254709" cy="252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13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561951" y="325995"/>
            <a:ext cx="693223" cy="84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088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DE1225-562D-4A51-B84E-AB07C5410E3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86865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  <p:sldLayoutId id="2147483731" r:id="rId18"/>
  </p:sldLayoutIdLst>
  <p:txStyles>
    <p:titleStyle>
      <a:lvl1pPr algn="l" defTabSz="503979" rtl="0" eaLnBrk="1" latinLnBrk="0" hangingPunct="1">
        <a:spcBef>
          <a:spcPct val="0"/>
        </a:spcBef>
        <a:buNone/>
        <a:defRPr sz="463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85" indent="-377985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205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818967" indent="-314988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984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259951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64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763930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267909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771890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275869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779850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4283829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9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6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9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92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90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8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59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84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uliahonline.unikom.ac.i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942833"/>
            <a:ext cx="3337894" cy="461684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188276"/>
            <a:ext cx="1258765" cy="2607474"/>
          </a:xfrm>
          <a:prstGeom prst="rect">
            <a:avLst/>
          </a:prstGeom>
        </p:spPr>
      </p:pic>
      <p:sp>
        <p:nvSpPr>
          <p:cNvPr id="80" name="Oval 79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8128" y="1847920"/>
            <a:ext cx="2331144" cy="310786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6614097" y="0"/>
            <a:ext cx="1325717" cy="1258189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7115537" y="6719711"/>
            <a:ext cx="821642" cy="839964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0222" y="0"/>
            <a:ext cx="567035" cy="12599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57B325C-3E35-45CF-9D07-3BCB281F3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612717" y="2199827"/>
            <a:ext cx="2934174" cy="24790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endParaRPr lang="en-US" altLang="en-US" sz="1700" b="0" i="0" kern="1200" cap="all" spc="200" baseline="0" dirty="0">
              <a:solidFill>
                <a:srgbClr val="EBEBEB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en-US" sz="9800" b="1" i="0" kern="1200" cap="all" spc="200" baseline="0" dirty="0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MANAJEMEN </a:t>
            </a:r>
            <a:r>
              <a:rPr lang="en-US" altLang="en-US" sz="9800" b="1" i="0" kern="1200" cap="all" spc="200" baseline="0" dirty="0" err="1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STRATEgi</a:t>
            </a:r>
            <a:endParaRPr lang="en-US" altLang="en-US" sz="9800" b="1" i="0" kern="1200" cap="all" spc="200" baseline="0" dirty="0">
              <a:solidFill>
                <a:srgbClr val="EBEBEB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Tx/>
            </a:pPr>
            <a:endParaRPr lang="en-US" altLang="en-US" b="1" i="0" kern="1200" cap="all" spc="200" baseline="0" dirty="0">
              <a:solidFill>
                <a:srgbClr val="EBEBEB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Tx/>
            </a:pPr>
            <a:endParaRPr lang="en-US" altLang="en-US" b="1" i="0" kern="1200" cap="all" spc="200" baseline="0" dirty="0">
              <a:solidFill>
                <a:srgbClr val="EBEBEB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Tx/>
            </a:pPr>
            <a:endParaRPr lang="en-US" altLang="en-US" b="1" i="0" kern="1200" cap="all" spc="200" baseline="0" dirty="0">
              <a:solidFill>
                <a:srgbClr val="EBEBEB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en-US" sz="2500" b="1" i="0" kern="1200" cap="all" spc="200" baseline="0" dirty="0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Arjuna </a:t>
            </a:r>
            <a:r>
              <a:rPr lang="en-US" altLang="en-US" sz="2500" b="1" i="0" kern="1200" cap="all" spc="200" baseline="0" dirty="0" err="1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Rizaldi</a:t>
            </a:r>
            <a:r>
              <a:rPr lang="en-US" altLang="en-US" sz="2500" b="1" i="0" kern="1200" cap="all" spc="200" baseline="0" dirty="0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S.E.,M.A.</a:t>
            </a:r>
          </a:p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en-US" sz="2500" b="1" i="0" kern="1200" cap="all" spc="200" baseline="0" dirty="0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AGUS RIYANTO, M.T.</a:t>
            </a:r>
          </a:p>
        </p:txBody>
      </p:sp>
      <p:sp>
        <p:nvSpPr>
          <p:cNvPr id="90" name="Freeform 36">
            <a:extLst>
              <a:ext uri="{FF2B5EF4-FFF2-40B4-BE49-F238E27FC236}">
                <a16:creationId xmlns:a16="http://schemas.microsoft.com/office/drawing/2014/main" id="{C24BEC42-AFF3-40D1-93A2-A27A42E1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71142" y="-1"/>
            <a:ext cx="462584" cy="4089193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2" name="Freeform: Shape 91">
            <a:extLst>
              <a:ext uri="{FF2B5EF4-FFF2-40B4-BE49-F238E27FC236}">
                <a16:creationId xmlns:a16="http://schemas.microsoft.com/office/drawing/2014/main" id="{608F427C-1EC9-4280-9367-F2B3AA063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57448" cy="7559675"/>
          </a:xfrm>
          <a:custGeom>
            <a:avLst/>
            <a:gdLst>
              <a:gd name="connsiteX0" fmla="*/ 6465239 w 7809954"/>
              <a:gd name="connsiteY0" fmla="*/ 0 h 6858000"/>
              <a:gd name="connsiteX1" fmla="*/ 7808777 w 7809954"/>
              <a:gd name="connsiteY1" fmla="*/ 0 h 6858000"/>
              <a:gd name="connsiteX2" fmla="*/ 7783732 w 7809954"/>
              <a:gd name="connsiteY2" fmla="*/ 155676 h 6858000"/>
              <a:gd name="connsiteX3" fmla="*/ 7759863 w 7809954"/>
              <a:gd name="connsiteY3" fmla="*/ 310667 h 6858000"/>
              <a:gd name="connsiteX4" fmla="*/ 7736499 w 7809954"/>
              <a:gd name="connsiteY4" fmla="*/ 466344 h 6858000"/>
              <a:gd name="connsiteX5" fmla="*/ 7716496 w 7809954"/>
              <a:gd name="connsiteY5" fmla="*/ 622706 h 6858000"/>
              <a:gd name="connsiteX6" fmla="*/ 7696325 w 7809954"/>
              <a:gd name="connsiteY6" fmla="*/ 778383 h 6858000"/>
              <a:gd name="connsiteX7" fmla="*/ 7677499 w 7809954"/>
              <a:gd name="connsiteY7" fmla="*/ 934745 h 6858000"/>
              <a:gd name="connsiteX8" fmla="*/ 7661363 w 7809954"/>
              <a:gd name="connsiteY8" fmla="*/ 1089050 h 6858000"/>
              <a:gd name="connsiteX9" fmla="*/ 7646067 w 7809954"/>
              <a:gd name="connsiteY9" fmla="*/ 1245413 h 6858000"/>
              <a:gd name="connsiteX10" fmla="*/ 7632115 w 7809954"/>
              <a:gd name="connsiteY10" fmla="*/ 1401089 h 6858000"/>
              <a:gd name="connsiteX11" fmla="*/ 7620013 w 7809954"/>
              <a:gd name="connsiteY11" fmla="*/ 1554023 h 6858000"/>
              <a:gd name="connsiteX12" fmla="*/ 7607910 w 7809954"/>
              <a:gd name="connsiteY12" fmla="*/ 1709013 h 6858000"/>
              <a:gd name="connsiteX13" fmla="*/ 7597825 w 7809954"/>
              <a:gd name="connsiteY13" fmla="*/ 1861947 h 6858000"/>
              <a:gd name="connsiteX14" fmla="*/ 7589925 w 7809954"/>
              <a:gd name="connsiteY14" fmla="*/ 2014880 h 6858000"/>
              <a:gd name="connsiteX15" fmla="*/ 7581688 w 7809954"/>
              <a:gd name="connsiteY15" fmla="*/ 2167128 h 6858000"/>
              <a:gd name="connsiteX16" fmla="*/ 7574797 w 7809954"/>
              <a:gd name="connsiteY16" fmla="*/ 2318004 h 6858000"/>
              <a:gd name="connsiteX17" fmla="*/ 7569922 w 7809954"/>
              <a:gd name="connsiteY17" fmla="*/ 2467508 h 6858000"/>
              <a:gd name="connsiteX18" fmla="*/ 7565720 w 7809954"/>
              <a:gd name="connsiteY18" fmla="*/ 2617013 h 6858000"/>
              <a:gd name="connsiteX19" fmla="*/ 7561686 w 7809954"/>
              <a:gd name="connsiteY19" fmla="*/ 2765145 h 6858000"/>
              <a:gd name="connsiteX20" fmla="*/ 7559837 w 7809954"/>
              <a:gd name="connsiteY20" fmla="*/ 2911221 h 6858000"/>
              <a:gd name="connsiteX21" fmla="*/ 7557820 w 7809954"/>
              <a:gd name="connsiteY21" fmla="*/ 3057296 h 6858000"/>
              <a:gd name="connsiteX22" fmla="*/ 7556811 w 7809954"/>
              <a:gd name="connsiteY22" fmla="*/ 3201314 h 6858000"/>
              <a:gd name="connsiteX23" fmla="*/ 7557820 w 7809954"/>
              <a:gd name="connsiteY23" fmla="*/ 3343960 h 6858000"/>
              <a:gd name="connsiteX24" fmla="*/ 7557820 w 7809954"/>
              <a:gd name="connsiteY24" fmla="*/ 3485235 h 6858000"/>
              <a:gd name="connsiteX25" fmla="*/ 7559837 w 7809954"/>
              <a:gd name="connsiteY25" fmla="*/ 3625138 h 6858000"/>
              <a:gd name="connsiteX26" fmla="*/ 7562862 w 7809954"/>
              <a:gd name="connsiteY26" fmla="*/ 3762298 h 6858000"/>
              <a:gd name="connsiteX27" fmla="*/ 7565720 w 7809954"/>
              <a:gd name="connsiteY27" fmla="*/ 3898087 h 6858000"/>
              <a:gd name="connsiteX28" fmla="*/ 7568914 w 7809954"/>
              <a:gd name="connsiteY28" fmla="*/ 4031132 h 6858000"/>
              <a:gd name="connsiteX29" fmla="*/ 7573788 w 7809954"/>
              <a:gd name="connsiteY29" fmla="*/ 4163491 h 6858000"/>
              <a:gd name="connsiteX30" fmla="*/ 7578999 w 7809954"/>
              <a:gd name="connsiteY30" fmla="*/ 4293793 h 6858000"/>
              <a:gd name="connsiteX31" fmla="*/ 7583705 w 7809954"/>
              <a:gd name="connsiteY31" fmla="*/ 4421352 h 6858000"/>
              <a:gd name="connsiteX32" fmla="*/ 7596985 w 7809954"/>
              <a:gd name="connsiteY32" fmla="*/ 4670298 h 6858000"/>
              <a:gd name="connsiteX33" fmla="*/ 7611104 w 7809954"/>
              <a:gd name="connsiteY33" fmla="*/ 4908956 h 6858000"/>
              <a:gd name="connsiteX34" fmla="*/ 7625896 w 7809954"/>
              <a:gd name="connsiteY34" fmla="*/ 5138013 h 6858000"/>
              <a:gd name="connsiteX35" fmla="*/ 7642201 w 7809954"/>
              <a:gd name="connsiteY35" fmla="*/ 5354726 h 6858000"/>
              <a:gd name="connsiteX36" fmla="*/ 7659178 w 7809954"/>
              <a:gd name="connsiteY36" fmla="*/ 5561838 h 6858000"/>
              <a:gd name="connsiteX37" fmla="*/ 7677499 w 7809954"/>
              <a:gd name="connsiteY37" fmla="*/ 5753862 h 6858000"/>
              <a:gd name="connsiteX38" fmla="*/ 7695485 w 7809954"/>
              <a:gd name="connsiteY38" fmla="*/ 5934227 h 6858000"/>
              <a:gd name="connsiteX39" fmla="*/ 7713470 w 7809954"/>
              <a:gd name="connsiteY39" fmla="*/ 6100191 h 6858000"/>
              <a:gd name="connsiteX40" fmla="*/ 7730447 w 7809954"/>
              <a:gd name="connsiteY40" fmla="*/ 6252438 h 6858000"/>
              <a:gd name="connsiteX41" fmla="*/ 7746584 w 7809954"/>
              <a:gd name="connsiteY41" fmla="*/ 6387541 h 6858000"/>
              <a:gd name="connsiteX42" fmla="*/ 7761880 w 7809954"/>
              <a:gd name="connsiteY42" fmla="*/ 6509613 h 6858000"/>
              <a:gd name="connsiteX43" fmla="*/ 7774655 w 7809954"/>
              <a:gd name="connsiteY43" fmla="*/ 6612483 h 6858000"/>
              <a:gd name="connsiteX44" fmla="*/ 7786757 w 7809954"/>
              <a:gd name="connsiteY44" fmla="*/ 6698894 h 6858000"/>
              <a:gd name="connsiteX45" fmla="*/ 7804071 w 7809954"/>
              <a:gd name="connsiteY45" fmla="*/ 6817538 h 6858000"/>
              <a:gd name="connsiteX46" fmla="*/ 7809954 w 7809954"/>
              <a:gd name="connsiteY46" fmla="*/ 6858000 h 6858000"/>
              <a:gd name="connsiteX47" fmla="*/ 7157124 w 7809954"/>
              <a:gd name="connsiteY47" fmla="*/ 6858000 h 6858000"/>
              <a:gd name="connsiteX48" fmla="*/ 7157124 w 7809954"/>
              <a:gd name="connsiteY48" fmla="*/ 6858000 h 6858000"/>
              <a:gd name="connsiteX49" fmla="*/ 0 w 7809954"/>
              <a:gd name="connsiteY49" fmla="*/ 6858000 h 6858000"/>
              <a:gd name="connsiteX50" fmla="*/ 0 w 7809954"/>
              <a:gd name="connsiteY50" fmla="*/ 0 h 6858000"/>
              <a:gd name="connsiteX51" fmla="*/ 6465239 w 780995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809954" h="6858000">
                <a:moveTo>
                  <a:pt x="6465239" y="0"/>
                </a:moveTo>
                <a:lnTo>
                  <a:pt x="7808777" y="0"/>
                </a:lnTo>
                <a:lnTo>
                  <a:pt x="7783732" y="155676"/>
                </a:lnTo>
                <a:lnTo>
                  <a:pt x="7759863" y="310667"/>
                </a:lnTo>
                <a:lnTo>
                  <a:pt x="7736499" y="466344"/>
                </a:lnTo>
                <a:lnTo>
                  <a:pt x="7716496" y="622706"/>
                </a:lnTo>
                <a:lnTo>
                  <a:pt x="7696325" y="778383"/>
                </a:lnTo>
                <a:lnTo>
                  <a:pt x="7677499" y="934745"/>
                </a:lnTo>
                <a:lnTo>
                  <a:pt x="7661363" y="1089050"/>
                </a:lnTo>
                <a:lnTo>
                  <a:pt x="7646067" y="1245413"/>
                </a:lnTo>
                <a:lnTo>
                  <a:pt x="7632115" y="1401089"/>
                </a:lnTo>
                <a:lnTo>
                  <a:pt x="7620013" y="1554023"/>
                </a:lnTo>
                <a:lnTo>
                  <a:pt x="7607910" y="1709013"/>
                </a:lnTo>
                <a:lnTo>
                  <a:pt x="7597825" y="1861947"/>
                </a:lnTo>
                <a:lnTo>
                  <a:pt x="7589925" y="2014880"/>
                </a:lnTo>
                <a:lnTo>
                  <a:pt x="7581688" y="2167128"/>
                </a:lnTo>
                <a:lnTo>
                  <a:pt x="7574797" y="2318004"/>
                </a:lnTo>
                <a:lnTo>
                  <a:pt x="7569922" y="2467508"/>
                </a:lnTo>
                <a:lnTo>
                  <a:pt x="7565720" y="2617013"/>
                </a:lnTo>
                <a:lnTo>
                  <a:pt x="7561686" y="2765145"/>
                </a:lnTo>
                <a:lnTo>
                  <a:pt x="7559837" y="2911221"/>
                </a:lnTo>
                <a:lnTo>
                  <a:pt x="7557820" y="3057296"/>
                </a:lnTo>
                <a:lnTo>
                  <a:pt x="7556811" y="3201314"/>
                </a:lnTo>
                <a:lnTo>
                  <a:pt x="7557820" y="3343960"/>
                </a:lnTo>
                <a:lnTo>
                  <a:pt x="7557820" y="3485235"/>
                </a:lnTo>
                <a:lnTo>
                  <a:pt x="7559837" y="3625138"/>
                </a:lnTo>
                <a:lnTo>
                  <a:pt x="7562862" y="3762298"/>
                </a:lnTo>
                <a:lnTo>
                  <a:pt x="7565720" y="3898087"/>
                </a:lnTo>
                <a:lnTo>
                  <a:pt x="7568914" y="4031132"/>
                </a:lnTo>
                <a:lnTo>
                  <a:pt x="7573788" y="4163491"/>
                </a:lnTo>
                <a:lnTo>
                  <a:pt x="7578999" y="4293793"/>
                </a:lnTo>
                <a:lnTo>
                  <a:pt x="7583705" y="4421352"/>
                </a:lnTo>
                <a:lnTo>
                  <a:pt x="7596985" y="4670298"/>
                </a:lnTo>
                <a:lnTo>
                  <a:pt x="7611104" y="4908956"/>
                </a:lnTo>
                <a:lnTo>
                  <a:pt x="7625896" y="5138013"/>
                </a:lnTo>
                <a:lnTo>
                  <a:pt x="7642201" y="5354726"/>
                </a:lnTo>
                <a:lnTo>
                  <a:pt x="7659178" y="5561838"/>
                </a:lnTo>
                <a:lnTo>
                  <a:pt x="7677499" y="5753862"/>
                </a:lnTo>
                <a:lnTo>
                  <a:pt x="7695485" y="5934227"/>
                </a:lnTo>
                <a:lnTo>
                  <a:pt x="7713470" y="6100191"/>
                </a:lnTo>
                <a:lnTo>
                  <a:pt x="7730447" y="6252438"/>
                </a:lnTo>
                <a:lnTo>
                  <a:pt x="7746584" y="6387541"/>
                </a:lnTo>
                <a:lnTo>
                  <a:pt x="7761880" y="6509613"/>
                </a:lnTo>
                <a:lnTo>
                  <a:pt x="7774655" y="6612483"/>
                </a:lnTo>
                <a:lnTo>
                  <a:pt x="7786757" y="6698894"/>
                </a:lnTo>
                <a:lnTo>
                  <a:pt x="7804071" y="6817538"/>
                </a:lnTo>
                <a:lnTo>
                  <a:pt x="7809954" y="6858000"/>
                </a:lnTo>
                <a:lnTo>
                  <a:pt x="7157124" y="6858000"/>
                </a:lnTo>
                <a:lnTo>
                  <a:pt x="7157124" y="6858000"/>
                </a:lnTo>
                <a:lnTo>
                  <a:pt x="0" y="6858000"/>
                </a:lnTo>
                <a:lnTo>
                  <a:pt x="0" y="0"/>
                </a:lnTo>
                <a:lnTo>
                  <a:pt x="64652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98810A7-E114-447A-A7D6-69B27CFB5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0222" y="0"/>
            <a:ext cx="567035" cy="12599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172" name="Picture 4" descr="Image result for unikom">
            <a:extLst>
              <a:ext uri="{FF2B5EF4-FFF2-40B4-BE49-F238E27FC236}">
                <a16:creationId xmlns:a16="http://schemas.microsoft.com/office/drawing/2014/main" id="{A030007B-A9FD-4444-BA3A-0AA0CC973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 result for arjuna ristekdikti">
            <a:extLst>
              <a:ext uri="{FF2B5EF4-FFF2-40B4-BE49-F238E27FC236}">
                <a16:creationId xmlns:a16="http://schemas.microsoft.com/office/drawing/2014/main" id="{0E56EDDE-AA5B-4251-99F0-360732BAC6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mage result for strategi">
            <a:extLst>
              <a:ext uri="{FF2B5EF4-FFF2-40B4-BE49-F238E27FC236}">
                <a16:creationId xmlns:a16="http://schemas.microsoft.com/office/drawing/2014/main" id="{E4681BC1-B74E-4A0D-8B2D-91BC62BB3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0" y="2199827"/>
            <a:ext cx="5272467" cy="248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5541CD5-D7AC-4686-8783-CF5D1D4FC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"/>
            <a:ext cx="10080372" cy="75596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16">
            <a:extLst>
              <a:ext uri="{FF2B5EF4-FFF2-40B4-BE49-F238E27FC236}">
                <a16:creationId xmlns:a16="http://schemas.microsoft.com/office/drawing/2014/main" id="{0420923D-0C6E-4656-9A01-EE9FB6345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9845" y="4174530"/>
            <a:ext cx="2870779" cy="910437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904D0A95-DEAA-4B8D-A340-BEC3A5DBC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252" y="4481550"/>
            <a:ext cx="10080373" cy="3089201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</p:sp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505894" y="5385181"/>
            <a:ext cx="9068836" cy="136365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IDENTIFIKASI MATA KULIAH</a:t>
            </a:r>
          </a:p>
        </p:txBody>
      </p:sp>
      <p:pic>
        <p:nvPicPr>
          <p:cNvPr id="5" name="Picture 4" descr="Image result for unikom">
            <a:extLst>
              <a:ext uri="{FF2B5EF4-FFF2-40B4-BE49-F238E27FC236}">
                <a16:creationId xmlns:a16="http://schemas.microsoft.com/office/drawing/2014/main" id="{1C641904-4A21-442E-9FA1-BC922497C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arjuna ristekdikti">
            <a:extLst>
              <a:ext uri="{FF2B5EF4-FFF2-40B4-BE49-F238E27FC236}">
                <a16:creationId xmlns:a16="http://schemas.microsoft.com/office/drawing/2014/main" id="{0814B425-B56C-4D78-A9A8-D2BF8B277C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21BCB6-4B50-4D56-AD36-EE188E009C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59195"/>
              </p:ext>
            </p:extLst>
          </p:nvPr>
        </p:nvGraphicFramePr>
        <p:xfrm>
          <a:off x="920060" y="976539"/>
          <a:ext cx="8241818" cy="3407024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386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1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885950" algn="l"/>
                        </a:tabLs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NAMA MATA KULIAH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278011" marT="92670" marB="9267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MANAJEMEN STRATEGI</a:t>
                      </a:r>
                      <a:endParaRPr lang="en-US" sz="15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Kode</a:t>
                      </a: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Mata </a:t>
                      </a:r>
                      <a:r>
                        <a:rPr lang="en-US" sz="1500" b="1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Kuliah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278011" marT="92670" marB="92670" anchor="ctr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-</a:t>
                      </a: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Kredit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278011" marT="92670" marB="92670" anchor="ctr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SKS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Semester</a:t>
                      </a:r>
                      <a:endParaRPr lang="en-US" sz="15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278011" marT="92670" marB="92670" anchor="ctr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 (</a:t>
                      </a:r>
                      <a:r>
                        <a:rPr lang="en-US" sz="1500" b="1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Ganjil</a:t>
                      </a: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Tingkat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278011" marT="92670" marB="92670" anchor="ctr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III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1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Program </a:t>
                      </a:r>
                      <a:r>
                        <a:rPr lang="en-US" sz="1500" b="1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Studi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278011" marT="92670" marB="92670" anchor="ctr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S1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1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Jurusan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278011" marT="92670" marB="92670" anchor="ctr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Manajemen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1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Dosen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278011" marT="92670" marB="92670" anchor="ctr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Arjuna</a:t>
                      </a:r>
                      <a:r>
                        <a:rPr lang="en-US" sz="15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Rizaldi</a:t>
                      </a:r>
                      <a:r>
                        <a:rPr lang="en-US" sz="15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, S.E.,M.A.</a:t>
                      </a:r>
                      <a:endParaRPr lang="en-US" sz="15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85341" marR="69503" marT="92670" marB="9267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942833"/>
            <a:ext cx="3337894" cy="4616842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188276"/>
            <a:ext cx="1258765" cy="2607474"/>
          </a:xfrm>
          <a:prstGeom prst="rect">
            <a:avLst/>
          </a:prstGeom>
        </p:spPr>
      </p:pic>
      <p:sp>
        <p:nvSpPr>
          <p:cNvPr id="75" name="Oval 74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8128" y="1847920"/>
            <a:ext cx="2331144" cy="310786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6614097" y="0"/>
            <a:ext cx="1325717" cy="1258189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7115537" y="6719711"/>
            <a:ext cx="821642" cy="839964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0222" y="0"/>
            <a:ext cx="567035" cy="12599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67CA421-FA2B-47ED-A101-F8BBEBB29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780178" y="1461537"/>
            <a:ext cx="2764912" cy="33802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5200" b="1" i="0" kern="1200" dirty="0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SILABUS</a:t>
            </a:r>
          </a:p>
        </p:txBody>
      </p:sp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12425D82-CD5E-45A4-9542-70951E59F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6615" y="705376"/>
            <a:ext cx="5718029" cy="6148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21DB897-A621-4D5F-AC81-91199AC43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0222" y="0"/>
            <a:ext cx="567035" cy="12599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Image result for unikom">
            <a:extLst>
              <a:ext uri="{FF2B5EF4-FFF2-40B4-BE49-F238E27FC236}">
                <a16:creationId xmlns:a16="http://schemas.microsoft.com/office/drawing/2014/main" id="{2B3286F9-A203-4BD3-AA94-44821BEFC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arjuna ristekdikti">
            <a:extLst>
              <a:ext uri="{FF2B5EF4-FFF2-40B4-BE49-F238E27FC236}">
                <a16:creationId xmlns:a16="http://schemas.microsoft.com/office/drawing/2014/main" id="{58A2AE4A-EA70-4868-BE1A-9204CDCD4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CA6544B-727A-4029-BE66-BCA11AD32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41417"/>
              </p:ext>
            </p:extLst>
          </p:nvPr>
        </p:nvGraphicFramePr>
        <p:xfrm>
          <a:off x="789940" y="1578344"/>
          <a:ext cx="5188797" cy="4944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413">
                  <a:extLst>
                    <a:ext uri="{9D8B030D-6E8A-4147-A177-3AD203B41FA5}">
                      <a16:colId xmlns:a16="http://schemas.microsoft.com/office/drawing/2014/main" val="3067142146"/>
                    </a:ext>
                  </a:extLst>
                </a:gridCol>
                <a:gridCol w="958413">
                  <a:extLst>
                    <a:ext uri="{9D8B030D-6E8A-4147-A177-3AD203B41FA5}">
                      <a16:colId xmlns:a16="http://schemas.microsoft.com/office/drawing/2014/main" val="838281834"/>
                    </a:ext>
                  </a:extLst>
                </a:gridCol>
                <a:gridCol w="3271971">
                  <a:extLst>
                    <a:ext uri="{9D8B030D-6E8A-4147-A177-3AD203B41FA5}">
                      <a16:colId xmlns:a16="http://schemas.microsoft.com/office/drawing/2014/main" val="978745032"/>
                    </a:ext>
                  </a:extLst>
                </a:gridCol>
              </a:tblGrid>
              <a:tr h="212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PERTEMUAN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MATERI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3098711807"/>
                  </a:ext>
                </a:extLst>
              </a:tr>
              <a:tr h="212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PENDAHULUAN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4260822267"/>
                  </a:ext>
                </a:extLst>
              </a:tr>
              <a:tr h="361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2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1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ONSEP DASAR MANAJEMEN STRATEGI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Tugas 1 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1847355435"/>
                  </a:ext>
                </a:extLst>
              </a:tr>
              <a:tr h="361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3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2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VISI, MISI, FALSAFAH, TUJUAN, DAN SASARAN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Tugas 2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1681290815"/>
                  </a:ext>
                </a:extLst>
              </a:tr>
              <a:tr h="361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4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3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ANALISIS SWOT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Tugas 3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1882760709"/>
                  </a:ext>
                </a:extLst>
              </a:tr>
              <a:tr h="361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5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4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STRATEGI GENERIK &amp; IE MATRIKS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Tugas 4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1686707777"/>
                  </a:ext>
                </a:extLst>
              </a:tr>
              <a:tr h="212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6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5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503979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Presentasi</a:t>
                      </a:r>
                      <a:r>
                        <a:rPr lang="en-US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Kelompok</a:t>
                      </a:r>
                      <a:endParaRPr lang="en-ID" sz="9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3673332050"/>
                  </a:ext>
                </a:extLst>
              </a:tr>
              <a:tr h="212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7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6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Presentasi Kelompok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3674133187"/>
                  </a:ext>
                </a:extLst>
              </a:tr>
              <a:tr h="212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8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UTS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209189863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9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7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b="1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 VARIASI STRATEGI</a:t>
                      </a:r>
                    </a:p>
                    <a:p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Tugas 5</a:t>
                      </a:r>
                      <a:endParaRPr lang="en-ID" sz="900" b="1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3829966170"/>
                  </a:ext>
                </a:extLst>
              </a:tr>
              <a:tr h="361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10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8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PEMBUATAN STRATEGI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Tugas 6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2612656937"/>
                  </a:ext>
                </a:extLst>
              </a:tr>
              <a:tr h="361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11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9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PENYUSUNAN RENCANA BISNIS &amp; STRUKTUR ORGANISASI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Tugas 7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4111638160"/>
                  </a:ext>
                </a:extLst>
              </a:tr>
              <a:tr h="361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12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10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PENETAPAN RENCANA BISNIS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Tugas 8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1484294126"/>
                  </a:ext>
                </a:extLst>
              </a:tr>
              <a:tr h="361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13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11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EVALUASI &amp; KONTROL RENCANA BISNIS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Tugas 9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3125378097"/>
                  </a:ext>
                </a:extLst>
              </a:tr>
              <a:tr h="212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14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12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Presentasi Kelompok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3393674366"/>
                  </a:ext>
                </a:extLst>
              </a:tr>
              <a:tr h="212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15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13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Presentasi Kelompok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3659301025"/>
                  </a:ext>
                </a:extLst>
              </a:tr>
              <a:tr h="212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16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ID" sz="9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UAS</a:t>
                      </a:r>
                      <a:endParaRPr lang="en-ID" sz="9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2" marR="51262" marT="0" marB="0" anchor="ctr"/>
                </a:tc>
                <a:extLst>
                  <a:ext uri="{0D108BD9-81ED-4DB2-BD59-A6C34878D82A}">
                    <a16:rowId xmlns:a16="http://schemas.microsoft.com/office/drawing/2014/main" val="8551268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>
          <a:xfrm>
            <a:off x="846770" y="913363"/>
            <a:ext cx="4851020" cy="16530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altLang="en-US" sz="4000" b="1" spc="100" dirty="0">
                <a:latin typeface="Cambria" panose="02040503050406030204" pitchFamily="18" charset="0"/>
                <a:ea typeface="Cambria" panose="02040503050406030204" pitchFamily="18" charset="0"/>
              </a:rPr>
              <a:t>SISTEMATIKA PENILAIAN</a:t>
            </a: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sz="half" idx="1"/>
          </p:nvPr>
        </p:nvSpPr>
        <p:spPr>
          <a:xfrm>
            <a:off x="6632351" y="1677290"/>
            <a:ext cx="2916240" cy="5126417"/>
          </a:xfrm>
        </p:spPr>
        <p:txBody>
          <a:bodyPr vert="horz" lIns="45720" tIns="45720" rIns="45720" bIns="45720" rtlCol="0" anchor="ctr">
            <a:normAutofit fontScale="92500" lnSpcReduction="10000"/>
          </a:bodyPr>
          <a:lstStyle/>
          <a:p>
            <a:pPr defTabSz="914400"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(NA): 10%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Presentasi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+ 5% PPT + 10% Paper + 35% UTS + 40% UAS </a:t>
            </a:r>
          </a:p>
          <a:p>
            <a:pPr defTabSz="914400"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80% (minimal 13 kali)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kehadiran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mahasiswa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syarat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mengikuti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Ujian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Tengah Semester (UTS) dan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Ujian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Semester (UAS) dan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dasar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penunjang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penentuan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endParaRPr lang="en-US" altLang="en-US" sz="1600" b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Bila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mahasiswa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mengikuti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UTS dan/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UAS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maka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otomatis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mendapat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 (TIDAK LULUS) </a:t>
            </a:r>
          </a:p>
          <a:p>
            <a:pPr marL="0" indent="0" defTabSz="914400">
              <a:buNone/>
            </a:pP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pic>
        <p:nvPicPr>
          <p:cNvPr id="8" name="Picture 7" descr="Image result for unikom">
            <a:extLst>
              <a:ext uri="{FF2B5EF4-FFF2-40B4-BE49-F238E27FC236}">
                <a16:creationId xmlns:a16="http://schemas.microsoft.com/office/drawing/2014/main" id="{689B19EB-0F0E-443A-A7C7-456B9F94F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Image result for arjuna ristekdikti">
            <a:extLst>
              <a:ext uri="{FF2B5EF4-FFF2-40B4-BE49-F238E27FC236}">
                <a16:creationId xmlns:a16="http://schemas.microsoft.com/office/drawing/2014/main" id="{609CA132-FDDC-4BC8-9C04-E317F54160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68A682-164C-47A2-A531-05E556497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92180"/>
              </p:ext>
            </p:extLst>
          </p:nvPr>
        </p:nvGraphicFramePr>
        <p:xfrm>
          <a:off x="630265" y="2641608"/>
          <a:ext cx="5067525" cy="27719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02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NILAI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INDEKS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PREDIKAT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80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100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Sangat Baik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1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68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79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Baik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1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56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67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Cukup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1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55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</a:t>
                      </a:r>
                      <a:r>
                        <a:rPr lang="en-US" sz="1400" b="1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Kurang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6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44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TIDAK LULUS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226397" y="744187"/>
            <a:ext cx="5638800" cy="1260475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3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KEWAJIBAN MAHASISWA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20712" y="1650494"/>
            <a:ext cx="6324600" cy="2053143"/>
          </a:xfrm>
        </p:spPr>
        <p:txBody>
          <a:bodyPr>
            <a:noAutofit/>
          </a:bodyPr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4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PRESENTASI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Minimal 1x/Semester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Dilakukan perkelompok sesuai PERUSAHAAN masing-masing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Tiap kelompok membawa laptop masing-masing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Presentasi maksimal 10 menit + Diskusi +/- 20 menit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PPT Maksimal 15 slide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20712" y="3979706"/>
            <a:ext cx="6781800" cy="260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342900" indent="-339725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lnSpc>
                <a:spcPct val="100000"/>
              </a:lnSpc>
              <a:spcAft>
                <a:spcPts val="0"/>
              </a:spcAft>
              <a:buClrTx/>
              <a:buFontTx/>
              <a:buNone/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PROPOSAL BISNIS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buClrTx/>
              <a:buFontTx/>
              <a:buNone/>
            </a:pPr>
            <a:endParaRPr lang="de-DE" alt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Membuat Proposal Bisnis dalam rangka menarik investor eksternal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Proposal dibuat ringkas dan menarik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Bidang bisnis yang diperbolehkan :</a:t>
            </a:r>
          </a:p>
          <a:p>
            <a:pPr marL="719138" indent="-342900" eaLnBrk="1">
              <a:lnSpc>
                <a:spcPct val="100000"/>
              </a:lnSpc>
              <a:spcAft>
                <a:spcPts val="0"/>
              </a:spcAft>
              <a:buClrTx/>
              <a:buFont typeface="+mj-lt"/>
              <a:buAutoNum type="arabicParenR"/>
              <a:tabLst>
                <a:tab pos="790575" algn="l"/>
                <a:tab pos="80962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de-DE" altLang="en-US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Startup </a:t>
            </a: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de-DE" altLang="en-US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Fintech &amp; Non-fintech</a:t>
            </a: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719138" indent="-342900" eaLnBrk="1">
              <a:lnSpc>
                <a:spcPct val="100000"/>
              </a:lnSpc>
              <a:spcAft>
                <a:spcPts val="0"/>
              </a:spcAft>
              <a:buClrTx/>
              <a:buFont typeface="+mj-lt"/>
              <a:buAutoNum type="arabicParenR"/>
              <a:tabLst>
                <a:tab pos="790575" algn="l"/>
                <a:tab pos="80962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Konvensional berbasis daur ulang/</a:t>
            </a:r>
            <a:r>
              <a:rPr lang="de-DE" altLang="en-US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Recycle</a:t>
            </a:r>
          </a:p>
          <a:p>
            <a:pPr marL="719138" indent="-342900" eaLnBrk="1">
              <a:lnSpc>
                <a:spcPct val="100000"/>
              </a:lnSpc>
              <a:spcAft>
                <a:spcPts val="0"/>
              </a:spcAft>
              <a:buClrTx/>
              <a:buFont typeface="+mj-lt"/>
              <a:buAutoNum type="arabicParenR"/>
              <a:tabLst>
                <a:tab pos="790575" algn="l"/>
                <a:tab pos="80962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Konvensional Berbasis limbah pertanian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Proposal Bisnis dalam bentuk </a:t>
            </a: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Pdf  dan PPT Presentasi</a:t>
            </a: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 diunggah di </a:t>
            </a:r>
            <a:r>
              <a:rPr lang="en-ID" sz="1600" b="1" i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https://kuliahonline.unikom.ac.id/</a:t>
            </a:r>
            <a:endParaRPr lang="de-DE" altLang="en-US" sz="1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>
              <a:lnSpc>
                <a:spcPct val="100000"/>
              </a:lnSpc>
              <a:spcAft>
                <a:spcPts val="0"/>
              </a:spcAft>
              <a:buClrTx/>
              <a:buFontTx/>
              <a:buNone/>
            </a:pPr>
            <a:endParaRPr lang="de-DE" alt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Picture 6" descr="Image result for unikom">
            <a:extLst>
              <a:ext uri="{FF2B5EF4-FFF2-40B4-BE49-F238E27FC236}">
                <a16:creationId xmlns:a16="http://schemas.microsoft.com/office/drawing/2014/main" id="{718C2255-60BE-4E80-BAF2-C953F4D0D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arjuna ristekdikti">
            <a:extLst>
              <a:ext uri="{FF2B5EF4-FFF2-40B4-BE49-F238E27FC236}">
                <a16:creationId xmlns:a16="http://schemas.microsoft.com/office/drawing/2014/main" id="{45C33543-16D9-4739-BADE-E47CDE909C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4055" y="0"/>
            <a:ext cx="567035" cy="12599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0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9845" y="1609633"/>
            <a:ext cx="2870779" cy="910437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761768" y="844034"/>
            <a:ext cx="6550334" cy="112067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3200" b="1" dirty="0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KETENTUAN MENGENAI PROPOSAL BISNIS</a:t>
            </a:r>
          </a:p>
        </p:txBody>
      </p:sp>
      <p:sp useBgFill="1">
        <p:nvSpPr>
          <p:cNvPr id="142" name="Freeform: Shape 141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942352"/>
            <a:ext cx="10080970" cy="561732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7129761-66AD-406E-8723-8C82E3DF6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6551" y="2809007"/>
            <a:ext cx="4235488" cy="4033027"/>
          </a:xfrm>
        </p:spPr>
        <p:txBody>
          <a:bodyPr>
            <a:normAutofit fontScale="85000" lnSpcReduction="10000"/>
          </a:bodyPr>
          <a:lstStyle/>
          <a:p>
            <a:pPr marL="449263" indent="-166688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2000" b="1" dirty="0">
                <a:latin typeface="Cambria" panose="02040503050406030204" pitchFamily="18" charset="0"/>
                <a:ea typeface="Cambria" panose="02040503050406030204" pitchFamily="18" charset="0"/>
              </a:rPr>
              <a:t>Ditulis dalam bahasa Indonesia yang baik dan benar</a:t>
            </a:r>
          </a:p>
          <a:p>
            <a:pPr marL="449263" indent="-166688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2000" b="1" dirty="0">
                <a:latin typeface="Cambria" panose="02040503050406030204" pitchFamily="18" charset="0"/>
                <a:ea typeface="Cambria" panose="02040503050406030204" pitchFamily="18" charset="0"/>
              </a:rPr>
              <a:t>Ditulis dalam font Arial/Times New Roman/Calibri ukuran 12</a:t>
            </a:r>
          </a:p>
          <a:p>
            <a:pPr marL="449263" indent="-166688">
              <a:lnSpc>
                <a:spcPct val="9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2000" b="1" dirty="0">
                <a:latin typeface="Cambria" panose="02040503050406030204" pitchFamily="18" charset="0"/>
                <a:ea typeface="Cambria" panose="02040503050406030204" pitchFamily="18" charset="0"/>
              </a:rPr>
              <a:t>Margin atas 4 cm, bawah 3 cm, kiri 4 cm, dan kanan  3 cm.</a:t>
            </a:r>
          </a:p>
          <a:p>
            <a:pPr marL="449263" indent="-166688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2000" b="1" dirty="0">
                <a:latin typeface="Cambria" panose="02040503050406030204" pitchFamily="18" charset="0"/>
                <a:ea typeface="Cambria" panose="02040503050406030204" pitchFamily="18" charset="0"/>
              </a:rPr>
              <a:t>Rata kiri-kanan dengan spasi 1,15</a:t>
            </a:r>
          </a:p>
          <a:p>
            <a:pPr marL="449263" indent="-166688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2000" b="1" dirty="0">
                <a:latin typeface="Cambria" panose="02040503050406030204" pitchFamily="18" charset="0"/>
                <a:ea typeface="Cambria" panose="02040503050406030204" pitchFamily="18" charset="0"/>
              </a:rPr>
              <a:t>Disertai cover proposal yang memuat nama perusahaan dan logo perusahaan</a:t>
            </a:r>
          </a:p>
          <a:p>
            <a:pPr marL="449263" indent="-166688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2000" b="1" dirty="0">
                <a:latin typeface="Cambria" panose="02040503050406030204" pitchFamily="18" charset="0"/>
                <a:ea typeface="Cambria" panose="02040503050406030204" pitchFamily="18" charset="0"/>
              </a:rPr>
              <a:t>Disertai halaman muka dengan judul dan lambang Unikom, menyertakan nama, no mahasiswa, kelas pada halaman setelah cover</a:t>
            </a:r>
          </a:p>
        </p:txBody>
      </p:sp>
      <p:pic>
        <p:nvPicPr>
          <p:cNvPr id="9218" name="Picture 2" descr="Image result for proposal kerjasama bisnis">
            <a:extLst>
              <a:ext uri="{FF2B5EF4-FFF2-40B4-BE49-F238E27FC236}">
                <a16:creationId xmlns:a16="http://schemas.microsoft.com/office/drawing/2014/main" id="{42CC2165-BD2F-4F78-AA3F-3EF46D00B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6080" y="3063025"/>
            <a:ext cx="4507530" cy="299955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Image result for unikom">
            <a:extLst>
              <a:ext uri="{FF2B5EF4-FFF2-40B4-BE49-F238E27FC236}">
                <a16:creationId xmlns:a16="http://schemas.microsoft.com/office/drawing/2014/main" id="{B8922A9C-B3C2-407D-ACF6-62495B178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Image result for arjuna ristekdikti">
            <a:extLst>
              <a:ext uri="{FF2B5EF4-FFF2-40B4-BE49-F238E27FC236}">
                <a16:creationId xmlns:a16="http://schemas.microsoft.com/office/drawing/2014/main" id="{D6457E18-1904-4A4A-838C-2DFDEC9F52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B4AAD3FD-83A5-4B89-9F8F-01B887086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>
          <a:xfrm>
            <a:off x="536551" y="1409157"/>
            <a:ext cx="3444965" cy="1072800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REFERENSI</a:t>
            </a:r>
          </a:p>
        </p:txBody>
      </p:sp>
      <p:sp>
        <p:nvSpPr>
          <p:cNvPr id="137" name="Freeform 31">
            <a:extLst>
              <a:ext uri="{FF2B5EF4-FFF2-40B4-BE49-F238E27FC236}">
                <a16:creationId xmlns:a16="http://schemas.microsoft.com/office/drawing/2014/main" id="{61752F1D-FC0F-4103-9584-630E643CC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9170" y="-1"/>
            <a:ext cx="462584" cy="4089193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9" name="Freeform: Shape 138">
            <a:extLst>
              <a:ext uri="{FF2B5EF4-FFF2-40B4-BE49-F238E27FC236}">
                <a16:creationId xmlns:a16="http://schemas.microsoft.com/office/drawing/2014/main" id="{70151CB7-E7DE-4917-B831-01DF9CE01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413372" y="892076"/>
            <a:ext cx="7559676" cy="5775523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6772 h 6985200"/>
              <a:gd name="connsiteX6" fmla="*/ 1 w 6858001"/>
              <a:gd name="connsiteY6" fmla="*/ 886772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6772"/>
                </a:lnTo>
                <a:lnTo>
                  <a:pt x="1" y="886772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pic>
        <p:nvPicPr>
          <p:cNvPr id="8194" name="Picture 2" descr="Image result for Strategic Management Theory: An Integrated">
            <a:extLst>
              <a:ext uri="{FF2B5EF4-FFF2-40B4-BE49-F238E27FC236}">
                <a16:creationId xmlns:a16="http://schemas.microsoft.com/office/drawing/2014/main" id="{5E175835-F42D-4BFF-8C10-CF38146A0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51877" y="1374425"/>
            <a:ext cx="3196952" cy="402815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A92A1116-1C84-41DF-B803-1F7B0883E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4055" y="0"/>
            <a:ext cx="567035" cy="12599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AB26941-66BB-46E1-BBA8-E0A6B09F3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551" y="2687884"/>
            <a:ext cx="3444965" cy="417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Hill And Jones. 2003. </a:t>
            </a:r>
            <a:r>
              <a:rPr lang="id-ID" i="1" dirty="0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Strategic Management Theory: An Integrated Apparoach. </a:t>
            </a:r>
            <a:r>
              <a:rPr lang="id-ID" dirty="0">
                <a:solidFill>
                  <a:srgbClr val="EBEBEB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Boston: Houghton Mifflin.</a:t>
            </a:r>
            <a:endParaRPr lang="en-ID" dirty="0">
              <a:solidFill>
                <a:srgbClr val="EBEBEB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Times New Roman" pitchFamily="16" charset="0"/>
              <a:buNone/>
              <a:defRPr/>
            </a:pPr>
            <a:endParaRPr lang="en-US" dirty="0">
              <a:solidFill>
                <a:srgbClr val="EBEBEB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Times New Roman" pitchFamily="16" charset="0"/>
              <a:buNone/>
              <a:defRPr/>
            </a:pPr>
            <a:endParaRPr lang="en-US" dirty="0">
              <a:solidFill>
                <a:srgbClr val="EBEBEB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Picture 7" descr="Image result for unikom">
            <a:extLst>
              <a:ext uri="{FF2B5EF4-FFF2-40B4-BE49-F238E27FC236}">
                <a16:creationId xmlns:a16="http://schemas.microsoft.com/office/drawing/2014/main" id="{EA0C1BF3-9311-4B51-9DC8-3E2AFCCF4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Image result for arjuna ristekdikti">
            <a:extLst>
              <a:ext uri="{FF2B5EF4-FFF2-40B4-BE49-F238E27FC236}">
                <a16:creationId xmlns:a16="http://schemas.microsoft.com/office/drawing/2014/main" id="{7E8EE64C-838E-49AA-9789-E3C00022A4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942833"/>
            <a:ext cx="3337894" cy="4616842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188276"/>
            <a:ext cx="1258765" cy="2607474"/>
          </a:xfrm>
          <a:prstGeom prst="rect">
            <a:avLst/>
          </a:prstGeom>
        </p:spPr>
      </p:pic>
      <p:sp>
        <p:nvSpPr>
          <p:cNvPr id="75" name="Oval 74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8128" y="1847920"/>
            <a:ext cx="2331144" cy="310786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6614097" y="0"/>
            <a:ext cx="1325717" cy="1258189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7115537" y="6719711"/>
            <a:ext cx="821642" cy="839964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0222" y="0"/>
            <a:ext cx="567035" cy="12599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DDCA251B-4F28-43A9-A5FD-47101E24C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7B3E067-68A1-4E6F-8B2A-DF0DC2803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48276" cy="7559675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48F0EEF-7B63-4EC4-96D4-6AFBF46B1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89513" cy="7559675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FB5E673-6D85-4457-A048-FD09048DC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0222" y="0"/>
            <a:ext cx="567035" cy="12599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311081" y="1396586"/>
            <a:ext cx="5166506" cy="49917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8000" b="0" i="0" kern="1200" spc="2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SEKIAN</a:t>
            </a:r>
          </a:p>
        </p:txBody>
      </p:sp>
      <p:pic>
        <p:nvPicPr>
          <p:cNvPr id="3" name="Picture 2" descr="Image result for unikom">
            <a:extLst>
              <a:ext uri="{FF2B5EF4-FFF2-40B4-BE49-F238E27FC236}">
                <a16:creationId xmlns:a16="http://schemas.microsoft.com/office/drawing/2014/main" id="{14CEE4C6-87C3-4C74-A83B-6A2E49974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Image result for arjuna ristekdikti">
            <a:extLst>
              <a:ext uri="{FF2B5EF4-FFF2-40B4-BE49-F238E27FC236}">
                <a16:creationId xmlns:a16="http://schemas.microsoft.com/office/drawing/2014/main" id="{DA8B03E0-E814-4E2C-83AA-7083689F3C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516</Words>
  <Application>Microsoft Office PowerPoint</Application>
  <PresentationFormat>Custom</PresentationFormat>
  <Paragraphs>149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Unicode MS</vt:lpstr>
      <vt:lpstr>Calibri</vt:lpstr>
      <vt:lpstr>Cambria</vt:lpstr>
      <vt:lpstr>Century Gothic</vt:lpstr>
      <vt:lpstr>Symbol</vt:lpstr>
      <vt:lpstr>Times New Roman</vt:lpstr>
      <vt:lpstr>Wingdings 3</vt:lpstr>
      <vt:lpstr>Ion</vt:lpstr>
      <vt:lpstr>PowerPoint Presentation</vt:lpstr>
      <vt:lpstr>IDENTIFIKASI MATA KULIAH</vt:lpstr>
      <vt:lpstr>SILABUS</vt:lpstr>
      <vt:lpstr>SISTEMATIKA PENILAIAN</vt:lpstr>
      <vt:lpstr>KEWAJIBAN MAHASISWA</vt:lpstr>
      <vt:lpstr>KETENTUAN MENGENAI PROPOSAL BISNIS</vt:lpstr>
      <vt:lpstr>REFERENSI</vt:lpstr>
      <vt:lpstr>SEKIAN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Arjuna</dc:creator>
  <cp:lastModifiedBy>Arjuna</cp:lastModifiedBy>
  <cp:revision>4</cp:revision>
  <dcterms:created xsi:type="dcterms:W3CDTF">2019-09-10T03:59:17Z</dcterms:created>
  <dcterms:modified xsi:type="dcterms:W3CDTF">2019-09-12T09:58:10Z</dcterms:modified>
</cp:coreProperties>
</file>