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0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E7C1F-6B7A-4C4F-AB04-315AEE6D96ED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D75B3-4353-4515-B850-79998921C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1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6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Adriansyah-SMAN 13 JKT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B429B3-9A6C-4302-9580-36F1FF0A9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4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3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7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1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8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F248-6C7D-4833-A974-6201F509765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2FFB-9854-4286-A830-E701EAF0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0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785813" y="2214563"/>
            <a:ext cx="7524750" cy="7143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en-GB" sz="3600" b="1">
                <a:cs typeface="Times New Roman" pitchFamily="18" charset="0"/>
              </a:rPr>
              <a:t>VEKTOR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1267" name="Text Box 44"/>
          <p:cNvSpPr txBox="1">
            <a:spLocks noChangeArrowheads="1"/>
          </p:cNvSpPr>
          <p:nvPr/>
        </p:nvSpPr>
        <p:spPr bwMode="auto">
          <a:xfrm>
            <a:off x="7739063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1138004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sz="quarter"/>
          </p:nvPr>
        </p:nvSpPr>
        <p:spPr>
          <a:solidFill>
            <a:srgbClr val="F7EE43"/>
          </a:solidFill>
        </p:spPr>
        <p:txBody>
          <a:bodyPr/>
          <a:lstStyle/>
          <a:p>
            <a:r>
              <a:rPr lang="en-US" sz="3600">
                <a:latin typeface="Algerian" pitchFamily="82" charset="0"/>
              </a:rPr>
              <a:t>ANALISIS VEKTOR</a:t>
            </a:r>
          </a:p>
        </p:txBody>
      </p:sp>
      <p:graphicFrame>
        <p:nvGraphicFramePr>
          <p:cNvPr id="13396" name="Object 84"/>
          <p:cNvGraphicFramePr>
            <a:graphicFrameLocks noChangeAspect="1"/>
          </p:cNvGraphicFramePr>
          <p:nvPr>
            <p:ph sz="quarter" idx="1"/>
          </p:nvPr>
        </p:nvGraphicFramePr>
        <p:xfrm>
          <a:off x="1897063" y="1600200"/>
          <a:ext cx="1157287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1600200"/>
                        <a:ext cx="1157287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06" name="Group 94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2209801"/>
        </p:xfrm>
        <a:graphic>
          <a:graphicData uri="http://schemas.openxmlformats.org/drawingml/2006/table">
            <a:tbl>
              <a:tblPr/>
              <a:tblGrid>
                <a:gridCol w="1409700"/>
                <a:gridCol w="1411288"/>
                <a:gridCol w="121761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F1 cos</a:t>
                      </a: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F1 sin </a:t>
                      </a: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-F2 cos </a:t>
                      </a: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/>
                        </a:rPr>
                        <a:t>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F2 sin </a:t>
                      </a: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/>
                        </a:rPr>
                        <a:t>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-F3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Fx=….</a:t>
                      </a: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Fy=….</a:t>
                      </a: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E6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01" name="Object 89"/>
          <p:cNvGraphicFramePr>
            <a:graphicFrameLocks noChangeAspect="1"/>
          </p:cNvGraphicFramePr>
          <p:nvPr>
            <p:ph sz="quarter" idx="3"/>
          </p:nvPr>
        </p:nvGraphicFramePr>
        <p:xfrm>
          <a:off x="4800600" y="4038600"/>
          <a:ext cx="3810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1638000" imgH="304560" progId="Equation.3">
                  <p:embed/>
                </p:oleObj>
              </mc:Choice>
              <mc:Fallback>
                <p:oleObj name="Equation" r:id="rId5" imgW="16380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38600"/>
                        <a:ext cx="3810000" cy="609600"/>
                      </a:xfrm>
                      <a:prstGeom prst="rect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0" y="2209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838200" y="3886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2286000" y="34290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1447800" y="2590800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286000" y="3886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7338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22860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14478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447800" y="2590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2860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2860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22860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144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066800" y="38862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F2 cos </a:t>
            </a:r>
            <a:r>
              <a:rPr lang="el-GR" sz="1200">
                <a:latin typeface=""/>
              </a:rPr>
              <a:t>β</a:t>
            </a:r>
            <a:endParaRPr lang="el-GR" sz="1200">
              <a:latin typeface=""/>
              <a:cs typeface="Arial" pitchFamily="34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338513" y="3838575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F1 cos </a:t>
            </a:r>
            <a:r>
              <a:rPr lang="el-GR" sz="1200">
                <a:cs typeface="Arial" pitchFamily="34" charset="0"/>
              </a:rPr>
              <a:t>α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286000" y="2514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F2 sin </a:t>
            </a:r>
            <a:r>
              <a:rPr lang="el-GR" sz="1200">
                <a:latin typeface=""/>
              </a:rPr>
              <a:t>β</a:t>
            </a:r>
            <a:endParaRPr lang="el-GR" sz="1200">
              <a:latin typeface=""/>
              <a:cs typeface="Arial" pitchFamily="34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219200" y="23352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pitchFamily="34" charset="0"/>
              </a:rPr>
              <a:t>F2</a:t>
            </a:r>
            <a:endParaRPr lang="el-GR" sz="1200">
              <a:cs typeface="Arial" pitchFamily="34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133600" y="196215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Y</a:t>
            </a:r>
            <a:endParaRPr lang="el-GR" sz="1200">
              <a:cs typeface="Arial" pitchFamily="34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209800" y="3154363"/>
            <a:ext cx="838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F1 sin </a:t>
            </a:r>
            <a:r>
              <a:rPr lang="el-GR" sz="1200">
                <a:cs typeface="Arial" pitchFamily="34" charset="0"/>
              </a:rPr>
              <a:t>α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667000" y="36576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</a:t>
            </a:r>
            <a:r>
              <a:rPr lang="el-GR" sz="1200">
                <a:cs typeface="Arial" pitchFamily="34" charset="0"/>
              </a:rPr>
              <a:t>α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1885950" y="3624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cs typeface="Arial" pitchFamily="34" charset="0"/>
              </a:rPr>
              <a:t>β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114800" y="38528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pitchFamily="34" charset="0"/>
              </a:rPr>
              <a:t>X</a:t>
            </a:r>
            <a:endParaRPr lang="el-GR" sz="1200">
              <a:cs typeface="Arial" pitchFamily="34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600450" y="30781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F1 </a:t>
            </a:r>
            <a:endParaRPr lang="el-GR" sz="1200">
              <a:cs typeface="Arial" pitchFamily="34" charset="0"/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324100" y="51260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pitchFamily="34" charset="0"/>
              </a:rPr>
              <a:t>F3</a:t>
            </a:r>
            <a:endParaRPr lang="el-GR" sz="1200">
              <a:cs typeface="Arial" pitchFamily="34" charset="0"/>
            </a:endParaRPr>
          </a:p>
        </p:txBody>
      </p:sp>
      <p:graphicFrame>
        <p:nvGraphicFramePr>
          <p:cNvPr id="13403" name="Object 91"/>
          <p:cNvGraphicFramePr>
            <a:graphicFrameLocks noChangeAspect="1"/>
          </p:cNvGraphicFramePr>
          <p:nvPr>
            <p:ph sz="quarter" idx="4"/>
          </p:nvPr>
        </p:nvGraphicFramePr>
        <p:xfrm>
          <a:off x="6019800" y="4724400"/>
          <a:ext cx="144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799920" imgH="482400" progId="Equation.3">
                  <p:embed/>
                </p:oleObj>
              </mc:Choice>
              <mc:Fallback>
                <p:oleObj name="Equation" r:id="rId7" imgW="799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24400"/>
                        <a:ext cx="1447800" cy="609600"/>
                      </a:xfrm>
                      <a:prstGeom prst="rect">
                        <a:avLst/>
                      </a:prstGeom>
                      <a:solidFill>
                        <a:srgbClr val="F7657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4876800" y="5486400"/>
            <a:ext cx="3657600" cy="336550"/>
          </a:xfrm>
          <a:prstGeom prst="rect">
            <a:avLst/>
          </a:prstGeom>
          <a:solidFill>
            <a:srgbClr val="F765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pitchFamily="34" charset="0"/>
              </a:rPr>
              <a:t>Θ</a:t>
            </a:r>
            <a:r>
              <a:rPr lang="en-US">
                <a:cs typeface="Arial" pitchFamily="34" charset="0"/>
              </a:rPr>
              <a:t> = sudut R terhadap sb. X</a:t>
            </a:r>
            <a:endParaRPr lang="el-GR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eaLnBrk="1" hangingPunct="1"/>
            <a:fld id="{4616DECC-AE18-42DB-8270-4283454FC708}" type="datetime1">
              <a:rPr lang="en-US" sz="1000" smtClean="0">
                <a:solidFill>
                  <a:schemeClr val="tx1"/>
                </a:solidFill>
              </a:rPr>
              <a:pPr eaLnBrk="1" hangingPunct="1"/>
              <a:t>10/4/2017</a:t>
            </a:fld>
            <a:endParaRPr lang="en-US" sz="1000" smtClean="0">
              <a:solidFill>
                <a:schemeClr val="tx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smtClean="0">
                <a:solidFill>
                  <a:schemeClr val="tx1"/>
                </a:solidFill>
              </a:rPr>
              <a:t>Fisika Terapan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eaLnBrk="1" hangingPunct="1"/>
            <a:fld id="{85775DE6-7143-4C65-AEA3-F52E9FFD9D83}" type="slidenum">
              <a:rPr lang="en-US" sz="10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000" smtClean="0">
              <a:solidFill>
                <a:schemeClr val="tx1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3725863" y="277813"/>
            <a:ext cx="2598737" cy="868362"/>
          </a:xfrm>
          <a:noFill/>
        </p:spPr>
        <p:txBody>
          <a:bodyPr/>
          <a:lstStyle/>
          <a:p>
            <a:pPr eaLnBrk="1" hangingPunct="1"/>
            <a:r>
              <a:rPr lang="en-US" sz="3800" smtClean="0">
                <a:solidFill>
                  <a:schemeClr val="hlink"/>
                </a:solidFill>
              </a:rPr>
              <a:t>CONTOH</a:t>
            </a:r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914400" y="1676400"/>
            <a:ext cx="7696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/>
              <a:t>Sebuah mobil bergerak ke Utara sejauh 20 km, kemudian bergerak ke Barat   sejauh 40 km dan bergerak ke Selatan sejauh 10 km. Tentukan jarak perpindahan mobil itu ! </a:t>
            </a:r>
          </a:p>
        </p:txBody>
      </p:sp>
      <p:grpSp>
        <p:nvGrpSpPr>
          <p:cNvPr id="93207" name="Group 23"/>
          <p:cNvGrpSpPr>
            <a:grpSpLocks/>
          </p:cNvGrpSpPr>
          <p:nvPr/>
        </p:nvGrpSpPr>
        <p:grpSpPr bwMode="auto">
          <a:xfrm>
            <a:off x="1524000" y="2819400"/>
            <a:ext cx="5410200" cy="2438400"/>
            <a:chOff x="912" y="2208"/>
            <a:chExt cx="3408" cy="1536"/>
          </a:xfrm>
        </p:grpSpPr>
        <p:sp>
          <p:nvSpPr>
            <p:cNvPr id="9224" name="AutoShape 24"/>
            <p:cNvSpPr>
              <a:spLocks noChangeArrowheads="1"/>
            </p:cNvSpPr>
            <p:nvPr/>
          </p:nvSpPr>
          <p:spPr bwMode="auto">
            <a:xfrm rot="-5400000">
              <a:off x="864" y="3072"/>
              <a:ext cx="1248" cy="96"/>
            </a:xfrm>
            <a:prstGeom prst="rightArrow">
              <a:avLst>
                <a:gd name="adj1" fmla="val 28500"/>
                <a:gd name="adj2" fmla="val 265417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9225" name="Text Box 25"/>
            <p:cNvSpPr txBox="1">
              <a:spLocks noChangeArrowheads="1"/>
            </p:cNvSpPr>
            <p:nvPr/>
          </p:nvSpPr>
          <p:spPr bwMode="auto">
            <a:xfrm>
              <a:off x="2256" y="2256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/>
                <a:t>40 km</a:t>
              </a:r>
            </a:p>
          </p:txBody>
        </p:sp>
        <p:sp>
          <p:nvSpPr>
            <p:cNvPr id="9226" name="AutoShape 26"/>
            <p:cNvSpPr>
              <a:spLocks noChangeArrowheads="1"/>
            </p:cNvSpPr>
            <p:nvPr/>
          </p:nvSpPr>
          <p:spPr bwMode="auto">
            <a:xfrm rot="5400000">
              <a:off x="3264" y="2826"/>
              <a:ext cx="720" cy="96"/>
            </a:xfrm>
            <a:prstGeom prst="rightArrow">
              <a:avLst>
                <a:gd name="adj1" fmla="val 22204"/>
                <a:gd name="adj2" fmla="val 211701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9227" name="AutoShape 27"/>
            <p:cNvSpPr>
              <a:spLocks noChangeArrowheads="1"/>
            </p:cNvSpPr>
            <p:nvPr/>
          </p:nvSpPr>
          <p:spPr bwMode="auto">
            <a:xfrm rot="53393" flipV="1">
              <a:off x="1476" y="2430"/>
              <a:ext cx="2160" cy="143"/>
            </a:xfrm>
            <a:prstGeom prst="rightArrow">
              <a:avLst>
                <a:gd name="adj1" fmla="val 19639"/>
                <a:gd name="adj2" fmla="val 266643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9228" name="Text Box 28"/>
            <p:cNvSpPr txBox="1">
              <a:spLocks noChangeArrowheads="1"/>
            </p:cNvSpPr>
            <p:nvPr/>
          </p:nvSpPr>
          <p:spPr bwMode="auto">
            <a:xfrm>
              <a:off x="3360" y="3072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/>
                <a:t>S</a:t>
              </a:r>
            </a:p>
          </p:txBody>
        </p:sp>
        <p:sp>
          <p:nvSpPr>
            <p:cNvPr id="9229" name="Text Box 29"/>
            <p:cNvSpPr txBox="1">
              <a:spLocks noChangeArrowheads="1"/>
            </p:cNvSpPr>
            <p:nvPr/>
          </p:nvSpPr>
          <p:spPr bwMode="auto">
            <a:xfrm>
              <a:off x="3792" y="2688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/>
                <a:t>10 km</a:t>
              </a:r>
            </a:p>
          </p:txBody>
        </p:sp>
        <p:sp>
          <p:nvSpPr>
            <p:cNvPr id="9230" name="Text Box 30"/>
            <p:cNvSpPr txBox="1">
              <a:spLocks noChangeArrowheads="1"/>
            </p:cNvSpPr>
            <p:nvPr/>
          </p:nvSpPr>
          <p:spPr bwMode="auto">
            <a:xfrm>
              <a:off x="912" y="3168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/>
                <a:t>20 km</a:t>
              </a:r>
            </a:p>
          </p:txBody>
        </p:sp>
        <p:sp>
          <p:nvSpPr>
            <p:cNvPr id="9231" name="Text Box 31"/>
            <p:cNvSpPr txBox="1">
              <a:spLocks noChangeArrowheads="1"/>
            </p:cNvSpPr>
            <p:nvPr/>
          </p:nvSpPr>
          <p:spPr bwMode="auto">
            <a:xfrm>
              <a:off x="1200" y="2544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/>
                <a:t>U</a:t>
              </a:r>
            </a:p>
          </p:txBody>
        </p:sp>
        <p:sp>
          <p:nvSpPr>
            <p:cNvPr id="9232" name="Text Box 32"/>
            <p:cNvSpPr txBox="1">
              <a:spLocks noChangeArrowheads="1"/>
            </p:cNvSpPr>
            <p:nvPr/>
          </p:nvSpPr>
          <p:spPr bwMode="auto">
            <a:xfrm>
              <a:off x="3408" y="2208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hlink"/>
                  </a:solidFill>
                  <a:latin typeface="Arial" pitchFamily="34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hlink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31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eaLnBrk="1" hangingPunct="1"/>
            <a:fld id="{BB4A1556-C1FB-4762-A226-636E0C1DBB1A}" type="datetime1">
              <a:rPr lang="en-US" sz="1000" smtClean="0">
                <a:solidFill>
                  <a:schemeClr val="tx1"/>
                </a:solidFill>
              </a:rPr>
              <a:pPr eaLnBrk="1" hangingPunct="1"/>
              <a:t>10/4/2017</a:t>
            </a:fld>
            <a:endParaRPr lang="en-US" sz="1000" smtClean="0">
              <a:solidFill>
                <a:schemeClr val="tx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smtClean="0">
                <a:solidFill>
                  <a:schemeClr val="tx1"/>
                </a:solidFill>
              </a:rPr>
              <a:t>Fisika Terapan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eaLnBrk="1" hangingPunct="1"/>
            <a:fld id="{2A050670-A464-42B6-8466-D95B06C57D6D}" type="slidenum">
              <a:rPr lang="en-US" sz="10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000" smtClean="0">
              <a:solidFill>
                <a:schemeClr val="tx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381000"/>
            <a:ext cx="2900363" cy="792163"/>
          </a:xfrm>
          <a:noFill/>
        </p:spPr>
        <p:txBody>
          <a:bodyPr/>
          <a:lstStyle/>
          <a:p>
            <a:pPr eaLnBrk="1" hangingPunct="1"/>
            <a:r>
              <a:rPr lang="en-US" sz="3800" smtClean="0">
                <a:solidFill>
                  <a:schemeClr val="hlink"/>
                </a:solidFill>
              </a:rPr>
              <a:t>CONTOH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85800" y="156845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000"/>
              <a:t>Jawab :</a:t>
            </a: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 rot="-5400000">
            <a:off x="1524000" y="2787650"/>
            <a:ext cx="2133600" cy="152400"/>
          </a:xfrm>
          <a:prstGeom prst="rightArrow">
            <a:avLst>
              <a:gd name="adj1" fmla="val 28500"/>
              <a:gd name="adj2" fmla="val 28583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3810000" y="14160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/>
              <a:t>40 km</a:t>
            </a: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 rot="5400000">
            <a:off x="5410200" y="2320925"/>
            <a:ext cx="1143000" cy="152400"/>
          </a:xfrm>
          <a:prstGeom prst="rightArrow">
            <a:avLst>
              <a:gd name="adj1" fmla="val 22204"/>
              <a:gd name="adj2" fmla="val 211701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 rot="53393" flipV="1">
            <a:off x="2571750" y="1692275"/>
            <a:ext cx="3429000" cy="227013"/>
          </a:xfrm>
          <a:prstGeom prst="rightArrow">
            <a:avLst>
              <a:gd name="adj1" fmla="val 19639"/>
              <a:gd name="adj2" fmla="val 26664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0" hangingPunct="0"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6019800" y="2101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/>
              <a:t>10 km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1676400" y="2863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/>
              <a:t>20 km</a:t>
            </a: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 rot="20656147" flipV="1">
            <a:off x="2514600" y="3321050"/>
            <a:ext cx="3581400" cy="227013"/>
          </a:xfrm>
          <a:prstGeom prst="rightArrow">
            <a:avLst>
              <a:gd name="adj1" fmla="val 19639"/>
              <a:gd name="adj2" fmla="val 278494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0" hangingPunct="0"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6005513" y="30289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H="1">
            <a:off x="2576513" y="394493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6019800" y="33210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/>
              <a:t>10 km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3810000" y="4006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/>
              <a:t>40 km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2590800" y="2787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/>
              <a:t>A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4191000" y="17970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/>
              <a:t>B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5638800" y="21780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/>
              <a:t>C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 rot="-954047">
            <a:off x="3652838" y="3378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/>
              <a:t>D = A + B + C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838200" y="4267200"/>
            <a:ext cx="7696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r>
              <a:rPr lang="en-US" sz="2000"/>
              <a:t>Jika perpindahan pertama dinyatakan vektor </a:t>
            </a:r>
            <a:r>
              <a:rPr lang="en-US" sz="2000" b="1"/>
              <a:t>A</a:t>
            </a:r>
            <a:r>
              <a:rPr lang="en-US" sz="2000"/>
              <a:t>, perpindahan kedua dinyatakan vektor </a:t>
            </a:r>
            <a:r>
              <a:rPr lang="en-US" sz="2000" b="1"/>
              <a:t>B</a:t>
            </a:r>
            <a:r>
              <a:rPr lang="en-US" sz="2000"/>
              <a:t>, dan perpindahan ketiga dinyatakan vektor </a:t>
            </a:r>
            <a:r>
              <a:rPr lang="en-US" sz="2000" b="1"/>
              <a:t>C</a:t>
            </a:r>
            <a:r>
              <a:rPr lang="en-US" sz="2000"/>
              <a:t>, maka perpindahan total dinyatakan vektor </a:t>
            </a:r>
            <a:r>
              <a:rPr lang="en-US" sz="2000" b="1"/>
              <a:t>D</a:t>
            </a:r>
            <a:r>
              <a:rPr lang="en-US" sz="2000"/>
              <a:t>.</a:t>
            </a:r>
          </a:p>
          <a:p>
            <a:r>
              <a:rPr lang="en-US" sz="2000"/>
              <a:t>Dari gambar di atas dapat diketahui panjang vektor </a:t>
            </a:r>
            <a:r>
              <a:rPr lang="en-US" sz="2000" b="1"/>
              <a:t>D</a:t>
            </a:r>
            <a:r>
              <a:rPr lang="en-US" sz="2000"/>
              <a:t> adalah :</a:t>
            </a:r>
          </a:p>
        </p:txBody>
      </p:sp>
      <p:graphicFrame>
        <p:nvGraphicFramePr>
          <p:cNvPr id="94229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1524000" y="5715000"/>
          <a:ext cx="26003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514368" imgH="247529" progId="Equation.3">
                  <p:embed/>
                </p:oleObj>
              </mc:Choice>
              <mc:Fallback>
                <p:oleObj name="Equation" r:id="rId3" imgW="1514368" imgH="247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15000"/>
                        <a:ext cx="26003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41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229600" cy="838200"/>
          </a:xfrm>
        </p:spPr>
        <p:txBody>
          <a:bodyPr/>
          <a:lstStyle/>
          <a:p>
            <a:r>
              <a:rPr lang="en-US" sz="3600">
                <a:solidFill>
                  <a:srgbClr val="0000CC"/>
                </a:solidFill>
                <a:latin typeface="Algerian" pitchFamily="82" charset="0"/>
              </a:rPr>
              <a:t>SOAL UNTUK DIDISKUSIKAN</a:t>
            </a:r>
            <a:r>
              <a:rPr lang="en-US" sz="2400"/>
              <a:t> 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2895600" y="28956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895600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1981200" y="20574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219200" y="3586163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2895600" y="16002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114800" y="248285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F1 = 4 N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429000" y="32607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37</a:t>
            </a:r>
            <a:r>
              <a:rPr lang="en-US" baseline="30000"/>
              <a:t>O</a:t>
            </a:r>
            <a:endParaRPr lang="el-GR" baseline="30000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365375" y="3321050"/>
            <a:ext cx="606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"/>
              </a:rPr>
              <a:t>53</a:t>
            </a:r>
            <a:r>
              <a:rPr lang="en-US" baseline="30000">
                <a:latin typeface=""/>
              </a:rPr>
              <a:t>O</a:t>
            </a:r>
            <a:endParaRPr lang="el-GR" baseline="30000">
              <a:latin typeface="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124200" y="507365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F3 = 10 N</a:t>
            </a:r>
            <a:endParaRPr lang="el-GR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524000" y="17526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F2 = 6 N</a:t>
            </a:r>
            <a:endParaRPr lang="el-GR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183188" y="3516313"/>
            <a:ext cx="379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x</a:t>
            </a:r>
            <a:endParaRPr lang="el-GR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592388" y="1447800"/>
            <a:ext cx="379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y</a:t>
            </a:r>
            <a:endParaRPr lang="el-GR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638800" y="1905000"/>
            <a:ext cx="2895600" cy="1616075"/>
          </a:xfrm>
          <a:prstGeom prst="rect">
            <a:avLst/>
          </a:prstGeom>
          <a:solidFill>
            <a:srgbClr val="F7EE4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Hitung Resultan ketiga vektor tersebut dan tentukanlah arah vektor resultan terhadap sumbu X.</a:t>
            </a:r>
          </a:p>
        </p:txBody>
      </p:sp>
    </p:spTree>
    <p:extLst>
      <p:ext uri="{BB962C8B-B14F-4D97-AF65-F5344CB8AC3E}">
        <p14:creationId xmlns:p14="http://schemas.microsoft.com/office/powerpoint/2010/main" val="17626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14" name="Rectangle 8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2617" name="Group 89"/>
          <p:cNvGraphicFramePr>
            <a:graphicFrameLocks noGrp="1"/>
          </p:cNvGraphicFramePr>
          <p:nvPr>
            <p:ph sz="quarter" idx="1"/>
          </p:nvPr>
        </p:nvGraphicFramePr>
        <p:xfrm>
          <a:off x="5562600" y="1524000"/>
          <a:ext cx="3124200" cy="2216277"/>
        </p:xfrm>
        <a:graphic>
          <a:graphicData uri="http://schemas.openxmlformats.org/drawingml/2006/table">
            <a:tbl>
              <a:tblPr/>
              <a:tblGrid>
                <a:gridCol w="776288"/>
                <a:gridCol w="1350962"/>
                <a:gridCol w="996950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COS 37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SIN 37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-6 COS 53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=-3.6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SIN 53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Fx=-0,4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 =-2,8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98" name="Object 70"/>
          <p:cNvGraphicFramePr>
            <a:graphicFrameLocks noChangeAspect="1"/>
          </p:cNvGraphicFramePr>
          <p:nvPr>
            <p:ph sz="quarter" idx="2"/>
          </p:nvPr>
        </p:nvGraphicFramePr>
        <p:xfrm>
          <a:off x="5181600" y="4114800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1384200" imgH="330120" progId="Equation.3">
                  <p:embed/>
                </p:oleObj>
              </mc:Choice>
              <mc:Fallback>
                <p:oleObj name="Equation" r:id="rId3" imgW="13842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114800"/>
                        <a:ext cx="3429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5" name="Object 77"/>
          <p:cNvGraphicFramePr>
            <a:graphicFrameLocks noChangeAspect="1"/>
          </p:cNvGraphicFramePr>
          <p:nvPr>
            <p:ph sz="quarter" idx="3"/>
          </p:nvPr>
        </p:nvGraphicFramePr>
        <p:xfrm>
          <a:off x="5181600" y="4953000"/>
          <a:ext cx="2514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1612800" imgH="482400" progId="Equation.3">
                  <p:embed/>
                </p:oleObj>
              </mc:Choice>
              <mc:Fallback>
                <p:oleObj name="Equation" r:id="rId5" imgW="1612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953000"/>
                        <a:ext cx="25146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81000"/>
            <a:ext cx="5867400" cy="838200"/>
          </a:xfrm>
        </p:spPr>
        <p:txBody>
          <a:bodyPr/>
          <a:lstStyle/>
          <a:p>
            <a:r>
              <a:rPr lang="en-US" sz="2800">
                <a:latin typeface="Algerian" pitchFamily="82" charset="0"/>
              </a:rPr>
              <a:t>JAWABAN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2895600" y="28956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895600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 flipV="1">
            <a:off x="1981200" y="20574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219200" y="3586163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895600" y="16002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191000" y="255905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F1 = 4 N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429000" y="32607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37</a:t>
            </a:r>
            <a:r>
              <a:rPr lang="en-US" baseline="30000"/>
              <a:t>O</a:t>
            </a:r>
            <a:endParaRPr lang="el-GR" baseline="300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365375" y="3276600"/>
            <a:ext cx="606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"/>
              </a:rPr>
              <a:t>53</a:t>
            </a:r>
            <a:r>
              <a:rPr lang="en-US" sz="2000" baseline="30000">
                <a:latin typeface=""/>
              </a:rPr>
              <a:t>O</a:t>
            </a:r>
            <a:endParaRPr lang="el-GR" sz="2000" baseline="30000">
              <a:latin typeface="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895600" y="514985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F3 = 10 N</a:t>
            </a:r>
            <a:endParaRPr lang="el-GR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524000" y="17526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F2 = 6 N</a:t>
            </a:r>
            <a:endParaRPr lang="el-GR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183188" y="3516313"/>
            <a:ext cx="379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x</a:t>
            </a:r>
            <a:endParaRPr lang="el-GR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592388" y="1447800"/>
            <a:ext cx="379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y</a:t>
            </a:r>
            <a:endParaRPr lang="el-GR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467225" y="29432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2895600" y="2895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9812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981200" y="2057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971800" y="19050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6 SIN 53</a:t>
            </a:r>
            <a:r>
              <a:rPr lang="en-US" baseline="30000"/>
              <a:t>O</a:t>
            </a:r>
            <a:endParaRPr lang="el-GR" baseline="30000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867025" y="2633663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4 SIN 37</a:t>
            </a:r>
            <a:r>
              <a:rPr lang="en-US" baseline="30000"/>
              <a:t>O</a:t>
            </a:r>
            <a:endParaRPr lang="el-GR" baseline="30000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4038600" y="36576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4 COS 37</a:t>
            </a:r>
            <a:r>
              <a:rPr lang="en-US" baseline="30000"/>
              <a:t>O</a:t>
            </a:r>
            <a:endParaRPr lang="el-GR" baseline="30000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895600" y="3581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28956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>
            <a:off x="19812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2895600" y="2057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1371600" y="35814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6 COS 53</a:t>
            </a:r>
            <a:r>
              <a:rPr lang="en-US" baseline="30000"/>
              <a:t>O</a:t>
            </a:r>
            <a:endParaRPr lang="el-GR" baseline="30000"/>
          </a:p>
        </p:txBody>
      </p:sp>
      <p:graphicFrame>
        <p:nvGraphicFramePr>
          <p:cNvPr id="22613" name="Object 85"/>
          <p:cNvGraphicFramePr>
            <a:graphicFrameLocks noChangeAspect="1"/>
          </p:cNvGraphicFramePr>
          <p:nvPr>
            <p:ph sz="quarter" idx="4"/>
          </p:nvPr>
        </p:nvGraphicFramePr>
        <p:xfrm>
          <a:off x="5176838" y="4572000"/>
          <a:ext cx="32813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1930320" imgH="330120" progId="Equation.3">
                  <p:embed/>
                </p:oleObj>
              </mc:Choice>
              <mc:Fallback>
                <p:oleObj name="Equation" r:id="rId7" imgW="19303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4572000"/>
                        <a:ext cx="328136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5334000" y="5562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cs typeface="Arial" pitchFamily="34" charset="0"/>
              </a:rPr>
              <a:t>Θ</a:t>
            </a:r>
            <a:r>
              <a:rPr lang="en-US" sz="1400">
                <a:cs typeface="Arial" pitchFamily="34" charset="0"/>
              </a:rPr>
              <a:t>=81,86</a:t>
            </a:r>
            <a:r>
              <a:rPr lang="en-US" sz="1400" baseline="30000">
                <a:cs typeface="Arial" pitchFamily="34" charset="0"/>
              </a:rPr>
              <a:t>0</a:t>
            </a:r>
            <a:endParaRPr lang="el-GR" sz="1400" baseline="30000">
              <a:cs typeface="Arial" pitchFamily="34" charset="0"/>
            </a:endParaRPr>
          </a:p>
        </p:txBody>
      </p:sp>
      <p:sp>
        <p:nvSpPr>
          <p:cNvPr id="22619" name="Text Box 91"/>
          <p:cNvSpPr txBox="1">
            <a:spLocks noChangeArrowheads="1"/>
          </p:cNvSpPr>
          <p:nvPr/>
        </p:nvSpPr>
        <p:spPr bwMode="auto">
          <a:xfrm>
            <a:off x="533400" y="41910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sin=37</a:t>
            </a:r>
            <a:r>
              <a:rPr lang="en-US" baseline="30000"/>
              <a:t>0</a:t>
            </a:r>
            <a:r>
              <a:rPr lang="en-US"/>
              <a:t>=0.6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31588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9750" y="765175"/>
            <a:ext cx="7345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1. Lima buah vektor digambarkan sebagai berikut :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757238" y="3573463"/>
            <a:ext cx="9350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Jawab :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900113" y="3213100"/>
            <a:ext cx="705643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id-ID" sz="1400" b="1"/>
          </a:p>
        </p:txBody>
      </p:sp>
      <p:sp>
        <p:nvSpPr>
          <p:cNvPr id="18437" name="Rectangle 17"/>
          <p:cNvSpPr>
            <a:spLocks noChangeArrowheads="1"/>
          </p:cNvSpPr>
          <p:nvPr/>
        </p:nvSpPr>
        <p:spPr bwMode="auto">
          <a:xfrm>
            <a:off x="2627313" y="1484313"/>
            <a:ext cx="619283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id-ID" sz="1400" b="1"/>
          </a:p>
        </p:txBody>
      </p:sp>
      <p:sp>
        <p:nvSpPr>
          <p:cNvPr id="18438" name="Rectangle 19"/>
          <p:cNvSpPr>
            <a:spLocks noChangeArrowheads="1"/>
          </p:cNvSpPr>
          <p:nvPr/>
        </p:nvSpPr>
        <p:spPr bwMode="auto">
          <a:xfrm>
            <a:off x="3924300" y="1052513"/>
            <a:ext cx="46085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r>
              <a:rPr lang="en-US" sz="1400" b="1"/>
              <a:t>Besar dan arah vektor pada gambar di samping :</a:t>
            </a:r>
            <a:endParaRPr lang="en-US" sz="1400" b="1" baseline="30000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539750" y="150813"/>
            <a:ext cx="2232025" cy="565150"/>
          </a:xfrm>
          <a:prstGeom prst="flowChartTerminator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tabLst>
                <a:tab pos="539750" algn="l"/>
              </a:tabLst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Contoh Soal</a:t>
            </a:r>
          </a:p>
        </p:txBody>
      </p:sp>
      <p:grpSp>
        <p:nvGrpSpPr>
          <p:cNvPr id="18440" name="Group 60"/>
          <p:cNvGrpSpPr>
            <a:grpSpLocks/>
          </p:cNvGrpSpPr>
          <p:nvPr/>
        </p:nvGrpSpPr>
        <p:grpSpPr bwMode="auto">
          <a:xfrm>
            <a:off x="755650" y="1125538"/>
            <a:ext cx="2232025" cy="2173287"/>
            <a:chOff x="2381" y="300"/>
            <a:chExt cx="2404" cy="1868"/>
          </a:xfrm>
        </p:grpSpPr>
        <p:sp>
          <p:nvSpPr>
            <p:cNvPr id="18444" name="Rectangle 18"/>
            <p:cNvSpPr>
              <a:spLocks noChangeArrowheads="1"/>
            </p:cNvSpPr>
            <p:nvPr/>
          </p:nvSpPr>
          <p:spPr bwMode="auto">
            <a:xfrm>
              <a:off x="2381" y="890"/>
              <a:ext cx="1134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609600" indent="-609600" eaLnBrk="1" hangingPunct="1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id-ID" sz="1400" b="1"/>
            </a:p>
          </p:txBody>
        </p:sp>
        <p:sp>
          <p:nvSpPr>
            <p:cNvPr id="18445" name="Line 47"/>
            <p:cNvSpPr>
              <a:spLocks noChangeShapeType="1"/>
            </p:cNvSpPr>
            <p:nvPr/>
          </p:nvSpPr>
          <p:spPr bwMode="auto">
            <a:xfrm flipV="1">
              <a:off x="3697" y="345"/>
              <a:ext cx="0" cy="9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48"/>
            <p:cNvSpPr>
              <a:spLocks noChangeShapeType="1"/>
            </p:cNvSpPr>
            <p:nvPr/>
          </p:nvSpPr>
          <p:spPr bwMode="auto">
            <a:xfrm flipV="1">
              <a:off x="3697" y="1253"/>
              <a:ext cx="10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49"/>
            <p:cNvSpPr>
              <a:spLocks/>
            </p:cNvSpPr>
            <p:nvPr/>
          </p:nvSpPr>
          <p:spPr bwMode="auto">
            <a:xfrm>
              <a:off x="3696" y="754"/>
              <a:ext cx="454" cy="503"/>
            </a:xfrm>
            <a:custGeom>
              <a:avLst/>
              <a:gdLst>
                <a:gd name="T0" fmla="*/ 0 w 518"/>
                <a:gd name="T1" fmla="*/ 130 h 790"/>
                <a:gd name="T2" fmla="*/ 306 w 518"/>
                <a:gd name="T3" fmla="*/ 0 h 790"/>
                <a:gd name="T4" fmla="*/ 0 60000 65536"/>
                <a:gd name="T5" fmla="*/ 0 60000 65536"/>
                <a:gd name="T6" fmla="*/ 0 w 518"/>
                <a:gd name="T7" fmla="*/ 0 h 790"/>
                <a:gd name="T8" fmla="*/ 518 w 518"/>
                <a:gd name="T9" fmla="*/ 790 h 7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8" h="790">
                  <a:moveTo>
                    <a:pt x="0" y="790"/>
                  </a:moveTo>
                  <a:lnTo>
                    <a:pt x="518" y="0"/>
                  </a:lnTo>
                </a:path>
              </a:pathLst>
            </a:custGeom>
            <a:noFill/>
            <a:ln w="28575">
              <a:solidFill>
                <a:srgbClr val="F9018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55"/>
            <p:cNvSpPr>
              <a:spLocks noChangeShapeType="1"/>
            </p:cNvSpPr>
            <p:nvPr/>
          </p:nvSpPr>
          <p:spPr bwMode="auto">
            <a:xfrm flipH="1" flipV="1">
              <a:off x="3107" y="754"/>
              <a:ext cx="590" cy="50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56"/>
            <p:cNvSpPr>
              <a:spLocks noChangeShapeType="1"/>
            </p:cNvSpPr>
            <p:nvPr/>
          </p:nvSpPr>
          <p:spPr bwMode="auto">
            <a:xfrm flipV="1">
              <a:off x="3696" y="1253"/>
              <a:ext cx="589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58"/>
            <p:cNvSpPr>
              <a:spLocks noChangeShapeType="1"/>
            </p:cNvSpPr>
            <p:nvPr/>
          </p:nvSpPr>
          <p:spPr bwMode="auto">
            <a:xfrm flipH="1">
              <a:off x="2925" y="1253"/>
              <a:ext cx="766" cy="181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Rectangle 59"/>
            <p:cNvSpPr>
              <a:spLocks noChangeArrowheads="1"/>
            </p:cNvSpPr>
            <p:nvPr/>
          </p:nvSpPr>
          <p:spPr bwMode="auto">
            <a:xfrm>
              <a:off x="3470" y="300"/>
              <a:ext cx="22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X</a:t>
              </a:r>
            </a:p>
          </p:txBody>
        </p:sp>
        <p:sp>
          <p:nvSpPr>
            <p:cNvPr id="18452" name="Rectangle 60"/>
            <p:cNvSpPr>
              <a:spLocks noChangeArrowheads="1"/>
            </p:cNvSpPr>
            <p:nvPr/>
          </p:nvSpPr>
          <p:spPr bwMode="auto">
            <a:xfrm>
              <a:off x="4558" y="1252"/>
              <a:ext cx="22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Y</a:t>
              </a:r>
            </a:p>
          </p:txBody>
        </p:sp>
        <p:sp>
          <p:nvSpPr>
            <p:cNvPr id="18453" name="Rectangle 61"/>
            <p:cNvSpPr>
              <a:spLocks noChangeArrowheads="1"/>
            </p:cNvSpPr>
            <p:nvPr/>
          </p:nvSpPr>
          <p:spPr bwMode="auto">
            <a:xfrm>
              <a:off x="3424" y="1706"/>
              <a:ext cx="22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E</a:t>
              </a:r>
            </a:p>
          </p:txBody>
        </p:sp>
        <p:sp>
          <p:nvSpPr>
            <p:cNvPr id="18454" name="Rectangle 62"/>
            <p:cNvSpPr>
              <a:spLocks noChangeArrowheads="1"/>
            </p:cNvSpPr>
            <p:nvPr/>
          </p:nvSpPr>
          <p:spPr bwMode="auto">
            <a:xfrm>
              <a:off x="4241" y="1039"/>
              <a:ext cx="22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A</a:t>
              </a:r>
            </a:p>
          </p:txBody>
        </p:sp>
        <p:sp>
          <p:nvSpPr>
            <p:cNvPr id="18455" name="Rectangle 63"/>
            <p:cNvSpPr>
              <a:spLocks noChangeArrowheads="1"/>
            </p:cNvSpPr>
            <p:nvPr/>
          </p:nvSpPr>
          <p:spPr bwMode="auto">
            <a:xfrm>
              <a:off x="2880" y="708"/>
              <a:ext cx="22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C</a:t>
              </a:r>
            </a:p>
          </p:txBody>
        </p:sp>
        <p:sp>
          <p:nvSpPr>
            <p:cNvPr id="18456" name="Rectangle 64"/>
            <p:cNvSpPr>
              <a:spLocks noChangeArrowheads="1"/>
            </p:cNvSpPr>
            <p:nvPr/>
          </p:nvSpPr>
          <p:spPr bwMode="auto">
            <a:xfrm>
              <a:off x="2698" y="1344"/>
              <a:ext cx="22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D</a:t>
              </a:r>
            </a:p>
          </p:txBody>
        </p:sp>
        <p:sp>
          <p:nvSpPr>
            <p:cNvPr id="18457" name="Rectangle 65"/>
            <p:cNvSpPr>
              <a:spLocks noChangeArrowheads="1"/>
            </p:cNvSpPr>
            <p:nvPr/>
          </p:nvSpPr>
          <p:spPr bwMode="auto">
            <a:xfrm>
              <a:off x="4150" y="708"/>
              <a:ext cx="22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B</a:t>
              </a:r>
            </a:p>
          </p:txBody>
        </p:sp>
        <p:sp>
          <p:nvSpPr>
            <p:cNvPr id="18458" name="Line 48"/>
            <p:cNvSpPr>
              <a:spLocks noChangeShapeType="1"/>
            </p:cNvSpPr>
            <p:nvPr/>
          </p:nvSpPr>
          <p:spPr bwMode="auto">
            <a:xfrm flipH="1" flipV="1">
              <a:off x="2698" y="1253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47"/>
            <p:cNvSpPr>
              <a:spLocks noChangeShapeType="1"/>
            </p:cNvSpPr>
            <p:nvPr/>
          </p:nvSpPr>
          <p:spPr bwMode="auto">
            <a:xfrm flipV="1">
              <a:off x="3696" y="1253"/>
              <a:ext cx="0" cy="9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56"/>
            <p:cNvSpPr>
              <a:spLocks noChangeShapeType="1"/>
            </p:cNvSpPr>
            <p:nvPr/>
          </p:nvSpPr>
          <p:spPr bwMode="auto">
            <a:xfrm>
              <a:off x="3696" y="1254"/>
              <a:ext cx="0" cy="6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7213" name="Group 349"/>
          <p:cNvGraphicFramePr>
            <a:graphicFrameLocks noGrp="1"/>
          </p:cNvGraphicFramePr>
          <p:nvPr>
            <p:ph sz="quarter" idx="1"/>
          </p:nvPr>
        </p:nvGraphicFramePr>
        <p:xfrm>
          <a:off x="4067175" y="1412875"/>
          <a:ext cx="3771900" cy="1877892"/>
        </p:xfrm>
        <a:graphic>
          <a:graphicData uri="http://schemas.openxmlformats.org/drawingml/2006/table">
            <a:tbl>
              <a:tblPr/>
              <a:tblGrid>
                <a:gridCol w="1168400"/>
                <a:gridCol w="1331913"/>
                <a:gridCol w="1271587"/>
              </a:tblGrid>
              <a:tr h="29820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Vektor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Besar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(m)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Arah (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820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0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0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0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84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88073" t="-473585" r="-95872" b="-1886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4731" marB="44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" name="Rectangle 144"/>
          <p:cNvSpPr>
            <a:spLocks noChangeArrowheads="1"/>
          </p:cNvSpPr>
          <p:nvPr/>
        </p:nvSpPr>
        <p:spPr bwMode="auto">
          <a:xfrm>
            <a:off x="3995738" y="3213100"/>
            <a:ext cx="37449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Hitung : Besar dan arah vektor resultan.</a:t>
            </a:r>
          </a:p>
        </p:txBody>
      </p:sp>
      <p:sp>
        <p:nvSpPr>
          <p:cNvPr id="18443" name="Content Placeholder 92"/>
          <p:cNvSpPr>
            <a:spLocks noGrp="1"/>
          </p:cNvSpPr>
          <p:nvPr>
            <p:ph sz="quarter" idx="2"/>
          </p:nvPr>
        </p:nvSpPr>
        <p:spPr>
          <a:xfrm>
            <a:off x="2495550" y="4510088"/>
            <a:ext cx="3749675" cy="4572000"/>
          </a:xfrm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1134363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:</a:t>
            </a:r>
          </a:p>
        </p:txBody>
      </p:sp>
      <p:sp>
        <p:nvSpPr>
          <p:cNvPr id="19459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3151325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684213" y="1125538"/>
            <a:ext cx="2808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Sifat besaran fisis :</a:t>
            </a:r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3006725" y="1125538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3525" indent="-263525">
              <a:buFont typeface="Wingdings" pitchFamily="2" charset="2"/>
              <a:buChar char="§"/>
            </a:pPr>
            <a:r>
              <a:rPr lang="en-US" sz="1800">
                <a:cs typeface="Times New Roman" pitchFamily="18" charset="0"/>
              </a:rPr>
              <a:t>Skalar</a:t>
            </a:r>
          </a:p>
          <a:p>
            <a:pPr marL="263525" indent="-263525">
              <a:buFont typeface="Wingdings" pitchFamily="2" charset="2"/>
              <a:buChar char="§"/>
            </a:pPr>
            <a:r>
              <a:rPr lang="en-US" sz="1800">
                <a:cs typeface="Times New Roman" pitchFamily="18" charset="0"/>
              </a:rPr>
              <a:t>Vektor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539750" y="1844675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cs typeface="Times New Roman" pitchFamily="18" charset="0"/>
              </a:rPr>
              <a:t> Besaran Skalar</a:t>
            </a: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900113" y="2276475"/>
            <a:ext cx="72739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Besaran yang cukup dinyatakan oleh besarnya saja (besar dinyatakan oleh bilangan dan satuan).</a:t>
            </a: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endParaRPr lang="en-US" sz="1800">
              <a:cs typeface="Times New Roman" pitchFamily="18" charset="0"/>
            </a:endParaRPr>
          </a:p>
          <a:p>
            <a:r>
              <a:rPr lang="en-US" sz="1800"/>
              <a:t>Contoh	: waktu, suhu, volume, laju, energi</a:t>
            </a:r>
          </a:p>
          <a:p>
            <a:r>
              <a:rPr lang="en-US" sz="1800"/>
              <a:t>Catatan	: skalar tidak tergantung sistem koordinat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539750" y="3860800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cs typeface="Times New Roman" pitchFamily="18" charset="0"/>
              </a:rPr>
              <a:t> Besaran Vektor</a:t>
            </a:r>
          </a:p>
        </p:txBody>
      </p: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898525" y="4437063"/>
            <a:ext cx="55451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Besaran yang dicirikan oleh besar dan arah.</a:t>
            </a:r>
          </a:p>
        </p:txBody>
      </p:sp>
      <p:grpSp>
        <p:nvGrpSpPr>
          <p:cNvPr id="12296" name="Group 46"/>
          <p:cNvGrpSpPr>
            <a:grpSpLocks/>
          </p:cNvGrpSpPr>
          <p:nvPr/>
        </p:nvGrpSpPr>
        <p:grpSpPr bwMode="auto">
          <a:xfrm>
            <a:off x="5795963" y="4076700"/>
            <a:ext cx="2376487" cy="2292350"/>
            <a:chOff x="3936" y="2931"/>
            <a:chExt cx="1134" cy="854"/>
          </a:xfrm>
        </p:grpSpPr>
        <p:sp>
          <p:nvSpPr>
            <p:cNvPr id="12300" name="Line 37"/>
            <p:cNvSpPr>
              <a:spLocks noChangeShapeType="1"/>
            </p:cNvSpPr>
            <p:nvPr/>
          </p:nvSpPr>
          <p:spPr bwMode="auto">
            <a:xfrm flipH="1">
              <a:off x="4118" y="3534"/>
              <a:ext cx="302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38"/>
            <p:cNvSpPr>
              <a:spLocks noChangeShapeType="1"/>
            </p:cNvSpPr>
            <p:nvPr/>
          </p:nvSpPr>
          <p:spPr bwMode="auto">
            <a:xfrm flipV="1">
              <a:off x="4420" y="3108"/>
              <a:ext cx="0" cy="4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39"/>
            <p:cNvSpPr>
              <a:spLocks noChangeShapeType="1"/>
            </p:cNvSpPr>
            <p:nvPr/>
          </p:nvSpPr>
          <p:spPr bwMode="auto">
            <a:xfrm>
              <a:off x="4426" y="3534"/>
              <a:ext cx="4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Text Box 40"/>
            <p:cNvSpPr txBox="1">
              <a:spLocks noChangeArrowheads="1"/>
            </p:cNvSpPr>
            <p:nvPr/>
          </p:nvSpPr>
          <p:spPr bwMode="auto">
            <a:xfrm>
              <a:off x="4379" y="2931"/>
              <a:ext cx="1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400" b="1">
                  <a:cs typeface="Times New Roman" pitchFamily="18" charset="0"/>
                </a:rPr>
                <a:t>z</a:t>
              </a:r>
            </a:p>
          </p:txBody>
        </p:sp>
        <p:sp>
          <p:nvSpPr>
            <p:cNvPr id="12304" name="Text Box 41"/>
            <p:cNvSpPr txBox="1">
              <a:spLocks noChangeArrowheads="1"/>
            </p:cNvSpPr>
            <p:nvPr/>
          </p:nvSpPr>
          <p:spPr bwMode="auto">
            <a:xfrm>
              <a:off x="3936" y="3611"/>
              <a:ext cx="1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400" b="1">
                  <a:cs typeface="Times New Roman" pitchFamily="18" charset="0"/>
                </a:rPr>
                <a:t>x</a:t>
              </a:r>
            </a:p>
          </p:txBody>
        </p:sp>
        <p:sp>
          <p:nvSpPr>
            <p:cNvPr id="12305" name="Text Box 42"/>
            <p:cNvSpPr txBox="1">
              <a:spLocks noChangeArrowheads="1"/>
            </p:cNvSpPr>
            <p:nvPr/>
          </p:nvSpPr>
          <p:spPr bwMode="auto">
            <a:xfrm>
              <a:off x="4878" y="3345"/>
              <a:ext cx="1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400" b="1">
                  <a:cs typeface="Times New Roman" pitchFamily="18" charset="0"/>
                </a:rPr>
                <a:t>y</a:t>
              </a:r>
            </a:p>
          </p:txBody>
        </p:sp>
      </p:grpSp>
      <p:sp>
        <p:nvSpPr>
          <p:cNvPr id="12297" name="Text Box 44"/>
          <p:cNvSpPr txBox="1">
            <a:spLocks noChangeArrowheads="1"/>
          </p:cNvSpPr>
          <p:nvPr/>
        </p:nvSpPr>
        <p:spPr bwMode="auto">
          <a:xfrm>
            <a:off x="7739063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2.2</a:t>
            </a:r>
          </a:p>
        </p:txBody>
      </p:sp>
      <p:sp>
        <p:nvSpPr>
          <p:cNvPr id="12298" name="AutoShape 48"/>
          <p:cNvSpPr>
            <a:spLocks noChangeArrowheads="1"/>
          </p:cNvSpPr>
          <p:nvPr/>
        </p:nvSpPr>
        <p:spPr bwMode="auto">
          <a:xfrm>
            <a:off x="395288" y="342900"/>
            <a:ext cx="6927850" cy="523875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tabLst>
                <a:tab pos="539750" algn="l"/>
              </a:tabLst>
            </a:pPr>
            <a:r>
              <a:rPr lang="en-US" b="1">
                <a:cs typeface="Times New Roman" pitchFamily="18" charset="0"/>
              </a:rPr>
              <a:t>2.1	BESARAN SKALAR DAN VEKTOR</a:t>
            </a:r>
          </a:p>
        </p:txBody>
      </p:sp>
      <p:sp>
        <p:nvSpPr>
          <p:cNvPr id="12299" name="Rectangle 21"/>
          <p:cNvSpPr>
            <a:spLocks noChangeArrowheads="1"/>
          </p:cNvSpPr>
          <p:nvPr/>
        </p:nvSpPr>
        <p:spPr bwMode="auto">
          <a:xfrm>
            <a:off x="900113" y="4803775"/>
            <a:ext cx="6192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/>
              <a:t>Contoh	: </a:t>
            </a:r>
            <a:r>
              <a:rPr lang="en-US" sz="1800">
                <a:latin typeface="Comic Sans MS" pitchFamily="66" charset="0"/>
              </a:rPr>
              <a:t>kecepatan, percepatan, gaya</a:t>
            </a:r>
            <a:endParaRPr lang="en-US" sz="1800"/>
          </a:p>
          <a:p>
            <a:r>
              <a:rPr lang="en-US" sz="1800"/>
              <a:t>Catatan	: vektor tergantung sistem koordinat</a:t>
            </a:r>
          </a:p>
        </p:txBody>
      </p:sp>
    </p:spTree>
    <p:extLst>
      <p:ext uri="{BB962C8B-B14F-4D97-AF65-F5344CB8AC3E}">
        <p14:creationId xmlns:p14="http://schemas.microsoft.com/office/powerpoint/2010/main" val="1506533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Gambar	:</a:t>
            </a:r>
          </a:p>
        </p:txBody>
      </p:sp>
      <p:grpSp>
        <p:nvGrpSpPr>
          <p:cNvPr id="13315" name="Group 44"/>
          <p:cNvGrpSpPr>
            <a:grpSpLocks/>
          </p:cNvGrpSpPr>
          <p:nvPr/>
        </p:nvGrpSpPr>
        <p:grpSpPr bwMode="auto">
          <a:xfrm>
            <a:off x="1908175" y="1196975"/>
            <a:ext cx="2949575" cy="387350"/>
            <a:chOff x="1294" y="858"/>
            <a:chExt cx="1858" cy="244"/>
          </a:xfrm>
        </p:grpSpPr>
        <p:sp>
          <p:nvSpPr>
            <p:cNvPr id="13332" name="Line 6"/>
            <p:cNvSpPr>
              <a:spLocks noChangeShapeType="1"/>
            </p:cNvSpPr>
            <p:nvPr/>
          </p:nvSpPr>
          <p:spPr bwMode="auto">
            <a:xfrm>
              <a:off x="1384" y="858"/>
              <a:ext cx="15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7"/>
            <p:cNvSpPr txBox="1">
              <a:spLocks noChangeArrowheads="1"/>
            </p:cNvSpPr>
            <p:nvPr/>
          </p:nvSpPr>
          <p:spPr bwMode="auto">
            <a:xfrm>
              <a:off x="1294" y="890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cs typeface="Times New Roman" pitchFamily="18" charset="0"/>
                </a:rPr>
                <a:t>P</a:t>
              </a:r>
            </a:p>
          </p:txBody>
        </p:sp>
        <p:sp>
          <p:nvSpPr>
            <p:cNvPr id="13334" name="Text Box 8"/>
            <p:cNvSpPr txBox="1">
              <a:spLocks noChangeArrowheads="1"/>
            </p:cNvSpPr>
            <p:nvPr/>
          </p:nvSpPr>
          <p:spPr bwMode="auto">
            <a:xfrm>
              <a:off x="2835" y="890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cs typeface="Times New Roman" pitchFamily="18" charset="0"/>
                </a:rPr>
                <a:t>Q</a:t>
              </a:r>
            </a:p>
          </p:txBody>
        </p:sp>
      </p:grp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468313" y="1700213"/>
            <a:ext cx="5761037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Titik P 	:  Titik pangkal vektor</a:t>
            </a:r>
          </a:p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Titik Q	:  Ujung vektor</a:t>
            </a:r>
          </a:p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Tanda panah	:  Arah vektor</a:t>
            </a:r>
          </a:p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Panjang PQ = |PQ| 	:  Besarnya (panjang) vektor</a:t>
            </a:r>
          </a:p>
        </p:txBody>
      </p:sp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0" y="32956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id-ID" sz="1800">
              <a:cs typeface="Times New Roman" pitchFamily="18" charset="0"/>
            </a:endParaRPr>
          </a:p>
        </p:txBody>
      </p:sp>
      <p:sp>
        <p:nvSpPr>
          <p:cNvPr id="13318" name="Text Box 26"/>
          <p:cNvSpPr txBox="1">
            <a:spLocks noChangeArrowheads="1"/>
          </p:cNvSpPr>
          <p:nvPr/>
        </p:nvSpPr>
        <p:spPr bwMode="auto">
          <a:xfrm>
            <a:off x="7739063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2.3</a:t>
            </a:r>
          </a:p>
        </p:txBody>
      </p:sp>
      <p:sp>
        <p:nvSpPr>
          <p:cNvPr id="13319" name="Text Box 27"/>
          <p:cNvSpPr txBox="1">
            <a:spLocks noChangeArrowheads="1"/>
          </p:cNvSpPr>
          <p:nvPr/>
        </p:nvSpPr>
        <p:spPr bwMode="auto">
          <a:xfrm>
            <a:off x="1835150" y="5530850"/>
            <a:ext cx="7273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 b="1">
                <a:cs typeface="Times New Roman" pitchFamily="18" charset="0"/>
              </a:rPr>
              <a:t>Catatan	:</a:t>
            </a:r>
          </a:p>
          <a:p>
            <a:pPr>
              <a:spcBef>
                <a:spcPct val="10000"/>
              </a:spcBef>
            </a:pPr>
            <a:r>
              <a:rPr lang="en-US" sz="1800">
                <a:cs typeface="Times New Roman" pitchFamily="18" charset="0"/>
              </a:rPr>
              <a:t>Untuk selanjutnya notasi vektor yang digunakan huruf tebal</a:t>
            </a:r>
          </a:p>
        </p:txBody>
      </p:sp>
      <p:sp>
        <p:nvSpPr>
          <p:cNvPr id="13320" name="AutoShape 46"/>
          <p:cNvSpPr>
            <a:spLocks noChangeArrowheads="1"/>
          </p:cNvSpPr>
          <p:nvPr/>
        </p:nvSpPr>
        <p:spPr bwMode="auto">
          <a:xfrm>
            <a:off x="1044575" y="3573463"/>
            <a:ext cx="3240088" cy="369887"/>
          </a:xfrm>
          <a:prstGeom prst="flowChartPreparation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id-ID" sz="1800">
              <a:cs typeface="Times New Roman" pitchFamily="18" charset="0"/>
            </a:endParaRPr>
          </a:p>
        </p:txBody>
      </p:sp>
      <p:sp>
        <p:nvSpPr>
          <p:cNvPr id="13321" name="Rectangle 30"/>
          <p:cNvSpPr>
            <a:spLocks noChangeArrowheads="1"/>
          </p:cNvSpPr>
          <p:nvPr/>
        </p:nvSpPr>
        <p:spPr bwMode="auto">
          <a:xfrm>
            <a:off x="1044575" y="3738563"/>
            <a:ext cx="42481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id-ID" sz="1800">
              <a:cs typeface="Times New Roman" pitchFamily="18" charset="0"/>
            </a:endParaRPr>
          </a:p>
        </p:txBody>
      </p:sp>
      <p:sp>
        <p:nvSpPr>
          <p:cNvPr id="13322" name="Text Box 31"/>
          <p:cNvSpPr txBox="1">
            <a:spLocks noChangeArrowheads="1"/>
          </p:cNvSpPr>
          <p:nvPr/>
        </p:nvSpPr>
        <p:spPr bwMode="auto">
          <a:xfrm>
            <a:off x="1763713" y="3571875"/>
            <a:ext cx="2016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Notasi Vektor</a:t>
            </a:r>
          </a:p>
        </p:txBody>
      </p:sp>
      <p:sp>
        <p:nvSpPr>
          <p:cNvPr id="13323" name="Text Box 32"/>
          <p:cNvSpPr txBox="1">
            <a:spLocks noChangeArrowheads="1"/>
          </p:cNvSpPr>
          <p:nvPr/>
        </p:nvSpPr>
        <p:spPr bwMode="auto">
          <a:xfrm>
            <a:off x="1120775" y="4119563"/>
            <a:ext cx="3887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A  	</a:t>
            </a:r>
            <a:r>
              <a:rPr lang="en-US" sz="1800">
                <a:cs typeface="Times New Roman" pitchFamily="18" charset="0"/>
              </a:rPr>
              <a:t>Huruf tebal</a:t>
            </a:r>
          </a:p>
        </p:txBody>
      </p:sp>
      <p:sp>
        <p:nvSpPr>
          <p:cNvPr id="13324" name="Line 33"/>
          <p:cNvSpPr>
            <a:spLocks noChangeShapeType="1"/>
          </p:cNvSpPr>
          <p:nvPr/>
        </p:nvSpPr>
        <p:spPr bwMode="auto">
          <a:xfrm>
            <a:off x="1533525" y="42719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34"/>
          <p:cNvSpPr txBox="1">
            <a:spLocks noChangeArrowheads="1"/>
          </p:cNvSpPr>
          <p:nvPr/>
        </p:nvSpPr>
        <p:spPr bwMode="auto">
          <a:xfrm>
            <a:off x="1120775" y="4513263"/>
            <a:ext cx="403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	</a:t>
            </a:r>
            <a:r>
              <a:rPr lang="en-US" sz="1800">
                <a:cs typeface="Times New Roman" pitchFamily="18" charset="0"/>
              </a:rPr>
              <a:t>Pakai tanda panah di atas</a:t>
            </a:r>
          </a:p>
        </p:txBody>
      </p:sp>
      <p:graphicFrame>
        <p:nvGraphicFramePr>
          <p:cNvPr id="13326" name="Object 35"/>
          <p:cNvGraphicFramePr>
            <a:graphicFrameLocks noChangeAspect="1"/>
          </p:cNvGraphicFramePr>
          <p:nvPr/>
        </p:nvGraphicFramePr>
        <p:xfrm>
          <a:off x="1120775" y="4459288"/>
          <a:ext cx="288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52268" imgH="203024" progId="Equation.3">
                  <p:embed/>
                </p:oleObj>
              </mc:Choice>
              <mc:Fallback>
                <p:oleObj name="Equation" r:id="rId3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4459288"/>
                        <a:ext cx="2889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Line 36"/>
          <p:cNvSpPr>
            <a:spLocks noChangeShapeType="1"/>
          </p:cNvSpPr>
          <p:nvPr/>
        </p:nvSpPr>
        <p:spPr bwMode="auto">
          <a:xfrm>
            <a:off x="1533525" y="47291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37"/>
          <p:cNvSpPr txBox="1">
            <a:spLocks noChangeArrowheads="1"/>
          </p:cNvSpPr>
          <p:nvPr/>
        </p:nvSpPr>
        <p:spPr bwMode="auto">
          <a:xfrm>
            <a:off x="1133475" y="4881563"/>
            <a:ext cx="280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>
                <a:cs typeface="Times New Roman" pitchFamily="18" charset="0"/>
              </a:rPr>
              <a:t>A</a:t>
            </a:r>
            <a:r>
              <a:rPr lang="en-US" sz="1800" b="1">
                <a:cs typeface="Times New Roman" pitchFamily="18" charset="0"/>
              </a:rPr>
              <a:t>  	</a:t>
            </a:r>
            <a:r>
              <a:rPr lang="en-US" sz="1800">
                <a:cs typeface="Times New Roman" pitchFamily="18" charset="0"/>
              </a:rPr>
              <a:t>Huruf miring</a:t>
            </a:r>
          </a:p>
        </p:txBody>
      </p:sp>
      <p:sp>
        <p:nvSpPr>
          <p:cNvPr id="13329" name="Line 38"/>
          <p:cNvSpPr>
            <a:spLocks noChangeShapeType="1"/>
          </p:cNvSpPr>
          <p:nvPr/>
        </p:nvSpPr>
        <p:spPr bwMode="auto">
          <a:xfrm>
            <a:off x="1533525" y="51101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AutoShape 45"/>
          <p:cNvSpPr>
            <a:spLocks noChangeArrowheads="1"/>
          </p:cNvSpPr>
          <p:nvPr/>
        </p:nvSpPr>
        <p:spPr bwMode="auto">
          <a:xfrm>
            <a:off x="4716463" y="3284538"/>
            <a:ext cx="4032250" cy="1511300"/>
          </a:xfrm>
          <a:prstGeom prst="cloudCallout">
            <a:avLst>
              <a:gd name="adj1" fmla="val -52403"/>
              <a:gd name="adj2" fmla="val -14602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tabLst>
                <a:tab pos="539750" algn="l"/>
              </a:tabLst>
            </a:pPr>
            <a:r>
              <a:rPr lang="en-US" sz="1800">
                <a:cs typeface="Times New Roman" pitchFamily="18" charset="0"/>
              </a:rPr>
              <a:t>Besar vektor A = A = |A| (pakai tanda mutlak)</a:t>
            </a:r>
          </a:p>
        </p:txBody>
      </p:sp>
      <p:sp>
        <p:nvSpPr>
          <p:cNvPr id="13331" name="AutoShape 49"/>
          <p:cNvSpPr>
            <a:spLocks noChangeArrowheads="1"/>
          </p:cNvSpPr>
          <p:nvPr/>
        </p:nvSpPr>
        <p:spPr bwMode="auto">
          <a:xfrm>
            <a:off x="107950" y="312738"/>
            <a:ext cx="8210550" cy="523875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tabLst>
                <a:tab pos="539750" algn="l"/>
              </a:tabLst>
            </a:pPr>
            <a:r>
              <a:rPr lang="en-US" b="1">
                <a:cs typeface="Times New Roman" pitchFamily="18" charset="0"/>
              </a:rPr>
              <a:t>2.2	PENGGAMBARAN DAN PENULISAN (NOTASI) VEKTOR</a:t>
            </a:r>
          </a:p>
        </p:txBody>
      </p:sp>
    </p:spTree>
    <p:extLst>
      <p:ext uri="{BB962C8B-B14F-4D97-AF65-F5344CB8AC3E}">
        <p14:creationId xmlns:p14="http://schemas.microsoft.com/office/powerpoint/2010/main" val="16940034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010400" cy="762000"/>
          </a:xfrm>
        </p:spPr>
        <p:txBody>
          <a:bodyPr/>
          <a:lstStyle/>
          <a:p>
            <a:pPr algn="l"/>
            <a:r>
              <a:rPr lang="en-US" sz="2400">
                <a:solidFill>
                  <a:srgbClr val="FF3300"/>
                </a:solidFill>
              </a:rPr>
              <a:t>CONTOH-CONTOH BESARAN VEKTOR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514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Perpindahan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Kecepatan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Percepatan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Gaya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Momentum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dll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4101" name="Picture 5" descr="Grey_pupp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2438400"/>
            <a:ext cx="9144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Leop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62300"/>
            <a:ext cx="1333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962400" y="39624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m</a:t>
            </a:r>
          </a:p>
        </p:txBody>
      </p:sp>
      <p:pic>
        <p:nvPicPr>
          <p:cNvPr id="4111" name="Picture 15" descr="hun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86200" y="1295400"/>
            <a:ext cx="7715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267200" y="2057400"/>
            <a:ext cx="2438400" cy="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58000" y="15240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ke kanan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953000" y="1676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20 m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324600" y="2376488"/>
            <a:ext cx="198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v=5m/s kekanan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400800" y="3138488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a=10m/s</a:t>
            </a:r>
            <a:r>
              <a:rPr lang="en-US" sz="1800" baseline="30000">
                <a:solidFill>
                  <a:schemeClr val="accent2"/>
                </a:solidFill>
              </a:rPr>
              <a:t>2 </a:t>
            </a:r>
            <a:r>
              <a:rPr lang="en-US" sz="1800">
                <a:solidFill>
                  <a:schemeClr val="accent2"/>
                </a:solidFill>
              </a:rPr>
              <a:t> kekanan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44958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648200" y="3810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a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334000" y="3976688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F = m.a ( newton)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>
            <a:off x="4419600" y="441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3886200" y="4876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m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4343400" y="5105400"/>
            <a:ext cx="914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4876800" y="4724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v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410200" y="48768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P=m.v (kg m/s)</a:t>
            </a:r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41148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648200" y="25908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572000" y="3352800"/>
            <a:ext cx="1676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2743200" y="1828800"/>
            <a:ext cx="1066800" cy="0"/>
          </a:xfrm>
          <a:prstGeom prst="line">
            <a:avLst/>
          </a:prstGeom>
          <a:noFill/>
          <a:ln w="57150" cmpd="thickThin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2514600" y="2667000"/>
            <a:ext cx="1143000" cy="0"/>
          </a:xfrm>
          <a:prstGeom prst="line">
            <a:avLst/>
          </a:prstGeom>
          <a:noFill/>
          <a:ln w="57150" cmpd="thinThick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2590800" y="3505200"/>
            <a:ext cx="9906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2057400" y="4343400"/>
            <a:ext cx="762000" cy="0"/>
          </a:xfrm>
          <a:prstGeom prst="line">
            <a:avLst/>
          </a:prstGeom>
          <a:noFill/>
          <a:ln w="57150" cmpd="thickThin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2590800" y="5029200"/>
            <a:ext cx="533400" cy="0"/>
          </a:xfrm>
          <a:prstGeom prst="line">
            <a:avLst/>
          </a:prstGeom>
          <a:noFill/>
          <a:ln w="57150" cmpd="thinThick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2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5638800" cy="808038"/>
          </a:xfrm>
        </p:spPr>
        <p:txBody>
          <a:bodyPr/>
          <a:lstStyle/>
          <a:p>
            <a:pPr algn="l"/>
            <a:r>
              <a:rPr lang="en-US" sz="2400" dirty="0">
                <a:latin typeface="Algerian" pitchFamily="82" charset="0"/>
              </a:rPr>
              <a:t>CONTOH-CONTOH BESARAN SKALAR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286000" cy="3886200"/>
          </a:xfrm>
        </p:spPr>
        <p:txBody>
          <a:bodyPr/>
          <a:lstStyle/>
          <a:p>
            <a:r>
              <a:rPr lang="en-US" dirty="0" err="1"/>
              <a:t>Jarak</a:t>
            </a:r>
            <a:endParaRPr lang="en-US" dirty="0"/>
          </a:p>
          <a:p>
            <a:r>
              <a:rPr lang="en-US" dirty="0" err="1"/>
              <a:t>Kelajuan</a:t>
            </a:r>
            <a:endParaRPr lang="en-US" dirty="0"/>
          </a:p>
          <a:p>
            <a:r>
              <a:rPr lang="en-US" dirty="0" err="1"/>
              <a:t>Perlajuan</a:t>
            </a:r>
            <a:endParaRPr lang="en-US" dirty="0"/>
          </a:p>
          <a:p>
            <a:r>
              <a:rPr lang="en-US" dirty="0"/>
              <a:t>Usaha</a:t>
            </a:r>
          </a:p>
          <a:p>
            <a:r>
              <a:rPr lang="en-US" dirty="0" err="1"/>
              <a:t>Energi</a:t>
            </a:r>
            <a:endParaRPr lang="en-US" dirty="0"/>
          </a:p>
          <a:p>
            <a:r>
              <a:rPr lang="en-US" dirty="0" err="1"/>
              <a:t>dll</a:t>
            </a:r>
            <a:endParaRPr lang="en-US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981200" y="1905000"/>
            <a:ext cx="1905000" cy="0"/>
          </a:xfrm>
          <a:prstGeom prst="line">
            <a:avLst/>
          </a:prstGeom>
          <a:noFill/>
          <a:ln w="57150" cmpd="thinThick">
            <a:solidFill>
              <a:srgbClr val="C8E3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590800" y="2438400"/>
            <a:ext cx="1219200" cy="0"/>
          </a:xfrm>
          <a:prstGeom prst="line">
            <a:avLst/>
          </a:prstGeom>
          <a:noFill/>
          <a:ln w="57150" cmpd="thickThin">
            <a:solidFill>
              <a:srgbClr val="C8E3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667000" y="3048000"/>
            <a:ext cx="1143000" cy="0"/>
          </a:xfrm>
          <a:prstGeom prst="line">
            <a:avLst/>
          </a:prstGeom>
          <a:noFill/>
          <a:ln w="57150" cmpd="thickThin">
            <a:solidFill>
              <a:srgbClr val="C8E3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133600" y="3657600"/>
            <a:ext cx="1447800" cy="0"/>
          </a:xfrm>
          <a:prstGeom prst="line">
            <a:avLst/>
          </a:prstGeom>
          <a:noFill/>
          <a:ln w="57150" cmpd="thinThick">
            <a:solidFill>
              <a:srgbClr val="C8E3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286000" y="4267200"/>
            <a:ext cx="1295400" cy="0"/>
          </a:xfrm>
          <a:prstGeom prst="line">
            <a:avLst/>
          </a:prstGeom>
          <a:noFill/>
          <a:ln w="57150" cmpd="thinThick">
            <a:solidFill>
              <a:srgbClr val="C8E3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rot="670905">
            <a:off x="2225675" y="4551363"/>
            <a:ext cx="1489075" cy="520700"/>
          </a:xfrm>
          <a:prstGeom prst="line">
            <a:avLst/>
          </a:prstGeom>
          <a:noFill/>
          <a:ln w="57150" cmpd="thinThick">
            <a:solidFill>
              <a:srgbClr val="C8E3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114800" y="16906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 (m)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0" y="2257425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V=s/t  (m/s)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86200" y="28336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a= </a:t>
            </a:r>
            <a:r>
              <a:rPr lang="el-GR" sz="1800" dirty="0">
                <a:cs typeface="Arial" pitchFamily="34" charset="0"/>
              </a:rPr>
              <a:t>Δ</a:t>
            </a:r>
            <a:r>
              <a:rPr lang="en-US" sz="1800" dirty="0">
                <a:cs typeface="Arial" pitchFamily="34" charset="0"/>
              </a:rPr>
              <a:t>v/t (m/s</a:t>
            </a:r>
            <a:r>
              <a:rPr lang="en-US" sz="1800" baseline="30000" dirty="0">
                <a:cs typeface="Arial" pitchFamily="34" charset="0"/>
              </a:rPr>
              <a:t>2</a:t>
            </a:r>
            <a:r>
              <a:rPr lang="en-US" sz="1800" dirty="0">
                <a:cs typeface="Arial" pitchFamily="34" charset="0"/>
              </a:rPr>
              <a:t> )</a:t>
            </a:r>
            <a:endParaRPr lang="el-GR" sz="1800" dirty="0">
              <a:cs typeface="Arial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657600" y="3429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 = F. s  (Joule)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81400" y="3886200"/>
            <a:ext cx="2209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Energi</a:t>
            </a:r>
            <a:r>
              <a:rPr lang="en-US" sz="1800" dirty="0"/>
              <a:t> </a:t>
            </a:r>
            <a:r>
              <a:rPr lang="en-US" sz="1800" dirty="0" err="1"/>
              <a:t>potensial</a:t>
            </a: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err="1"/>
              <a:t>Ep</a:t>
            </a:r>
            <a:r>
              <a:rPr lang="en-US" sz="1800" dirty="0"/>
              <a:t> = m g h (Joule)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81400" y="4800600"/>
            <a:ext cx="2590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Energi kinetik</a:t>
            </a:r>
          </a:p>
          <a:p>
            <a:pPr>
              <a:spcBef>
                <a:spcPct val="50000"/>
              </a:spcBef>
            </a:pPr>
            <a:r>
              <a:rPr lang="en-US" sz="1800"/>
              <a:t>Ek = ½ m v</a:t>
            </a:r>
            <a:r>
              <a:rPr lang="en-US" sz="1800" baseline="30000"/>
              <a:t>2</a:t>
            </a:r>
            <a:r>
              <a:rPr lang="en-US" sz="1800"/>
              <a:t> (Joule)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715000" y="1905000"/>
            <a:ext cx="1676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715000" y="25146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791200" y="3048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5867400" y="31242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5943600" y="3200400"/>
            <a:ext cx="1447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6019800" y="3276600"/>
            <a:ext cx="1447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7543800" y="2362200"/>
            <a:ext cx="1143000" cy="1739900"/>
          </a:xfrm>
          <a:prstGeom prst="rect">
            <a:avLst/>
          </a:prstGeom>
          <a:solidFill>
            <a:srgbClr val="F7EE43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Punya nilai , tetapi tidak memiliki arah</a:t>
            </a:r>
          </a:p>
        </p:txBody>
      </p:sp>
    </p:spTree>
    <p:extLst>
      <p:ext uri="{BB962C8B-B14F-4D97-AF65-F5344CB8AC3E}">
        <p14:creationId xmlns:p14="http://schemas.microsoft.com/office/powerpoint/2010/main" val="1808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2"/>
          <p:cNvSpPr>
            <a:spLocks noChangeArrowheads="1"/>
          </p:cNvSpPr>
          <p:nvPr/>
        </p:nvSpPr>
        <p:spPr bwMode="auto">
          <a:xfrm>
            <a:off x="323850" y="207963"/>
            <a:ext cx="5184775" cy="523875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tabLst>
                <a:tab pos="539750" algn="l"/>
              </a:tabLst>
            </a:pPr>
            <a:r>
              <a:rPr lang="en-US" b="1">
                <a:cs typeface="Times New Roman" pitchFamily="18" charset="0"/>
              </a:rPr>
              <a:t>2.3	OPERASI MATEMATIK VEKTOR</a:t>
            </a: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468313" y="908050"/>
            <a:ext cx="576103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Operasi jumlah dan selisih vektor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Operasi kali</a:t>
            </a:r>
          </a:p>
        </p:txBody>
      </p:sp>
      <p:sp>
        <p:nvSpPr>
          <p:cNvPr id="15364" name="Rectangle 44"/>
          <p:cNvSpPr>
            <a:spLocks noChangeArrowheads="1"/>
          </p:cNvSpPr>
          <p:nvPr/>
        </p:nvSpPr>
        <p:spPr bwMode="auto">
          <a:xfrm>
            <a:off x="468313" y="1700213"/>
            <a:ext cx="429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/>
              <a:t>2.3.1  JUMLAH DAN SELISIH VEKTOR</a:t>
            </a:r>
          </a:p>
        </p:txBody>
      </p:sp>
      <p:sp>
        <p:nvSpPr>
          <p:cNvPr id="15365" name="AutoShape 43"/>
          <p:cNvSpPr>
            <a:spLocks noChangeArrowheads="1"/>
          </p:cNvSpPr>
          <p:nvPr/>
        </p:nvSpPr>
        <p:spPr bwMode="auto">
          <a:xfrm>
            <a:off x="539750" y="2060575"/>
            <a:ext cx="2376488" cy="1401763"/>
          </a:xfrm>
          <a:prstGeom prst="notchedRightArrow">
            <a:avLst>
              <a:gd name="adj1" fmla="val 51648"/>
              <a:gd name="adj2" fmla="val 6372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tabLst>
                <a:tab pos="539750" algn="l"/>
              </a:tabLst>
            </a:pPr>
            <a:endParaRPr lang="en-US" sz="100" b="1"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  <a:tabLst>
                <a:tab pos="539750" algn="l"/>
              </a:tabLst>
            </a:pPr>
            <a:r>
              <a:rPr lang="en-US" b="1">
                <a:cs typeface="Times New Roman" pitchFamily="18" charset="0"/>
              </a:rPr>
              <a:t>Metode	: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tabLst>
                <a:tab pos="539750" algn="l"/>
              </a:tabLst>
            </a:pPr>
            <a:endParaRPr lang="en-US" sz="700" b="1">
              <a:cs typeface="Times New Roman" pitchFamily="18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2987675" y="2060575"/>
            <a:ext cx="223202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Jajaran Genjang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Segitiga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Poligon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Uraian</a:t>
            </a:r>
          </a:p>
        </p:txBody>
      </p:sp>
      <p:sp>
        <p:nvSpPr>
          <p:cNvPr id="15367" name="AutoShape 41" descr="Large checker board"/>
          <p:cNvSpPr>
            <a:spLocks noChangeArrowheads="1"/>
          </p:cNvSpPr>
          <p:nvPr/>
        </p:nvSpPr>
        <p:spPr bwMode="auto">
          <a:xfrm>
            <a:off x="179388" y="3500438"/>
            <a:ext cx="3887787" cy="508000"/>
          </a:xfrm>
          <a:prstGeom prst="parallelogram">
            <a:avLst>
              <a:gd name="adj" fmla="val 91908"/>
            </a:avLst>
          </a:prstGeom>
          <a:solidFill>
            <a:srgbClr val="FFE1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tabLst>
                <a:tab pos="539750" algn="l"/>
              </a:tabLst>
            </a:pPr>
            <a:r>
              <a:rPr lang="en-US" b="1">
                <a:cs typeface="Times New Roman" pitchFamily="18" charset="0"/>
              </a:rPr>
              <a:t>1.  Jajaran Genjang</a:t>
            </a:r>
          </a:p>
        </p:txBody>
      </p:sp>
      <p:sp>
        <p:nvSpPr>
          <p:cNvPr id="15368" name="Text Box 38" descr="Dark horizontal"/>
          <p:cNvSpPr txBox="1">
            <a:spLocks noChangeArrowheads="1"/>
          </p:cNvSpPr>
          <p:nvPr/>
        </p:nvSpPr>
        <p:spPr bwMode="auto">
          <a:xfrm>
            <a:off x="6445250" y="4437063"/>
            <a:ext cx="1511300" cy="468312"/>
          </a:xfrm>
          <a:prstGeom prst="rect">
            <a:avLst/>
          </a:prstGeom>
          <a:solidFill>
            <a:srgbClr val="FF99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R  =  A +  B</a:t>
            </a:r>
          </a:p>
        </p:txBody>
      </p:sp>
      <p:grpSp>
        <p:nvGrpSpPr>
          <p:cNvPr id="15369" name="Group 91"/>
          <p:cNvGrpSpPr>
            <a:grpSpLocks/>
          </p:cNvGrpSpPr>
          <p:nvPr/>
        </p:nvGrpSpPr>
        <p:grpSpPr bwMode="auto">
          <a:xfrm>
            <a:off x="827088" y="4076700"/>
            <a:ext cx="4824412" cy="1296988"/>
            <a:chOff x="385" y="2750"/>
            <a:chExt cx="3039" cy="817"/>
          </a:xfrm>
        </p:grpSpPr>
        <p:sp>
          <p:nvSpPr>
            <p:cNvPr id="15404" name="Line 6"/>
            <p:cNvSpPr>
              <a:spLocks noChangeShapeType="1"/>
            </p:cNvSpPr>
            <p:nvPr/>
          </p:nvSpPr>
          <p:spPr bwMode="auto">
            <a:xfrm>
              <a:off x="430" y="3204"/>
              <a:ext cx="49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Rectangle 7"/>
            <p:cNvSpPr>
              <a:spLocks noChangeArrowheads="1"/>
            </p:cNvSpPr>
            <p:nvPr/>
          </p:nvSpPr>
          <p:spPr bwMode="auto">
            <a:xfrm>
              <a:off x="1020" y="3067"/>
              <a:ext cx="22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cs typeface="Times New Roman" pitchFamily="18" charset="0"/>
                </a:rPr>
                <a:t>+</a:t>
              </a:r>
            </a:p>
          </p:txBody>
        </p:sp>
        <p:sp>
          <p:nvSpPr>
            <p:cNvPr id="15406" name="Rectangle 8"/>
            <p:cNvSpPr>
              <a:spLocks noChangeArrowheads="1"/>
            </p:cNvSpPr>
            <p:nvPr/>
          </p:nvSpPr>
          <p:spPr bwMode="auto">
            <a:xfrm>
              <a:off x="2018" y="3022"/>
              <a:ext cx="22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cs typeface="Times New Roman" pitchFamily="18" charset="0"/>
                </a:rPr>
                <a:t>=</a:t>
              </a:r>
            </a:p>
          </p:txBody>
        </p:sp>
        <p:sp>
          <p:nvSpPr>
            <p:cNvPr id="15407" name="Freeform 9"/>
            <p:cNvSpPr>
              <a:spLocks/>
            </p:cNvSpPr>
            <p:nvPr/>
          </p:nvSpPr>
          <p:spPr bwMode="auto">
            <a:xfrm>
              <a:off x="430" y="3203"/>
              <a:ext cx="499" cy="1"/>
            </a:xfrm>
            <a:custGeom>
              <a:avLst/>
              <a:gdLst>
                <a:gd name="T0" fmla="*/ 0 w 499"/>
                <a:gd name="T1" fmla="*/ 0 h 1"/>
                <a:gd name="T2" fmla="*/ 499 w 499"/>
                <a:gd name="T3" fmla="*/ 0 h 1"/>
                <a:gd name="T4" fmla="*/ 0 60000 65536"/>
                <a:gd name="T5" fmla="*/ 0 60000 65536"/>
                <a:gd name="T6" fmla="*/ 0 w 499"/>
                <a:gd name="T7" fmla="*/ 0 h 1"/>
                <a:gd name="T8" fmla="*/ 499 w 49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99" h="1">
                  <a:moveTo>
                    <a:pt x="0" y="0"/>
                  </a:moveTo>
                  <a:lnTo>
                    <a:pt x="499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10"/>
            <p:cNvSpPr>
              <a:spLocks/>
            </p:cNvSpPr>
            <p:nvPr/>
          </p:nvSpPr>
          <p:spPr bwMode="auto">
            <a:xfrm>
              <a:off x="1473" y="2795"/>
              <a:ext cx="232" cy="368"/>
            </a:xfrm>
            <a:custGeom>
              <a:avLst/>
              <a:gdLst>
                <a:gd name="T0" fmla="*/ 0 w 232"/>
                <a:gd name="T1" fmla="*/ 368 h 368"/>
                <a:gd name="T2" fmla="*/ 232 w 232"/>
                <a:gd name="T3" fmla="*/ 0 h 368"/>
                <a:gd name="T4" fmla="*/ 0 60000 65536"/>
                <a:gd name="T5" fmla="*/ 0 60000 65536"/>
                <a:gd name="T6" fmla="*/ 0 w 232"/>
                <a:gd name="T7" fmla="*/ 0 h 368"/>
                <a:gd name="T8" fmla="*/ 232 w 232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2" h="368">
                  <a:moveTo>
                    <a:pt x="0" y="368"/>
                  </a:moveTo>
                  <a:lnTo>
                    <a:pt x="232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23"/>
            <p:cNvSpPr>
              <a:spLocks noChangeShapeType="1"/>
            </p:cNvSpPr>
            <p:nvPr/>
          </p:nvSpPr>
          <p:spPr bwMode="auto">
            <a:xfrm>
              <a:off x="385" y="3204"/>
              <a:ext cx="5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24"/>
            <p:cNvSpPr>
              <a:spLocks/>
            </p:cNvSpPr>
            <p:nvPr/>
          </p:nvSpPr>
          <p:spPr bwMode="auto">
            <a:xfrm>
              <a:off x="1473" y="2795"/>
              <a:ext cx="232" cy="368"/>
            </a:xfrm>
            <a:custGeom>
              <a:avLst/>
              <a:gdLst>
                <a:gd name="T0" fmla="*/ 0 w 232"/>
                <a:gd name="T1" fmla="*/ 368 h 368"/>
                <a:gd name="T2" fmla="*/ 232 w 232"/>
                <a:gd name="T3" fmla="*/ 0 h 368"/>
                <a:gd name="T4" fmla="*/ 0 60000 65536"/>
                <a:gd name="T5" fmla="*/ 0 60000 65536"/>
                <a:gd name="T6" fmla="*/ 0 w 232"/>
                <a:gd name="T7" fmla="*/ 0 h 368"/>
                <a:gd name="T8" fmla="*/ 232 w 232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2" h="368">
                  <a:moveTo>
                    <a:pt x="0" y="368"/>
                  </a:moveTo>
                  <a:lnTo>
                    <a:pt x="232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Rectangle 25"/>
            <p:cNvSpPr>
              <a:spLocks noChangeArrowheads="1"/>
            </p:cNvSpPr>
            <p:nvPr/>
          </p:nvSpPr>
          <p:spPr bwMode="auto">
            <a:xfrm>
              <a:off x="521" y="2976"/>
              <a:ext cx="27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cs typeface="Times New Roman" pitchFamily="18" charset="0"/>
                </a:rPr>
                <a:t>A</a:t>
              </a:r>
            </a:p>
          </p:txBody>
        </p:sp>
        <p:sp>
          <p:nvSpPr>
            <p:cNvPr id="15412" name="Rectangle 26"/>
            <p:cNvSpPr>
              <a:spLocks noChangeArrowheads="1"/>
            </p:cNvSpPr>
            <p:nvPr/>
          </p:nvSpPr>
          <p:spPr bwMode="auto">
            <a:xfrm rot="-3591744">
              <a:off x="1314" y="2863"/>
              <a:ext cx="27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cs typeface="Times New Roman" pitchFamily="18" charset="0"/>
                </a:rPr>
                <a:t>B</a:t>
              </a:r>
            </a:p>
          </p:txBody>
        </p:sp>
        <p:grpSp>
          <p:nvGrpSpPr>
            <p:cNvPr id="15413" name="Group 90"/>
            <p:cNvGrpSpPr>
              <a:grpSpLocks/>
            </p:cNvGrpSpPr>
            <p:nvPr/>
          </p:nvGrpSpPr>
          <p:grpSpPr bwMode="auto">
            <a:xfrm>
              <a:off x="2154" y="2750"/>
              <a:ext cx="1270" cy="817"/>
              <a:chOff x="2880" y="2750"/>
              <a:chExt cx="1270" cy="817"/>
            </a:xfrm>
          </p:grpSpPr>
          <p:sp>
            <p:nvSpPr>
              <p:cNvPr id="15414" name="Line 11"/>
              <p:cNvSpPr>
                <a:spLocks noChangeShapeType="1"/>
              </p:cNvSpPr>
              <p:nvPr/>
            </p:nvSpPr>
            <p:spPr bwMode="auto">
              <a:xfrm>
                <a:off x="3605" y="2795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Line 12"/>
              <p:cNvSpPr>
                <a:spLocks noChangeShapeType="1"/>
              </p:cNvSpPr>
              <p:nvPr/>
            </p:nvSpPr>
            <p:spPr bwMode="auto">
              <a:xfrm flipV="1">
                <a:off x="3651" y="2795"/>
                <a:ext cx="498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Freeform 17"/>
              <p:cNvSpPr>
                <a:spLocks/>
              </p:cNvSpPr>
              <p:nvPr/>
            </p:nvSpPr>
            <p:spPr bwMode="auto">
              <a:xfrm>
                <a:off x="3334" y="2795"/>
                <a:ext cx="816" cy="363"/>
              </a:xfrm>
              <a:custGeom>
                <a:avLst/>
                <a:gdLst>
                  <a:gd name="T0" fmla="*/ 0 w 770"/>
                  <a:gd name="T1" fmla="*/ 391 h 354"/>
                  <a:gd name="T2" fmla="*/ 972 w 770"/>
                  <a:gd name="T3" fmla="*/ 0 h 354"/>
                  <a:gd name="T4" fmla="*/ 0 60000 65536"/>
                  <a:gd name="T5" fmla="*/ 0 60000 65536"/>
                  <a:gd name="T6" fmla="*/ 0 w 770"/>
                  <a:gd name="T7" fmla="*/ 0 h 354"/>
                  <a:gd name="T8" fmla="*/ 770 w 770"/>
                  <a:gd name="T9" fmla="*/ 354 h 3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70" h="354">
                    <a:moveTo>
                      <a:pt x="0" y="354"/>
                    </a:moveTo>
                    <a:lnTo>
                      <a:pt x="770" y="0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Line 23"/>
              <p:cNvSpPr>
                <a:spLocks noChangeShapeType="1"/>
              </p:cNvSpPr>
              <p:nvPr/>
            </p:nvSpPr>
            <p:spPr bwMode="auto">
              <a:xfrm>
                <a:off x="3334" y="3158"/>
                <a:ext cx="54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Freeform 24"/>
              <p:cNvSpPr>
                <a:spLocks/>
              </p:cNvSpPr>
              <p:nvPr/>
            </p:nvSpPr>
            <p:spPr bwMode="auto">
              <a:xfrm>
                <a:off x="3334" y="2790"/>
                <a:ext cx="232" cy="368"/>
              </a:xfrm>
              <a:custGeom>
                <a:avLst/>
                <a:gdLst>
                  <a:gd name="T0" fmla="*/ 0 w 232"/>
                  <a:gd name="T1" fmla="*/ 368 h 368"/>
                  <a:gd name="T2" fmla="*/ 232 w 232"/>
                  <a:gd name="T3" fmla="*/ 0 h 368"/>
                  <a:gd name="T4" fmla="*/ 0 60000 65536"/>
                  <a:gd name="T5" fmla="*/ 0 60000 65536"/>
                  <a:gd name="T6" fmla="*/ 0 w 232"/>
                  <a:gd name="T7" fmla="*/ 0 h 368"/>
                  <a:gd name="T8" fmla="*/ 232 w 232"/>
                  <a:gd name="T9" fmla="*/ 368 h 3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2" h="368">
                    <a:moveTo>
                      <a:pt x="0" y="368"/>
                    </a:moveTo>
                    <a:lnTo>
                      <a:pt x="232" y="0"/>
                    </a:lnTo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Freeform 24"/>
              <p:cNvSpPr>
                <a:spLocks/>
              </p:cNvSpPr>
              <p:nvPr/>
            </p:nvSpPr>
            <p:spPr bwMode="auto">
              <a:xfrm rot="-10518846">
                <a:off x="3106" y="3112"/>
                <a:ext cx="226" cy="455"/>
              </a:xfrm>
              <a:custGeom>
                <a:avLst/>
                <a:gdLst>
                  <a:gd name="T0" fmla="*/ 0 w 232"/>
                  <a:gd name="T1" fmla="*/ 861 h 368"/>
                  <a:gd name="T2" fmla="*/ 208 w 232"/>
                  <a:gd name="T3" fmla="*/ 0 h 368"/>
                  <a:gd name="T4" fmla="*/ 0 60000 65536"/>
                  <a:gd name="T5" fmla="*/ 0 60000 65536"/>
                  <a:gd name="T6" fmla="*/ 0 w 232"/>
                  <a:gd name="T7" fmla="*/ 0 h 368"/>
                  <a:gd name="T8" fmla="*/ 232 w 232"/>
                  <a:gd name="T9" fmla="*/ 368 h 3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2" h="368">
                    <a:moveTo>
                      <a:pt x="0" y="368"/>
                    </a:moveTo>
                    <a:lnTo>
                      <a:pt x="232" y="0"/>
                    </a:lnTo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/>
              </a:p>
            </p:txBody>
          </p:sp>
          <p:sp>
            <p:nvSpPr>
              <p:cNvPr id="15420" name="Line 11"/>
              <p:cNvSpPr>
                <a:spLocks noChangeShapeType="1"/>
              </p:cNvSpPr>
              <p:nvPr/>
            </p:nvSpPr>
            <p:spPr bwMode="auto">
              <a:xfrm>
                <a:off x="3107" y="3566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Freeform 17"/>
              <p:cNvSpPr>
                <a:spLocks/>
              </p:cNvSpPr>
              <p:nvPr/>
            </p:nvSpPr>
            <p:spPr bwMode="auto">
              <a:xfrm rot="12983637" flipH="1">
                <a:off x="3262" y="3282"/>
                <a:ext cx="480" cy="148"/>
              </a:xfrm>
              <a:custGeom>
                <a:avLst/>
                <a:gdLst>
                  <a:gd name="T0" fmla="*/ 0 w 770"/>
                  <a:gd name="T1" fmla="*/ 11 h 354"/>
                  <a:gd name="T2" fmla="*/ 116 w 770"/>
                  <a:gd name="T3" fmla="*/ 0 h 354"/>
                  <a:gd name="T4" fmla="*/ 0 60000 65536"/>
                  <a:gd name="T5" fmla="*/ 0 60000 65536"/>
                  <a:gd name="T6" fmla="*/ 0 w 770"/>
                  <a:gd name="T7" fmla="*/ 0 h 354"/>
                  <a:gd name="T8" fmla="*/ 770 w 770"/>
                  <a:gd name="T9" fmla="*/ 354 h 3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70" h="354">
                    <a:moveTo>
                      <a:pt x="0" y="354"/>
                    </a:moveTo>
                    <a:lnTo>
                      <a:pt x="770" y="0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/>
              </a:p>
            </p:txBody>
          </p:sp>
          <p:sp>
            <p:nvSpPr>
              <p:cNvPr id="15422" name="Rectangle 26"/>
              <p:cNvSpPr>
                <a:spLocks noChangeArrowheads="1"/>
              </p:cNvSpPr>
              <p:nvPr/>
            </p:nvSpPr>
            <p:spPr bwMode="auto">
              <a:xfrm rot="-240366">
                <a:off x="3243" y="2750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5423" name="Rectangle 26"/>
              <p:cNvSpPr>
                <a:spLocks noChangeArrowheads="1"/>
              </p:cNvSpPr>
              <p:nvPr/>
            </p:nvSpPr>
            <p:spPr bwMode="auto">
              <a:xfrm rot="-240366">
                <a:off x="2880" y="3295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cs typeface="Times New Roman" pitchFamily="18" charset="0"/>
                  </a:rPr>
                  <a:t>-</a:t>
                </a:r>
                <a:r>
                  <a:rPr lang="en-US" sz="1600" b="1"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5424" name="Rectangle 18"/>
              <p:cNvSpPr>
                <a:spLocks noChangeArrowheads="1"/>
              </p:cNvSpPr>
              <p:nvPr/>
            </p:nvSpPr>
            <p:spPr bwMode="auto">
              <a:xfrm rot="-1510703">
                <a:off x="3424" y="2886"/>
                <a:ext cx="227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15425" name="Rectangle 21"/>
              <p:cNvSpPr>
                <a:spLocks noChangeArrowheads="1"/>
              </p:cNvSpPr>
              <p:nvPr/>
            </p:nvSpPr>
            <p:spPr bwMode="auto">
              <a:xfrm rot="-1567189">
                <a:off x="3605" y="2802"/>
                <a:ext cx="227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>
                    <a:cs typeface="Times New Roman" pitchFamily="18" charset="0"/>
                  </a:rPr>
                  <a:t> = A+B</a:t>
                </a:r>
              </a:p>
            </p:txBody>
          </p:sp>
          <p:sp>
            <p:nvSpPr>
              <p:cNvPr id="15426" name="Rectangle 18"/>
              <p:cNvSpPr>
                <a:spLocks noChangeArrowheads="1"/>
              </p:cNvSpPr>
              <p:nvPr/>
            </p:nvSpPr>
            <p:spPr bwMode="auto">
              <a:xfrm rot="3308359">
                <a:off x="3234" y="3121"/>
                <a:ext cx="227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15427" name="Rectangle 21"/>
              <p:cNvSpPr>
                <a:spLocks noChangeArrowheads="1"/>
              </p:cNvSpPr>
              <p:nvPr/>
            </p:nvSpPr>
            <p:spPr bwMode="auto">
              <a:xfrm rot="3251873">
                <a:off x="3348" y="3286"/>
                <a:ext cx="227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>
                    <a:cs typeface="Times New Roman" pitchFamily="18" charset="0"/>
                  </a:rPr>
                  <a:t> = A-B</a:t>
                </a:r>
              </a:p>
            </p:txBody>
          </p:sp>
          <p:sp>
            <p:nvSpPr>
              <p:cNvPr id="15428" name="Rectangle 25"/>
              <p:cNvSpPr>
                <a:spLocks noChangeArrowheads="1"/>
              </p:cNvSpPr>
              <p:nvPr/>
            </p:nvSpPr>
            <p:spPr bwMode="auto">
              <a:xfrm>
                <a:off x="3515" y="3113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cs typeface="Times New Roman" pitchFamily="18" charset="0"/>
                  </a:rPr>
                  <a:t>A</a:t>
                </a:r>
              </a:p>
            </p:txBody>
          </p:sp>
        </p:grpSp>
      </p:grpSp>
      <p:sp>
        <p:nvSpPr>
          <p:cNvPr id="15370" name="Text Box 29"/>
          <p:cNvSpPr txBox="1">
            <a:spLocks noChangeArrowheads="1"/>
          </p:cNvSpPr>
          <p:nvPr/>
        </p:nvSpPr>
        <p:spPr bwMode="auto">
          <a:xfrm>
            <a:off x="1763713" y="5445125"/>
            <a:ext cx="3167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Besarnya vektor R = | R |  =</a:t>
            </a:r>
          </a:p>
        </p:txBody>
      </p:sp>
      <p:graphicFrame>
        <p:nvGraphicFramePr>
          <p:cNvPr id="15371" name="Object 30"/>
          <p:cNvGraphicFramePr>
            <a:graphicFrameLocks noChangeAspect="1"/>
          </p:cNvGraphicFramePr>
          <p:nvPr/>
        </p:nvGraphicFramePr>
        <p:xfrm>
          <a:off x="5003800" y="5373688"/>
          <a:ext cx="30972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218671" imgH="241195" progId="Equation.3">
                  <p:embed/>
                </p:oleObj>
              </mc:Choice>
              <mc:Fallback>
                <p:oleObj name="Equation" r:id="rId3" imgW="1218671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373688"/>
                        <a:ext cx="3097213" cy="5048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Text Box 26"/>
          <p:cNvSpPr txBox="1">
            <a:spLocks noChangeArrowheads="1"/>
          </p:cNvSpPr>
          <p:nvPr/>
        </p:nvSpPr>
        <p:spPr bwMode="auto">
          <a:xfrm>
            <a:off x="7739063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2.5</a:t>
            </a:r>
          </a:p>
        </p:txBody>
      </p:sp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1476375" y="5967413"/>
            <a:ext cx="35274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/>
              <a:t>Besarnya vektor A+B = R = |R| =</a:t>
            </a:r>
          </a:p>
        </p:txBody>
      </p:sp>
      <p:sp>
        <p:nvSpPr>
          <p:cNvPr id="15374" name="Rectangle 124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75" name="Line 129"/>
          <p:cNvSpPr>
            <a:spLocks noChangeShapeType="1"/>
          </p:cNvSpPr>
          <p:nvPr/>
        </p:nvSpPr>
        <p:spPr bwMode="auto">
          <a:xfrm flipV="1">
            <a:off x="5053013" y="6146800"/>
            <a:ext cx="34925" cy="111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30"/>
          <p:cNvSpPr>
            <a:spLocks noChangeShapeType="1"/>
          </p:cNvSpPr>
          <p:nvPr/>
        </p:nvSpPr>
        <p:spPr bwMode="auto">
          <a:xfrm>
            <a:off x="5087938" y="6149975"/>
            <a:ext cx="53975" cy="88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31"/>
          <p:cNvSpPr>
            <a:spLocks noChangeShapeType="1"/>
          </p:cNvSpPr>
          <p:nvPr/>
        </p:nvSpPr>
        <p:spPr bwMode="auto">
          <a:xfrm flipV="1">
            <a:off x="5148263" y="5992813"/>
            <a:ext cx="66675" cy="2460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32"/>
          <p:cNvSpPr>
            <a:spLocks noChangeShapeType="1"/>
          </p:cNvSpPr>
          <p:nvPr/>
        </p:nvSpPr>
        <p:spPr bwMode="auto">
          <a:xfrm>
            <a:off x="5214938" y="5992813"/>
            <a:ext cx="24526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Rectangle 133"/>
          <p:cNvSpPr>
            <a:spLocks noChangeArrowheads="1"/>
          </p:cNvSpPr>
          <p:nvPr/>
        </p:nvSpPr>
        <p:spPr bwMode="auto">
          <a:xfrm>
            <a:off x="7235825" y="6016625"/>
            <a:ext cx="125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l-GR" sz="1800">
                <a:cs typeface="Arial" pitchFamily="34" charset="0"/>
              </a:rPr>
              <a:t>θ</a:t>
            </a:r>
          </a:p>
        </p:txBody>
      </p:sp>
      <p:sp>
        <p:nvSpPr>
          <p:cNvPr id="15380" name="Rectangle 134"/>
          <p:cNvSpPr>
            <a:spLocks noChangeArrowheads="1"/>
          </p:cNvSpPr>
          <p:nvPr/>
        </p:nvSpPr>
        <p:spPr bwMode="auto">
          <a:xfrm>
            <a:off x="6877050" y="6034088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cos</a:t>
            </a:r>
            <a:endParaRPr lang="en-US" sz="1800"/>
          </a:p>
        </p:txBody>
      </p:sp>
      <p:sp>
        <p:nvSpPr>
          <p:cNvPr id="15381" name="Rectangle 135"/>
          <p:cNvSpPr>
            <a:spLocks noChangeArrowheads="1"/>
          </p:cNvSpPr>
          <p:nvPr/>
        </p:nvSpPr>
        <p:spPr bwMode="auto">
          <a:xfrm>
            <a:off x="6300788" y="60340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15382" name="Rectangle 137"/>
          <p:cNvSpPr>
            <a:spLocks noChangeArrowheads="1"/>
          </p:cNvSpPr>
          <p:nvPr/>
        </p:nvSpPr>
        <p:spPr bwMode="auto">
          <a:xfrm>
            <a:off x="5435600" y="6126163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383" name="Rectangle 138"/>
          <p:cNvSpPr>
            <a:spLocks noChangeArrowheads="1"/>
          </p:cNvSpPr>
          <p:nvPr/>
        </p:nvSpPr>
        <p:spPr bwMode="auto">
          <a:xfrm>
            <a:off x="6516688" y="6034088"/>
            <a:ext cx="3063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AB</a:t>
            </a:r>
            <a:endParaRPr lang="en-US" sz="1800"/>
          </a:p>
        </p:txBody>
      </p:sp>
      <p:sp>
        <p:nvSpPr>
          <p:cNvPr id="15384" name="Rectangle 139"/>
          <p:cNvSpPr>
            <a:spLocks noChangeArrowheads="1"/>
          </p:cNvSpPr>
          <p:nvPr/>
        </p:nvSpPr>
        <p:spPr bwMode="auto">
          <a:xfrm>
            <a:off x="5724525" y="6034088"/>
            <a:ext cx="150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B</a:t>
            </a:r>
            <a:endParaRPr lang="en-US" sz="1800"/>
          </a:p>
        </p:txBody>
      </p:sp>
      <p:sp>
        <p:nvSpPr>
          <p:cNvPr id="15385" name="Rectangle 140"/>
          <p:cNvSpPr>
            <a:spLocks noChangeArrowheads="1"/>
          </p:cNvSpPr>
          <p:nvPr/>
        </p:nvSpPr>
        <p:spPr bwMode="auto">
          <a:xfrm>
            <a:off x="5253038" y="6034088"/>
            <a:ext cx="153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A</a:t>
            </a:r>
            <a:endParaRPr lang="en-US" sz="1800"/>
          </a:p>
        </p:txBody>
      </p:sp>
      <p:sp>
        <p:nvSpPr>
          <p:cNvPr id="15386" name="Rectangle 142"/>
          <p:cNvSpPr>
            <a:spLocks noChangeArrowheads="1"/>
          </p:cNvSpPr>
          <p:nvPr/>
        </p:nvSpPr>
        <p:spPr bwMode="auto">
          <a:xfrm>
            <a:off x="6084888" y="6016625"/>
            <a:ext cx="133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+</a:t>
            </a:r>
            <a:endParaRPr lang="en-US" sz="1800"/>
          </a:p>
        </p:txBody>
      </p:sp>
      <p:sp>
        <p:nvSpPr>
          <p:cNvPr id="15387" name="Rectangle 143"/>
          <p:cNvSpPr>
            <a:spLocks noChangeArrowheads="1"/>
          </p:cNvSpPr>
          <p:nvPr/>
        </p:nvSpPr>
        <p:spPr bwMode="auto">
          <a:xfrm>
            <a:off x="5518150" y="6034088"/>
            <a:ext cx="13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+</a:t>
            </a:r>
            <a:endParaRPr lang="en-US" sz="1800"/>
          </a:p>
        </p:txBody>
      </p:sp>
      <p:sp>
        <p:nvSpPr>
          <p:cNvPr id="15388" name="Rectangle 9"/>
          <p:cNvSpPr>
            <a:spLocks noChangeArrowheads="1"/>
          </p:cNvSpPr>
          <p:nvPr/>
        </p:nvSpPr>
        <p:spPr bwMode="auto">
          <a:xfrm>
            <a:off x="1476375" y="6308725"/>
            <a:ext cx="35274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/>
              <a:t>Besarnya vektor A-B  = S = |S| =</a:t>
            </a:r>
          </a:p>
        </p:txBody>
      </p:sp>
      <p:sp>
        <p:nvSpPr>
          <p:cNvPr id="15389" name="Line 163"/>
          <p:cNvSpPr>
            <a:spLocks noChangeShapeType="1"/>
          </p:cNvSpPr>
          <p:nvPr/>
        </p:nvSpPr>
        <p:spPr bwMode="auto">
          <a:xfrm flipV="1">
            <a:off x="4981575" y="6505575"/>
            <a:ext cx="34925" cy="111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164"/>
          <p:cNvSpPr>
            <a:spLocks noChangeShapeType="1"/>
          </p:cNvSpPr>
          <p:nvPr/>
        </p:nvSpPr>
        <p:spPr bwMode="auto">
          <a:xfrm>
            <a:off x="5016500" y="6508750"/>
            <a:ext cx="53975" cy="88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165"/>
          <p:cNvSpPr>
            <a:spLocks noChangeShapeType="1"/>
          </p:cNvSpPr>
          <p:nvPr/>
        </p:nvSpPr>
        <p:spPr bwMode="auto">
          <a:xfrm flipV="1">
            <a:off x="5076825" y="6351588"/>
            <a:ext cx="66675" cy="2460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166"/>
          <p:cNvSpPr>
            <a:spLocks noChangeShapeType="1"/>
          </p:cNvSpPr>
          <p:nvPr/>
        </p:nvSpPr>
        <p:spPr bwMode="auto">
          <a:xfrm>
            <a:off x="5143500" y="6351588"/>
            <a:ext cx="245268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Rectangle 168"/>
          <p:cNvSpPr>
            <a:spLocks noChangeArrowheads="1"/>
          </p:cNvSpPr>
          <p:nvPr/>
        </p:nvSpPr>
        <p:spPr bwMode="auto">
          <a:xfrm>
            <a:off x="7248525" y="6375400"/>
            <a:ext cx="125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l-GR" sz="1800">
                <a:cs typeface="Arial" pitchFamily="34" charset="0"/>
              </a:rPr>
              <a:t>θ</a:t>
            </a:r>
          </a:p>
        </p:txBody>
      </p:sp>
      <p:sp>
        <p:nvSpPr>
          <p:cNvPr id="15394" name="Rectangle 169"/>
          <p:cNvSpPr>
            <a:spLocks noChangeArrowheads="1"/>
          </p:cNvSpPr>
          <p:nvPr/>
        </p:nvSpPr>
        <p:spPr bwMode="auto">
          <a:xfrm>
            <a:off x="6870700" y="6392863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cos</a:t>
            </a:r>
            <a:endParaRPr lang="en-US" sz="1800"/>
          </a:p>
        </p:txBody>
      </p:sp>
      <p:sp>
        <p:nvSpPr>
          <p:cNvPr id="15395" name="Rectangle 170"/>
          <p:cNvSpPr>
            <a:spLocks noChangeArrowheads="1"/>
          </p:cNvSpPr>
          <p:nvPr/>
        </p:nvSpPr>
        <p:spPr bwMode="auto">
          <a:xfrm>
            <a:off x="6289675" y="6392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15396" name="Rectangle 173"/>
          <p:cNvSpPr>
            <a:spLocks noChangeArrowheads="1"/>
          </p:cNvSpPr>
          <p:nvPr/>
        </p:nvSpPr>
        <p:spPr bwMode="auto">
          <a:xfrm>
            <a:off x="6488113" y="6392863"/>
            <a:ext cx="3063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AB</a:t>
            </a:r>
            <a:endParaRPr lang="en-US" sz="1800"/>
          </a:p>
        </p:txBody>
      </p:sp>
      <p:sp>
        <p:nvSpPr>
          <p:cNvPr id="15397" name="Rectangle 174"/>
          <p:cNvSpPr>
            <a:spLocks noChangeArrowheads="1"/>
          </p:cNvSpPr>
          <p:nvPr/>
        </p:nvSpPr>
        <p:spPr bwMode="auto">
          <a:xfrm>
            <a:off x="5707063" y="6392863"/>
            <a:ext cx="1508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B</a:t>
            </a:r>
            <a:endParaRPr lang="en-US" sz="1800"/>
          </a:p>
        </p:txBody>
      </p:sp>
      <p:sp>
        <p:nvSpPr>
          <p:cNvPr id="15398" name="Rectangle 175"/>
          <p:cNvSpPr>
            <a:spLocks noChangeArrowheads="1"/>
          </p:cNvSpPr>
          <p:nvPr/>
        </p:nvSpPr>
        <p:spPr bwMode="auto">
          <a:xfrm>
            <a:off x="5181600" y="6392863"/>
            <a:ext cx="153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A</a:t>
            </a:r>
            <a:endParaRPr lang="en-US" sz="1800"/>
          </a:p>
        </p:txBody>
      </p:sp>
      <p:sp>
        <p:nvSpPr>
          <p:cNvPr id="15399" name="Rectangle 176"/>
          <p:cNvSpPr>
            <a:spLocks noChangeArrowheads="1"/>
          </p:cNvSpPr>
          <p:nvPr/>
        </p:nvSpPr>
        <p:spPr bwMode="auto">
          <a:xfrm>
            <a:off x="6142038" y="6375400"/>
            <a:ext cx="76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-</a:t>
            </a:r>
            <a:endParaRPr lang="en-US" sz="1800"/>
          </a:p>
        </p:txBody>
      </p:sp>
      <p:sp>
        <p:nvSpPr>
          <p:cNvPr id="15400" name="Rectangle 177"/>
          <p:cNvSpPr>
            <a:spLocks noChangeArrowheads="1"/>
          </p:cNvSpPr>
          <p:nvPr/>
        </p:nvSpPr>
        <p:spPr bwMode="auto">
          <a:xfrm>
            <a:off x="5508625" y="6375400"/>
            <a:ext cx="133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+</a:t>
            </a:r>
            <a:endParaRPr lang="en-US" sz="1800"/>
          </a:p>
        </p:txBody>
      </p:sp>
      <p:sp>
        <p:nvSpPr>
          <p:cNvPr id="15401" name="Rectangle 178"/>
          <p:cNvSpPr>
            <a:spLocks noChangeArrowheads="1"/>
          </p:cNvSpPr>
          <p:nvPr/>
        </p:nvSpPr>
        <p:spPr bwMode="auto">
          <a:xfrm>
            <a:off x="5927725" y="6126163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402" name="Rectangle 179"/>
          <p:cNvSpPr>
            <a:spLocks noChangeArrowheads="1"/>
          </p:cNvSpPr>
          <p:nvPr/>
        </p:nvSpPr>
        <p:spPr bwMode="auto">
          <a:xfrm>
            <a:off x="5918200" y="645318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403" name="Rectangle 180"/>
          <p:cNvSpPr>
            <a:spLocks noChangeArrowheads="1"/>
          </p:cNvSpPr>
          <p:nvPr/>
        </p:nvSpPr>
        <p:spPr bwMode="auto">
          <a:xfrm>
            <a:off x="5364163" y="645318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aseline="3000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22643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4"/>
          <p:cNvSpPr txBox="1">
            <a:spLocks noChangeArrowheads="1"/>
          </p:cNvSpPr>
          <p:nvPr/>
        </p:nvSpPr>
        <p:spPr bwMode="auto">
          <a:xfrm>
            <a:off x="7739063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2.6</a:t>
            </a:r>
          </a:p>
        </p:txBody>
      </p:sp>
      <p:sp>
        <p:nvSpPr>
          <p:cNvPr id="16387" name="AutoShape 38" descr="Dashed vertical"/>
          <p:cNvSpPr>
            <a:spLocks noChangeArrowheads="1"/>
          </p:cNvSpPr>
          <p:nvPr/>
        </p:nvSpPr>
        <p:spPr bwMode="auto">
          <a:xfrm rot="-5400000">
            <a:off x="1781175" y="1147763"/>
            <a:ext cx="971550" cy="3022600"/>
          </a:xfrm>
          <a:prstGeom prst="flowChartMerg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>
            <a:spAutoFit/>
          </a:bodyPr>
          <a:lstStyle/>
          <a:p>
            <a:pPr algn="ctr" eaLnBrk="1" hangingPunct="1">
              <a:lnSpc>
                <a:spcPct val="140000"/>
              </a:lnSpc>
              <a:spcBef>
                <a:spcPct val="20000"/>
              </a:spcBef>
              <a:tabLst>
                <a:tab pos="539750" algn="l"/>
              </a:tabLst>
            </a:pPr>
            <a:r>
              <a:rPr lang="en-US" sz="1800" b="1">
                <a:cs typeface="Times New Roman" pitchFamily="18" charset="0"/>
              </a:rPr>
              <a:t>2.  Segitiga</a:t>
            </a:r>
          </a:p>
        </p:txBody>
      </p:sp>
      <p:sp>
        <p:nvSpPr>
          <p:cNvPr id="16388" name="AutoShape 39"/>
          <p:cNvSpPr>
            <a:spLocks noChangeArrowheads="1"/>
          </p:cNvSpPr>
          <p:nvPr/>
        </p:nvSpPr>
        <p:spPr bwMode="auto">
          <a:xfrm rot="10800000">
            <a:off x="546100" y="4292600"/>
            <a:ext cx="5035550" cy="469900"/>
          </a:xfrm>
          <a:prstGeom prst="pentagon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>
            <a:spAutoFit/>
          </a:bodyPr>
          <a:lstStyle/>
          <a:p>
            <a:pPr marL="342900" indent="-342900" algn="just">
              <a:spcBef>
                <a:spcPct val="50000"/>
              </a:spcBef>
              <a:tabLst>
                <a:tab pos="539750" algn="l"/>
              </a:tabLst>
            </a:pPr>
            <a:r>
              <a:rPr lang="en-US" sz="1800" b="1">
                <a:cs typeface="Times New Roman" pitchFamily="18" charset="0"/>
              </a:rPr>
              <a:t>3. Poligon (Segi Banyak)</a:t>
            </a:r>
          </a:p>
        </p:txBody>
      </p:sp>
      <p:grpSp>
        <p:nvGrpSpPr>
          <p:cNvPr id="16389" name="Group 41"/>
          <p:cNvGrpSpPr>
            <a:grpSpLocks/>
          </p:cNvGrpSpPr>
          <p:nvPr/>
        </p:nvGrpSpPr>
        <p:grpSpPr bwMode="auto">
          <a:xfrm>
            <a:off x="539750" y="404813"/>
            <a:ext cx="7272338" cy="1366837"/>
            <a:chOff x="1157" y="3385"/>
            <a:chExt cx="4354" cy="861"/>
          </a:xfrm>
        </p:grpSpPr>
        <p:grpSp>
          <p:nvGrpSpPr>
            <p:cNvPr id="16437" name="Group 42"/>
            <p:cNvGrpSpPr>
              <a:grpSpLocks/>
            </p:cNvGrpSpPr>
            <p:nvPr/>
          </p:nvGrpSpPr>
          <p:grpSpPr bwMode="auto">
            <a:xfrm>
              <a:off x="1157" y="3385"/>
              <a:ext cx="4354" cy="639"/>
              <a:chOff x="884" y="3475"/>
              <a:chExt cx="4944" cy="639"/>
            </a:xfrm>
          </p:grpSpPr>
          <p:sp>
            <p:nvSpPr>
              <p:cNvPr id="16439" name="Text Box 32"/>
              <p:cNvSpPr txBox="1">
                <a:spLocks noChangeArrowheads="1"/>
              </p:cNvSpPr>
              <p:nvPr/>
            </p:nvSpPr>
            <p:spPr bwMode="auto">
              <a:xfrm>
                <a:off x="884" y="3475"/>
                <a:ext cx="49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66700" indent="-266700" defTabSz="990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defTabSz="990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defTabSz="990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defTabSz="990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defTabSz="990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defTabSz="990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defTabSz="990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defTabSz="990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defTabSz="990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itchFamily="2" charset="2"/>
                  <a:buChar char="§"/>
                </a:pPr>
                <a:r>
                  <a:rPr lang="en-US" sz="1800">
                    <a:cs typeface="Times New Roman" pitchFamily="18" charset="0"/>
                  </a:rPr>
                  <a:t>Jika vektor A dan B  searah                    </a:t>
                </a:r>
                <a:r>
                  <a:rPr lang="en-US" sz="1800">
                    <a:cs typeface="Times New Roman" pitchFamily="18" charset="0"/>
                    <a:sym typeface="Wingdings" pitchFamily="2" charset="2"/>
                  </a:rPr>
                  <a:t>  </a:t>
                </a:r>
                <a:r>
                  <a:rPr lang="el-GR" sz="1800">
                    <a:cs typeface="Times New Roman" pitchFamily="18" charset="0"/>
                    <a:sym typeface="Symbol" pitchFamily="18" charset="2"/>
                  </a:rPr>
                  <a:t>θ</a:t>
                </a:r>
                <a:r>
                  <a:rPr lang="en-US" sz="1800">
                    <a:cs typeface="Times New Roman" pitchFamily="18" charset="0"/>
                    <a:sym typeface="Symbol" pitchFamily="18" charset="2"/>
                  </a:rPr>
                  <a:t> = 0</a:t>
                </a:r>
                <a:r>
                  <a:rPr lang="en-US" sz="1800" baseline="30000">
                    <a:cs typeface="Times New Roman" pitchFamily="18" charset="0"/>
                    <a:sym typeface="Symbol" pitchFamily="18" charset="2"/>
                  </a:rPr>
                  <a:t>o </a:t>
                </a:r>
                <a:r>
                  <a:rPr lang="en-US" sz="1800">
                    <a:cs typeface="Times New Roman" pitchFamily="18" charset="0"/>
                    <a:sym typeface="Symbol" pitchFamily="18" charset="2"/>
                  </a:rPr>
                  <a:t>    : R = A + B</a:t>
                </a:r>
                <a:endParaRPr lang="en-US" sz="1800" baseline="30000"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6440" name="Text Box 34"/>
              <p:cNvSpPr txBox="1">
                <a:spLocks noChangeArrowheads="1"/>
              </p:cNvSpPr>
              <p:nvPr/>
            </p:nvSpPr>
            <p:spPr bwMode="auto">
              <a:xfrm>
                <a:off x="884" y="3671"/>
                <a:ext cx="48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66700" indent="-2667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itchFamily="2" charset="2"/>
                  <a:buChar char="§"/>
                </a:pPr>
                <a:r>
                  <a:rPr lang="en-US" sz="1800">
                    <a:cs typeface="Times New Roman" pitchFamily="18" charset="0"/>
                  </a:rPr>
                  <a:t>Jika vektor A dan B  berlawanan arah    </a:t>
                </a:r>
                <a:r>
                  <a:rPr lang="en-US" sz="1800">
                    <a:cs typeface="Times New Roman" pitchFamily="18" charset="0"/>
                    <a:sym typeface="Wingdings" pitchFamily="2" charset="2"/>
                  </a:rPr>
                  <a:t>  </a:t>
                </a:r>
                <a:r>
                  <a:rPr lang="el-GR" sz="1800">
                    <a:cs typeface="Times New Roman" pitchFamily="18" charset="0"/>
                    <a:sym typeface="Symbol" pitchFamily="18" charset="2"/>
                  </a:rPr>
                  <a:t>θ</a:t>
                </a:r>
                <a:r>
                  <a:rPr lang="en-US" sz="1800">
                    <a:cs typeface="Times New Roman" pitchFamily="18" charset="0"/>
                    <a:sym typeface="Symbol" pitchFamily="18" charset="2"/>
                  </a:rPr>
                  <a:t> = 180</a:t>
                </a:r>
                <a:r>
                  <a:rPr lang="en-US" sz="1800" baseline="30000">
                    <a:cs typeface="Times New Roman" pitchFamily="18" charset="0"/>
                    <a:sym typeface="Symbol" pitchFamily="18" charset="2"/>
                  </a:rPr>
                  <a:t>o  </a:t>
                </a:r>
                <a:r>
                  <a:rPr lang="en-US" sz="1800">
                    <a:cs typeface="Times New Roman" pitchFamily="18" charset="0"/>
                    <a:sym typeface="Symbol" pitchFamily="18" charset="2"/>
                  </a:rPr>
                  <a:t>: R = A - B</a:t>
                </a:r>
                <a:endParaRPr lang="en-US" sz="1800" baseline="30000"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6441" name="Text Box 36"/>
              <p:cNvSpPr txBox="1">
                <a:spLocks noChangeArrowheads="1"/>
              </p:cNvSpPr>
              <p:nvPr/>
            </p:nvSpPr>
            <p:spPr bwMode="auto">
              <a:xfrm>
                <a:off x="884" y="3883"/>
                <a:ext cx="467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66700" indent="-266700"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29200" algn="l"/>
                    <a:tab pos="5562600" algn="l"/>
                    <a:tab pos="6286500" algn="l"/>
                  </a:tabLst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itchFamily="2" charset="2"/>
                  <a:buChar char="§"/>
                </a:pPr>
                <a:r>
                  <a:rPr lang="en-US" sz="1800">
                    <a:cs typeface="Times New Roman" pitchFamily="18" charset="0"/>
                  </a:rPr>
                  <a:t>Jika vektor A dan B  Saling tegak lurus  </a:t>
                </a:r>
                <a:r>
                  <a:rPr lang="en-US" sz="1800">
                    <a:cs typeface="Times New Roman" pitchFamily="18" charset="0"/>
                    <a:sym typeface="Wingdings" pitchFamily="2" charset="2"/>
                  </a:rPr>
                  <a:t>  </a:t>
                </a:r>
                <a:r>
                  <a:rPr lang="el-GR" sz="1800">
                    <a:cs typeface="Times New Roman" pitchFamily="18" charset="0"/>
                    <a:sym typeface="Symbol" pitchFamily="18" charset="2"/>
                  </a:rPr>
                  <a:t>θ</a:t>
                </a:r>
                <a:r>
                  <a:rPr lang="en-US" sz="1800">
                    <a:cs typeface="Times New Roman" pitchFamily="18" charset="0"/>
                    <a:sym typeface="Symbol" pitchFamily="18" charset="2"/>
                  </a:rPr>
                  <a:t> = 90</a:t>
                </a:r>
                <a:r>
                  <a:rPr lang="en-US" sz="1800" baseline="30000">
                    <a:cs typeface="Times New Roman" pitchFamily="18" charset="0"/>
                    <a:sym typeface="Symbol" pitchFamily="18" charset="2"/>
                  </a:rPr>
                  <a:t>o </a:t>
                </a:r>
                <a:r>
                  <a:rPr lang="en-US" sz="1800">
                    <a:cs typeface="Times New Roman" pitchFamily="18" charset="0"/>
                    <a:sym typeface="Symbol" pitchFamily="18" charset="2"/>
                  </a:rPr>
                  <a:t>   : R = 0</a:t>
                </a:r>
                <a:endParaRPr lang="en-US" sz="1800" baseline="30000"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sp>
          <p:nvSpPr>
            <p:cNvPr id="16438" name="Rectangle 22"/>
            <p:cNvSpPr>
              <a:spLocks noChangeArrowheads="1"/>
            </p:cNvSpPr>
            <p:nvPr/>
          </p:nvSpPr>
          <p:spPr bwMode="auto">
            <a:xfrm>
              <a:off x="1338" y="4020"/>
              <a:ext cx="340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600" b="1">
                  <a:cs typeface="Times New Roman" pitchFamily="18" charset="0"/>
                </a:rPr>
                <a:t>Catatan	:  Untuk Selisih (-) arah Vektor di balik</a:t>
              </a:r>
            </a:p>
          </p:txBody>
        </p:sp>
      </p:grpSp>
      <p:sp>
        <p:nvSpPr>
          <p:cNvPr id="16390" name="AutoShape 47"/>
          <p:cNvSpPr>
            <a:spLocks noChangeArrowheads="1"/>
          </p:cNvSpPr>
          <p:nvPr/>
        </p:nvSpPr>
        <p:spPr bwMode="auto">
          <a:xfrm>
            <a:off x="468313" y="2060575"/>
            <a:ext cx="7704137" cy="18732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endParaRPr lang="id-ID" sz="1800">
              <a:latin typeface="Comic Sans MS" pitchFamily="66" charset="0"/>
            </a:endParaRPr>
          </a:p>
        </p:txBody>
      </p:sp>
      <p:sp>
        <p:nvSpPr>
          <p:cNvPr id="16391" name="AutoShape 48"/>
          <p:cNvSpPr>
            <a:spLocks noChangeArrowheads="1"/>
          </p:cNvSpPr>
          <p:nvPr/>
        </p:nvSpPr>
        <p:spPr bwMode="auto">
          <a:xfrm>
            <a:off x="468313" y="4149725"/>
            <a:ext cx="7704137" cy="20161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d-ID"/>
          </a:p>
        </p:txBody>
      </p:sp>
      <p:grpSp>
        <p:nvGrpSpPr>
          <p:cNvPr id="16392" name="Group 67"/>
          <p:cNvGrpSpPr>
            <a:grpSpLocks/>
          </p:cNvGrpSpPr>
          <p:nvPr/>
        </p:nvGrpSpPr>
        <p:grpSpPr bwMode="auto">
          <a:xfrm>
            <a:off x="2378075" y="2997200"/>
            <a:ext cx="5507038" cy="936625"/>
            <a:chOff x="1498" y="1888"/>
            <a:chExt cx="3469" cy="590"/>
          </a:xfrm>
        </p:grpSpPr>
        <p:sp>
          <p:nvSpPr>
            <p:cNvPr id="16422" name="Line 2"/>
            <p:cNvSpPr>
              <a:spLocks noChangeShapeType="1"/>
            </p:cNvSpPr>
            <p:nvPr/>
          </p:nvSpPr>
          <p:spPr bwMode="auto">
            <a:xfrm>
              <a:off x="1498" y="2312"/>
              <a:ext cx="5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Rectangle 3"/>
            <p:cNvSpPr>
              <a:spLocks noChangeArrowheads="1"/>
            </p:cNvSpPr>
            <p:nvPr/>
          </p:nvSpPr>
          <p:spPr bwMode="auto">
            <a:xfrm>
              <a:off x="2133" y="2176"/>
              <a:ext cx="22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 b="1"/>
                <a:t>+</a:t>
              </a:r>
            </a:p>
          </p:txBody>
        </p:sp>
        <p:sp>
          <p:nvSpPr>
            <p:cNvPr id="16424" name="Freeform 4"/>
            <p:cNvSpPr>
              <a:spLocks/>
            </p:cNvSpPr>
            <p:nvPr/>
          </p:nvSpPr>
          <p:spPr bwMode="auto">
            <a:xfrm>
              <a:off x="2563" y="1904"/>
              <a:ext cx="255" cy="362"/>
            </a:xfrm>
            <a:custGeom>
              <a:avLst/>
              <a:gdLst>
                <a:gd name="T0" fmla="*/ 0 w 255"/>
                <a:gd name="T1" fmla="*/ 362 h 362"/>
                <a:gd name="T2" fmla="*/ 255 w 255"/>
                <a:gd name="T3" fmla="*/ 0 h 362"/>
                <a:gd name="T4" fmla="*/ 0 60000 65536"/>
                <a:gd name="T5" fmla="*/ 0 60000 65536"/>
                <a:gd name="T6" fmla="*/ 0 w 255"/>
                <a:gd name="T7" fmla="*/ 0 h 362"/>
                <a:gd name="T8" fmla="*/ 255 w 255"/>
                <a:gd name="T9" fmla="*/ 362 h 3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362">
                  <a:moveTo>
                    <a:pt x="0" y="362"/>
                  </a:moveTo>
                  <a:lnTo>
                    <a:pt x="255" y="0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5"/>
            <p:cNvSpPr>
              <a:spLocks noChangeArrowheads="1"/>
            </p:cNvSpPr>
            <p:nvPr/>
          </p:nvSpPr>
          <p:spPr bwMode="auto">
            <a:xfrm>
              <a:off x="3131" y="2131"/>
              <a:ext cx="22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 b="1"/>
                <a:t>=</a:t>
              </a:r>
            </a:p>
          </p:txBody>
        </p:sp>
        <p:sp>
          <p:nvSpPr>
            <p:cNvPr id="16426" name="Line 6"/>
            <p:cNvSpPr>
              <a:spLocks noChangeShapeType="1"/>
            </p:cNvSpPr>
            <p:nvPr/>
          </p:nvSpPr>
          <p:spPr bwMode="auto">
            <a:xfrm>
              <a:off x="1498" y="2308"/>
              <a:ext cx="5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7"/>
            <p:cNvSpPr>
              <a:spLocks/>
            </p:cNvSpPr>
            <p:nvPr/>
          </p:nvSpPr>
          <p:spPr bwMode="auto">
            <a:xfrm>
              <a:off x="2561" y="1904"/>
              <a:ext cx="255" cy="362"/>
            </a:xfrm>
            <a:custGeom>
              <a:avLst/>
              <a:gdLst>
                <a:gd name="T0" fmla="*/ 0 w 255"/>
                <a:gd name="T1" fmla="*/ 362 h 362"/>
                <a:gd name="T2" fmla="*/ 255 w 255"/>
                <a:gd name="T3" fmla="*/ 0 h 362"/>
                <a:gd name="T4" fmla="*/ 0 60000 65536"/>
                <a:gd name="T5" fmla="*/ 0 60000 65536"/>
                <a:gd name="T6" fmla="*/ 0 w 255"/>
                <a:gd name="T7" fmla="*/ 0 h 362"/>
                <a:gd name="T8" fmla="*/ 255 w 255"/>
                <a:gd name="T9" fmla="*/ 362 h 3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362">
                  <a:moveTo>
                    <a:pt x="0" y="362"/>
                  </a:moveTo>
                  <a:lnTo>
                    <a:pt x="255" y="0"/>
                  </a:lnTo>
                </a:path>
              </a:pathLst>
            </a:custGeom>
            <a:solidFill>
              <a:schemeClr val="folHlink"/>
            </a:solidFill>
            <a:ln w="38100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8" name="Group 36"/>
            <p:cNvGrpSpPr>
              <a:grpSpLocks/>
            </p:cNvGrpSpPr>
            <p:nvPr/>
          </p:nvGrpSpPr>
          <p:grpSpPr bwMode="auto">
            <a:xfrm>
              <a:off x="3969" y="1888"/>
              <a:ext cx="792" cy="408"/>
              <a:chOff x="3222" y="845"/>
              <a:chExt cx="747" cy="368"/>
            </a:xfrm>
          </p:grpSpPr>
          <p:sp>
            <p:nvSpPr>
              <p:cNvPr id="16435" name="Freeform 9"/>
              <p:cNvSpPr>
                <a:spLocks/>
              </p:cNvSpPr>
              <p:nvPr/>
            </p:nvSpPr>
            <p:spPr bwMode="auto">
              <a:xfrm>
                <a:off x="3222" y="845"/>
                <a:ext cx="747" cy="368"/>
              </a:xfrm>
              <a:custGeom>
                <a:avLst/>
                <a:gdLst>
                  <a:gd name="T0" fmla="*/ 0 w 747"/>
                  <a:gd name="T1" fmla="*/ 368 h 368"/>
                  <a:gd name="T2" fmla="*/ 747 w 747"/>
                  <a:gd name="T3" fmla="*/ 0 h 368"/>
                  <a:gd name="T4" fmla="*/ 0 60000 65536"/>
                  <a:gd name="T5" fmla="*/ 0 60000 65536"/>
                  <a:gd name="T6" fmla="*/ 0 w 747"/>
                  <a:gd name="T7" fmla="*/ 0 h 368"/>
                  <a:gd name="T8" fmla="*/ 747 w 747"/>
                  <a:gd name="T9" fmla="*/ 368 h 3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47" h="368">
                    <a:moveTo>
                      <a:pt x="0" y="368"/>
                    </a:moveTo>
                    <a:lnTo>
                      <a:pt x="747" y="0"/>
                    </a:ln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Rectangle 10"/>
              <p:cNvSpPr>
                <a:spLocks noChangeArrowheads="1"/>
              </p:cNvSpPr>
              <p:nvPr/>
            </p:nvSpPr>
            <p:spPr bwMode="auto">
              <a:xfrm rot="-1616406">
                <a:off x="3404" y="849"/>
                <a:ext cx="227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800"/>
                  <a:t>A+B</a:t>
                </a:r>
              </a:p>
            </p:txBody>
          </p:sp>
        </p:grpSp>
        <p:sp>
          <p:nvSpPr>
            <p:cNvPr id="16429" name="Rectangle 11"/>
            <p:cNvSpPr>
              <a:spLocks noChangeArrowheads="1"/>
            </p:cNvSpPr>
            <p:nvPr/>
          </p:nvSpPr>
          <p:spPr bwMode="auto">
            <a:xfrm>
              <a:off x="1588" y="2091"/>
              <a:ext cx="27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6430" name="Rectangle 12"/>
            <p:cNvSpPr>
              <a:spLocks noChangeArrowheads="1"/>
            </p:cNvSpPr>
            <p:nvPr/>
          </p:nvSpPr>
          <p:spPr bwMode="auto">
            <a:xfrm rot="-3591744">
              <a:off x="2427" y="1972"/>
              <a:ext cx="27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6431" name="Line 6"/>
            <p:cNvSpPr>
              <a:spLocks noChangeShapeType="1"/>
            </p:cNvSpPr>
            <p:nvPr/>
          </p:nvSpPr>
          <p:spPr bwMode="auto">
            <a:xfrm>
              <a:off x="3969" y="2296"/>
              <a:ext cx="5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Freeform 7"/>
            <p:cNvSpPr>
              <a:spLocks/>
            </p:cNvSpPr>
            <p:nvPr/>
          </p:nvSpPr>
          <p:spPr bwMode="auto">
            <a:xfrm>
              <a:off x="4513" y="1888"/>
              <a:ext cx="272" cy="408"/>
            </a:xfrm>
            <a:custGeom>
              <a:avLst/>
              <a:gdLst>
                <a:gd name="T0" fmla="*/ 0 w 255"/>
                <a:gd name="T1" fmla="*/ 584 h 362"/>
                <a:gd name="T2" fmla="*/ 330 w 255"/>
                <a:gd name="T3" fmla="*/ 0 h 362"/>
                <a:gd name="T4" fmla="*/ 0 60000 65536"/>
                <a:gd name="T5" fmla="*/ 0 60000 65536"/>
                <a:gd name="T6" fmla="*/ 0 w 255"/>
                <a:gd name="T7" fmla="*/ 0 h 362"/>
                <a:gd name="T8" fmla="*/ 255 w 255"/>
                <a:gd name="T9" fmla="*/ 362 h 3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362">
                  <a:moveTo>
                    <a:pt x="0" y="362"/>
                  </a:moveTo>
                  <a:lnTo>
                    <a:pt x="255" y="0"/>
                  </a:lnTo>
                </a:path>
              </a:pathLst>
            </a:custGeom>
            <a:solidFill>
              <a:schemeClr val="folHlink"/>
            </a:solidFill>
            <a:ln w="38100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Rectangle 11"/>
            <p:cNvSpPr>
              <a:spLocks noChangeArrowheads="1"/>
            </p:cNvSpPr>
            <p:nvPr/>
          </p:nvSpPr>
          <p:spPr bwMode="auto">
            <a:xfrm>
              <a:off x="4286" y="2252"/>
              <a:ext cx="27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6434" name="Rectangle 12"/>
            <p:cNvSpPr>
              <a:spLocks noChangeArrowheads="1"/>
            </p:cNvSpPr>
            <p:nvPr/>
          </p:nvSpPr>
          <p:spPr bwMode="auto">
            <a:xfrm>
              <a:off x="4695" y="1888"/>
              <a:ext cx="27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</p:grpSp>
      <p:grpSp>
        <p:nvGrpSpPr>
          <p:cNvPr id="16393" name="Group 84"/>
          <p:cNvGrpSpPr>
            <a:grpSpLocks/>
          </p:cNvGrpSpPr>
          <p:nvPr/>
        </p:nvGrpSpPr>
        <p:grpSpPr bwMode="auto">
          <a:xfrm>
            <a:off x="1116013" y="4656138"/>
            <a:ext cx="6624637" cy="1436687"/>
            <a:chOff x="703" y="2933"/>
            <a:chExt cx="4173" cy="905"/>
          </a:xfrm>
        </p:grpSpPr>
        <p:grpSp>
          <p:nvGrpSpPr>
            <p:cNvPr id="16394" name="Group 82"/>
            <p:cNvGrpSpPr>
              <a:grpSpLocks/>
            </p:cNvGrpSpPr>
            <p:nvPr/>
          </p:nvGrpSpPr>
          <p:grpSpPr bwMode="auto">
            <a:xfrm>
              <a:off x="703" y="3067"/>
              <a:ext cx="2632" cy="576"/>
              <a:chOff x="1152" y="3534"/>
              <a:chExt cx="2632" cy="576"/>
            </a:xfrm>
          </p:grpSpPr>
          <p:sp>
            <p:nvSpPr>
              <p:cNvPr id="16406" name="Line 14"/>
              <p:cNvSpPr>
                <a:spLocks noChangeShapeType="1"/>
              </p:cNvSpPr>
              <p:nvPr/>
            </p:nvSpPr>
            <p:spPr bwMode="auto">
              <a:xfrm>
                <a:off x="1152" y="3884"/>
                <a:ext cx="45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Rectangle 15"/>
              <p:cNvSpPr>
                <a:spLocks noChangeArrowheads="1"/>
              </p:cNvSpPr>
              <p:nvPr/>
            </p:nvSpPr>
            <p:spPr bwMode="auto">
              <a:xfrm>
                <a:off x="1651" y="3748"/>
                <a:ext cx="227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/>
                  <a:t>+</a:t>
                </a:r>
              </a:p>
            </p:txBody>
          </p:sp>
          <p:sp>
            <p:nvSpPr>
              <p:cNvPr id="16408" name="Line 16"/>
              <p:cNvSpPr>
                <a:spLocks noChangeShapeType="1"/>
              </p:cNvSpPr>
              <p:nvPr/>
            </p:nvSpPr>
            <p:spPr bwMode="auto">
              <a:xfrm flipV="1">
                <a:off x="1924" y="3612"/>
                <a:ext cx="317" cy="27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Rectangle 17"/>
              <p:cNvSpPr>
                <a:spLocks noChangeArrowheads="1"/>
              </p:cNvSpPr>
              <p:nvPr/>
            </p:nvSpPr>
            <p:spPr bwMode="auto">
              <a:xfrm>
                <a:off x="2196" y="3748"/>
                <a:ext cx="227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/>
                  <a:t>+</a:t>
                </a:r>
              </a:p>
            </p:txBody>
          </p:sp>
          <p:sp>
            <p:nvSpPr>
              <p:cNvPr id="16410" name="Rectangle 18"/>
              <p:cNvSpPr>
                <a:spLocks noChangeArrowheads="1"/>
              </p:cNvSpPr>
              <p:nvPr/>
            </p:nvSpPr>
            <p:spPr bwMode="auto">
              <a:xfrm>
                <a:off x="2740" y="3748"/>
                <a:ext cx="227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/>
                  <a:t>+</a:t>
                </a:r>
              </a:p>
            </p:txBody>
          </p:sp>
          <p:sp>
            <p:nvSpPr>
              <p:cNvPr id="16411" name="Freeform 19"/>
              <p:cNvSpPr>
                <a:spLocks/>
              </p:cNvSpPr>
              <p:nvPr/>
            </p:nvSpPr>
            <p:spPr bwMode="auto">
              <a:xfrm>
                <a:off x="2423" y="3612"/>
                <a:ext cx="258" cy="269"/>
              </a:xfrm>
              <a:custGeom>
                <a:avLst/>
                <a:gdLst>
                  <a:gd name="T0" fmla="*/ 258 w 258"/>
                  <a:gd name="T1" fmla="*/ 269 h 269"/>
                  <a:gd name="T2" fmla="*/ 0 w 258"/>
                  <a:gd name="T3" fmla="*/ 0 h 269"/>
                  <a:gd name="T4" fmla="*/ 0 60000 65536"/>
                  <a:gd name="T5" fmla="*/ 0 60000 65536"/>
                  <a:gd name="T6" fmla="*/ 0 w 258"/>
                  <a:gd name="T7" fmla="*/ 0 h 269"/>
                  <a:gd name="T8" fmla="*/ 258 w 258"/>
                  <a:gd name="T9" fmla="*/ 269 h 2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58" h="269">
                    <a:moveTo>
                      <a:pt x="258" y="269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Freeform 20"/>
              <p:cNvSpPr>
                <a:spLocks/>
              </p:cNvSpPr>
              <p:nvPr/>
            </p:nvSpPr>
            <p:spPr bwMode="auto">
              <a:xfrm>
                <a:off x="3012" y="3884"/>
                <a:ext cx="464" cy="4"/>
              </a:xfrm>
              <a:custGeom>
                <a:avLst/>
                <a:gdLst>
                  <a:gd name="T0" fmla="*/ 464 w 464"/>
                  <a:gd name="T1" fmla="*/ 0 h 4"/>
                  <a:gd name="T2" fmla="*/ 0 w 464"/>
                  <a:gd name="T3" fmla="*/ 4 h 4"/>
                  <a:gd name="T4" fmla="*/ 0 60000 65536"/>
                  <a:gd name="T5" fmla="*/ 0 60000 65536"/>
                  <a:gd name="T6" fmla="*/ 0 w 464"/>
                  <a:gd name="T7" fmla="*/ 0 h 4"/>
                  <a:gd name="T8" fmla="*/ 464 w 46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4" h="4">
                    <a:moveTo>
                      <a:pt x="464" y="0"/>
                    </a:moveTo>
                    <a:lnTo>
                      <a:pt x="0" y="4"/>
                    </a:lnTo>
                  </a:path>
                </a:pathLst>
              </a:custGeom>
              <a:noFill/>
              <a:ln w="38100">
                <a:solidFill>
                  <a:srgbClr val="CC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Rectangle 21"/>
              <p:cNvSpPr>
                <a:spLocks noChangeArrowheads="1"/>
              </p:cNvSpPr>
              <p:nvPr/>
            </p:nvSpPr>
            <p:spPr bwMode="auto">
              <a:xfrm>
                <a:off x="3557" y="3748"/>
                <a:ext cx="227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/>
                  <a:t>=</a:t>
                </a:r>
              </a:p>
            </p:txBody>
          </p:sp>
          <p:sp>
            <p:nvSpPr>
              <p:cNvPr id="16414" name="Line 22"/>
              <p:cNvSpPr>
                <a:spLocks noChangeShapeType="1"/>
              </p:cNvSpPr>
              <p:nvPr/>
            </p:nvSpPr>
            <p:spPr bwMode="auto">
              <a:xfrm>
                <a:off x="1152" y="3884"/>
                <a:ext cx="45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23"/>
              <p:cNvSpPr>
                <a:spLocks noChangeShapeType="1"/>
              </p:cNvSpPr>
              <p:nvPr/>
            </p:nvSpPr>
            <p:spPr bwMode="auto">
              <a:xfrm flipV="1">
                <a:off x="1924" y="3612"/>
                <a:ext cx="317" cy="27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Freeform 24"/>
              <p:cNvSpPr>
                <a:spLocks/>
              </p:cNvSpPr>
              <p:nvPr/>
            </p:nvSpPr>
            <p:spPr bwMode="auto">
              <a:xfrm>
                <a:off x="2436" y="3612"/>
                <a:ext cx="258" cy="269"/>
              </a:xfrm>
              <a:custGeom>
                <a:avLst/>
                <a:gdLst>
                  <a:gd name="T0" fmla="*/ 258 w 258"/>
                  <a:gd name="T1" fmla="*/ 269 h 269"/>
                  <a:gd name="T2" fmla="*/ 0 w 258"/>
                  <a:gd name="T3" fmla="*/ 0 h 269"/>
                  <a:gd name="T4" fmla="*/ 0 60000 65536"/>
                  <a:gd name="T5" fmla="*/ 0 60000 65536"/>
                  <a:gd name="T6" fmla="*/ 0 w 258"/>
                  <a:gd name="T7" fmla="*/ 0 h 269"/>
                  <a:gd name="T8" fmla="*/ 258 w 258"/>
                  <a:gd name="T9" fmla="*/ 269 h 2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58" h="269">
                    <a:moveTo>
                      <a:pt x="258" y="269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25"/>
              <p:cNvSpPr>
                <a:spLocks/>
              </p:cNvSpPr>
              <p:nvPr/>
            </p:nvSpPr>
            <p:spPr bwMode="auto">
              <a:xfrm>
                <a:off x="3012" y="3880"/>
                <a:ext cx="464" cy="4"/>
              </a:xfrm>
              <a:custGeom>
                <a:avLst/>
                <a:gdLst>
                  <a:gd name="T0" fmla="*/ 464 w 464"/>
                  <a:gd name="T1" fmla="*/ 0 h 4"/>
                  <a:gd name="T2" fmla="*/ 0 w 464"/>
                  <a:gd name="T3" fmla="*/ 4 h 4"/>
                  <a:gd name="T4" fmla="*/ 0 60000 65536"/>
                  <a:gd name="T5" fmla="*/ 0 60000 65536"/>
                  <a:gd name="T6" fmla="*/ 0 w 464"/>
                  <a:gd name="T7" fmla="*/ 0 h 4"/>
                  <a:gd name="T8" fmla="*/ 464 w 46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4" h="4">
                    <a:moveTo>
                      <a:pt x="464" y="0"/>
                    </a:moveTo>
                    <a:lnTo>
                      <a:pt x="0" y="4"/>
                    </a:lnTo>
                  </a:path>
                </a:pathLst>
              </a:custGeom>
              <a:noFill/>
              <a:ln w="38100">
                <a:solidFill>
                  <a:srgbClr val="CC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Rectangle 29"/>
              <p:cNvSpPr>
                <a:spLocks noChangeArrowheads="1"/>
              </p:cNvSpPr>
              <p:nvPr/>
            </p:nvSpPr>
            <p:spPr bwMode="auto">
              <a:xfrm>
                <a:off x="1243" y="3568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A</a:t>
                </a:r>
              </a:p>
            </p:txBody>
          </p:sp>
          <p:sp>
            <p:nvSpPr>
              <p:cNvPr id="16419" name="Rectangle 30"/>
              <p:cNvSpPr>
                <a:spLocks noChangeArrowheads="1"/>
              </p:cNvSpPr>
              <p:nvPr/>
            </p:nvSpPr>
            <p:spPr bwMode="auto">
              <a:xfrm rot="-2774348">
                <a:off x="1855" y="3589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B</a:t>
                </a:r>
              </a:p>
            </p:txBody>
          </p:sp>
          <p:sp>
            <p:nvSpPr>
              <p:cNvPr id="16420" name="Rectangle 31"/>
              <p:cNvSpPr>
                <a:spLocks noChangeArrowheads="1"/>
              </p:cNvSpPr>
              <p:nvPr/>
            </p:nvSpPr>
            <p:spPr bwMode="auto">
              <a:xfrm rot="2898875">
                <a:off x="2491" y="3557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C</a:t>
                </a:r>
              </a:p>
            </p:txBody>
          </p:sp>
          <p:sp>
            <p:nvSpPr>
              <p:cNvPr id="16421" name="Rectangle 32"/>
              <p:cNvSpPr>
                <a:spLocks noChangeArrowheads="1"/>
              </p:cNvSpPr>
              <p:nvPr/>
            </p:nvSpPr>
            <p:spPr bwMode="auto">
              <a:xfrm>
                <a:off x="3103" y="3884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D</a:t>
                </a:r>
              </a:p>
            </p:txBody>
          </p:sp>
        </p:grpSp>
        <p:grpSp>
          <p:nvGrpSpPr>
            <p:cNvPr id="16395" name="Group 83"/>
            <p:cNvGrpSpPr>
              <a:grpSpLocks/>
            </p:cNvGrpSpPr>
            <p:nvPr/>
          </p:nvGrpSpPr>
          <p:grpSpPr bwMode="auto">
            <a:xfrm>
              <a:off x="3561" y="2933"/>
              <a:ext cx="1315" cy="905"/>
              <a:chOff x="3606" y="3159"/>
              <a:chExt cx="1315" cy="905"/>
            </a:xfrm>
          </p:grpSpPr>
          <p:sp>
            <p:nvSpPr>
              <p:cNvPr id="16396" name="Line 27"/>
              <p:cNvSpPr>
                <a:spLocks noChangeShapeType="1"/>
              </p:cNvSpPr>
              <p:nvPr/>
            </p:nvSpPr>
            <p:spPr bwMode="auto">
              <a:xfrm flipV="1">
                <a:off x="4101" y="3385"/>
                <a:ext cx="45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Line 22"/>
              <p:cNvSpPr>
                <a:spLocks noChangeShapeType="1"/>
              </p:cNvSpPr>
              <p:nvPr/>
            </p:nvSpPr>
            <p:spPr bwMode="auto">
              <a:xfrm>
                <a:off x="4105" y="3884"/>
                <a:ext cx="45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Line 23"/>
              <p:cNvSpPr>
                <a:spLocks noChangeShapeType="1"/>
              </p:cNvSpPr>
              <p:nvPr/>
            </p:nvSpPr>
            <p:spPr bwMode="auto">
              <a:xfrm flipV="1">
                <a:off x="4559" y="3612"/>
                <a:ext cx="271" cy="27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24"/>
              <p:cNvSpPr>
                <a:spLocks/>
              </p:cNvSpPr>
              <p:nvPr/>
            </p:nvSpPr>
            <p:spPr bwMode="auto">
              <a:xfrm>
                <a:off x="4572" y="3339"/>
                <a:ext cx="258" cy="269"/>
              </a:xfrm>
              <a:custGeom>
                <a:avLst/>
                <a:gdLst>
                  <a:gd name="T0" fmla="*/ 258 w 258"/>
                  <a:gd name="T1" fmla="*/ 269 h 269"/>
                  <a:gd name="T2" fmla="*/ 0 w 258"/>
                  <a:gd name="T3" fmla="*/ 0 h 269"/>
                  <a:gd name="T4" fmla="*/ 0 60000 65536"/>
                  <a:gd name="T5" fmla="*/ 0 60000 65536"/>
                  <a:gd name="T6" fmla="*/ 0 w 258"/>
                  <a:gd name="T7" fmla="*/ 0 h 269"/>
                  <a:gd name="T8" fmla="*/ 258 w 258"/>
                  <a:gd name="T9" fmla="*/ 269 h 2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58" h="269">
                    <a:moveTo>
                      <a:pt x="258" y="269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25"/>
              <p:cNvSpPr>
                <a:spLocks/>
              </p:cNvSpPr>
              <p:nvPr/>
            </p:nvSpPr>
            <p:spPr bwMode="auto">
              <a:xfrm>
                <a:off x="4105" y="3381"/>
                <a:ext cx="464" cy="4"/>
              </a:xfrm>
              <a:custGeom>
                <a:avLst/>
                <a:gdLst>
                  <a:gd name="T0" fmla="*/ 464 w 464"/>
                  <a:gd name="T1" fmla="*/ 0 h 4"/>
                  <a:gd name="T2" fmla="*/ 0 w 464"/>
                  <a:gd name="T3" fmla="*/ 4 h 4"/>
                  <a:gd name="T4" fmla="*/ 0 60000 65536"/>
                  <a:gd name="T5" fmla="*/ 0 60000 65536"/>
                  <a:gd name="T6" fmla="*/ 0 w 464"/>
                  <a:gd name="T7" fmla="*/ 0 h 4"/>
                  <a:gd name="T8" fmla="*/ 464 w 46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4" h="4">
                    <a:moveTo>
                      <a:pt x="464" y="0"/>
                    </a:moveTo>
                    <a:lnTo>
                      <a:pt x="0" y="4"/>
                    </a:lnTo>
                  </a:path>
                </a:pathLst>
              </a:custGeom>
              <a:noFill/>
              <a:ln w="38100">
                <a:solidFill>
                  <a:srgbClr val="CC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Rectangle 28"/>
              <p:cNvSpPr>
                <a:spLocks noChangeArrowheads="1"/>
              </p:cNvSpPr>
              <p:nvPr/>
            </p:nvSpPr>
            <p:spPr bwMode="auto">
              <a:xfrm>
                <a:off x="3606" y="3521"/>
                <a:ext cx="362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/>
                  <a:t>A+B+C+D</a:t>
                </a:r>
              </a:p>
            </p:txBody>
          </p:sp>
          <p:sp>
            <p:nvSpPr>
              <p:cNvPr id="16402" name="Rectangle 29"/>
              <p:cNvSpPr>
                <a:spLocks noChangeArrowheads="1"/>
              </p:cNvSpPr>
              <p:nvPr/>
            </p:nvSpPr>
            <p:spPr bwMode="auto">
              <a:xfrm>
                <a:off x="4196" y="3838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A</a:t>
                </a:r>
              </a:p>
            </p:txBody>
          </p:sp>
          <p:sp>
            <p:nvSpPr>
              <p:cNvPr id="16403" name="Rectangle 30"/>
              <p:cNvSpPr>
                <a:spLocks noChangeArrowheads="1"/>
              </p:cNvSpPr>
              <p:nvPr/>
            </p:nvSpPr>
            <p:spPr bwMode="auto">
              <a:xfrm>
                <a:off x="4627" y="3725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B</a:t>
                </a:r>
              </a:p>
            </p:txBody>
          </p:sp>
          <p:sp>
            <p:nvSpPr>
              <p:cNvPr id="16404" name="Rectangle 31"/>
              <p:cNvSpPr>
                <a:spLocks noChangeArrowheads="1"/>
              </p:cNvSpPr>
              <p:nvPr/>
            </p:nvSpPr>
            <p:spPr bwMode="auto">
              <a:xfrm>
                <a:off x="4649" y="3317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C</a:t>
                </a:r>
              </a:p>
            </p:txBody>
          </p:sp>
          <p:sp>
            <p:nvSpPr>
              <p:cNvPr id="16405" name="Rectangle 32"/>
              <p:cNvSpPr>
                <a:spLocks noChangeArrowheads="1"/>
              </p:cNvSpPr>
              <p:nvPr/>
            </p:nvSpPr>
            <p:spPr bwMode="auto">
              <a:xfrm>
                <a:off x="4241" y="3159"/>
                <a:ext cx="27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/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5872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0"/>
          <p:cNvSpPr>
            <a:spLocks noChangeArrowheads="1"/>
          </p:cNvSpPr>
          <p:nvPr/>
        </p:nvSpPr>
        <p:spPr bwMode="auto">
          <a:xfrm>
            <a:off x="4067175" y="1484313"/>
            <a:ext cx="4249738" cy="2305050"/>
          </a:xfrm>
          <a:prstGeom prst="cloudCallout">
            <a:avLst>
              <a:gd name="adj1" fmla="val -92361"/>
              <a:gd name="adj2" fmla="val -15977"/>
            </a:avLst>
          </a:prstGeom>
          <a:solidFill>
            <a:srgbClr val="FFFF99"/>
          </a:solidFill>
          <a:ln w="19050">
            <a:solidFill>
              <a:srgbClr val="4784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tabLst>
                <a:tab pos="539750" algn="l"/>
              </a:tabLst>
            </a:pPr>
            <a:endParaRPr lang="id-ID" sz="1800" b="1">
              <a:cs typeface="Times New Roman" pitchFamily="18" charset="0"/>
            </a:endParaRP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 flipV="1">
            <a:off x="1187450" y="1773238"/>
            <a:ext cx="1588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187450" y="3213100"/>
            <a:ext cx="15843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V="1">
            <a:off x="1185863" y="2349500"/>
            <a:ext cx="503237" cy="8636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 flipV="1">
            <a:off x="1185863" y="2709863"/>
            <a:ext cx="1008062" cy="503237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H="1">
            <a:off x="1187450" y="2349500"/>
            <a:ext cx="503238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2195513" y="2709863"/>
            <a:ext cx="1587" cy="5032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 flipH="1">
            <a:off x="1187450" y="2709863"/>
            <a:ext cx="1008063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1690688" y="2349500"/>
            <a:ext cx="1587" cy="86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H="1" flipV="1">
            <a:off x="1185863" y="2349500"/>
            <a:ext cx="1587" cy="8636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 flipV="1">
            <a:off x="1185863" y="2709863"/>
            <a:ext cx="1587" cy="503237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Rectangle 17"/>
          <p:cNvSpPr>
            <a:spLocks noChangeArrowheads="1"/>
          </p:cNvSpPr>
          <p:nvPr/>
        </p:nvSpPr>
        <p:spPr bwMode="auto">
          <a:xfrm>
            <a:off x="827088" y="220503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A</a:t>
            </a:r>
            <a:r>
              <a:rPr lang="en-US" sz="1800" b="1" baseline="-25000">
                <a:cs typeface="Times New Roman" pitchFamily="18" charset="0"/>
              </a:rPr>
              <a:t>y</a:t>
            </a:r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827088" y="25654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B</a:t>
            </a:r>
            <a:r>
              <a:rPr lang="en-US" sz="1800" b="1" baseline="-25000">
                <a:cs typeface="Times New Roman" pitchFamily="18" charset="0"/>
              </a:rPr>
              <a:t>y</a:t>
            </a:r>
          </a:p>
        </p:txBody>
      </p:sp>
      <p:sp>
        <p:nvSpPr>
          <p:cNvPr id="17423" name="Rectangle 19"/>
          <p:cNvSpPr>
            <a:spLocks noChangeArrowheads="1"/>
          </p:cNvSpPr>
          <p:nvPr/>
        </p:nvSpPr>
        <p:spPr bwMode="auto">
          <a:xfrm>
            <a:off x="1546225" y="321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A</a:t>
            </a:r>
            <a:r>
              <a:rPr lang="en-US" sz="1800" b="1" baseline="-25000">
                <a:cs typeface="Times New Roman" pitchFamily="18" charset="0"/>
              </a:rPr>
              <a:t>x</a:t>
            </a:r>
          </a:p>
        </p:txBody>
      </p:sp>
      <p:sp>
        <p:nvSpPr>
          <p:cNvPr id="17424" name="Rectangle 20"/>
          <p:cNvSpPr>
            <a:spLocks noChangeArrowheads="1"/>
          </p:cNvSpPr>
          <p:nvPr/>
        </p:nvSpPr>
        <p:spPr bwMode="auto">
          <a:xfrm>
            <a:off x="2051050" y="321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B</a:t>
            </a:r>
            <a:r>
              <a:rPr lang="en-US" sz="1800" b="1" baseline="-25000">
                <a:cs typeface="Times New Roman" pitchFamily="18" charset="0"/>
              </a:rPr>
              <a:t>x</a:t>
            </a:r>
          </a:p>
        </p:txBody>
      </p:sp>
      <p:sp>
        <p:nvSpPr>
          <p:cNvPr id="17425" name="Rectangle 21"/>
          <p:cNvSpPr>
            <a:spLocks noChangeArrowheads="1"/>
          </p:cNvSpPr>
          <p:nvPr/>
        </p:nvSpPr>
        <p:spPr bwMode="auto">
          <a:xfrm>
            <a:off x="1619250" y="20605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A</a:t>
            </a:r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2122488" y="24923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B</a:t>
            </a:r>
          </a:p>
        </p:txBody>
      </p:sp>
      <p:sp>
        <p:nvSpPr>
          <p:cNvPr id="17427" name="Rectangle 23"/>
          <p:cNvSpPr>
            <a:spLocks noChangeArrowheads="1"/>
          </p:cNvSpPr>
          <p:nvPr/>
        </p:nvSpPr>
        <p:spPr bwMode="auto">
          <a:xfrm>
            <a:off x="898525" y="16287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Y</a:t>
            </a:r>
          </a:p>
        </p:txBody>
      </p:sp>
      <p:sp>
        <p:nvSpPr>
          <p:cNvPr id="17428" name="Rectangle 24"/>
          <p:cNvSpPr>
            <a:spLocks noChangeArrowheads="1"/>
          </p:cNvSpPr>
          <p:nvPr/>
        </p:nvSpPr>
        <p:spPr bwMode="auto">
          <a:xfrm>
            <a:off x="2627313" y="321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cs typeface="Times New Roman" pitchFamily="18" charset="0"/>
              </a:rPr>
              <a:t>X</a:t>
            </a:r>
          </a:p>
        </p:txBody>
      </p:sp>
      <p:sp>
        <p:nvSpPr>
          <p:cNvPr id="17429" name="Rectangle 25"/>
          <p:cNvSpPr>
            <a:spLocks noChangeArrowheads="1"/>
          </p:cNvSpPr>
          <p:nvPr/>
        </p:nvSpPr>
        <p:spPr bwMode="auto">
          <a:xfrm>
            <a:off x="468313" y="1052513"/>
            <a:ext cx="79216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1800">
                <a:cs typeface="Times New Roman" pitchFamily="18" charset="0"/>
              </a:rPr>
              <a:t>Vektor diuraikan atas komponen-komponennya (</a:t>
            </a:r>
            <a:r>
              <a:rPr lang="en-US"/>
              <a:t>sumbu x dan sumbu y</a:t>
            </a:r>
            <a:r>
              <a:rPr lang="en-US" sz="1800">
                <a:cs typeface="Times New Roman" pitchFamily="18" charset="0"/>
              </a:rPr>
              <a:t>)</a:t>
            </a:r>
          </a:p>
        </p:txBody>
      </p:sp>
      <p:sp>
        <p:nvSpPr>
          <p:cNvPr id="17430" name="Line 15"/>
          <p:cNvSpPr>
            <a:spLocks noChangeShapeType="1"/>
          </p:cNvSpPr>
          <p:nvPr/>
        </p:nvSpPr>
        <p:spPr bwMode="auto">
          <a:xfrm>
            <a:off x="1185863" y="3213100"/>
            <a:ext cx="504825" cy="1588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Text Box 26"/>
          <p:cNvSpPr txBox="1">
            <a:spLocks noChangeArrowheads="1"/>
          </p:cNvSpPr>
          <p:nvPr/>
        </p:nvSpPr>
        <p:spPr bwMode="auto">
          <a:xfrm>
            <a:off x="4618038" y="1878013"/>
            <a:ext cx="395128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A</a:t>
            </a:r>
            <a:r>
              <a:rPr lang="en-US" sz="1800">
                <a:cs typeface="Times New Roman" pitchFamily="18" charset="0"/>
              </a:rPr>
              <a:t>  =  A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cs typeface="Times New Roman" pitchFamily="18" charset="0"/>
              </a:rPr>
              <a:t>.i</a:t>
            </a:r>
            <a:r>
              <a:rPr lang="en-US" sz="1800" baseline="-25000">
                <a:cs typeface="Times New Roman" pitchFamily="18" charset="0"/>
              </a:rPr>
              <a:t> </a:t>
            </a:r>
            <a:r>
              <a:rPr lang="en-US" sz="1800">
                <a:cs typeface="Times New Roman" pitchFamily="18" charset="0"/>
              </a:rPr>
              <a:t>+ A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.j ;	</a:t>
            </a:r>
            <a:r>
              <a:rPr lang="en-US" sz="1800" b="1">
                <a:cs typeface="Times New Roman" pitchFamily="18" charset="0"/>
              </a:rPr>
              <a:t>B</a:t>
            </a:r>
            <a:r>
              <a:rPr lang="en-US" sz="1800">
                <a:cs typeface="Times New Roman" pitchFamily="18" charset="0"/>
              </a:rPr>
              <a:t>  = B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cs typeface="Times New Roman" pitchFamily="18" charset="0"/>
              </a:rPr>
              <a:t>.i + B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.j</a:t>
            </a:r>
            <a:endParaRPr lang="en-US" sz="1800" baseline="-25000"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A</a:t>
            </a:r>
            <a:r>
              <a:rPr lang="en-US" sz="1800" baseline="-25000">
                <a:cs typeface="Times New Roman" pitchFamily="18" charset="0"/>
              </a:rPr>
              <a:t>x </a:t>
            </a:r>
            <a:r>
              <a:rPr lang="en-US" sz="1800">
                <a:cs typeface="Times New Roman" pitchFamily="18" charset="0"/>
              </a:rPr>
              <a:t>= </a:t>
            </a:r>
            <a:r>
              <a:rPr lang="en-US" sz="1800" b="1">
                <a:cs typeface="Times New Roman" pitchFamily="18" charset="0"/>
              </a:rPr>
              <a:t>A</a:t>
            </a:r>
            <a:r>
              <a:rPr lang="en-US" sz="1800">
                <a:cs typeface="Times New Roman" pitchFamily="18" charset="0"/>
              </a:rPr>
              <a:t> cos </a:t>
            </a:r>
            <a:r>
              <a:rPr lang="el-GR" sz="1800">
                <a:cs typeface="Times New Roman" pitchFamily="18" charset="0"/>
              </a:rPr>
              <a:t>θ</a:t>
            </a:r>
            <a:r>
              <a:rPr lang="en-US" sz="1800">
                <a:cs typeface="Times New Roman" pitchFamily="18" charset="0"/>
              </a:rPr>
              <a:t> ;	B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cs typeface="Times New Roman" pitchFamily="18" charset="0"/>
              </a:rPr>
              <a:t> = </a:t>
            </a:r>
            <a:r>
              <a:rPr lang="en-US" sz="1800" b="1">
                <a:cs typeface="Times New Roman" pitchFamily="18" charset="0"/>
              </a:rPr>
              <a:t>B</a:t>
            </a:r>
            <a:r>
              <a:rPr lang="en-US" sz="1800">
                <a:cs typeface="Times New Roman" pitchFamily="18" charset="0"/>
              </a:rPr>
              <a:t> cos </a:t>
            </a:r>
            <a:r>
              <a:rPr lang="el-GR" sz="1800">
                <a:cs typeface="Times New Roman" pitchFamily="18" charset="0"/>
              </a:rPr>
              <a:t>θ</a:t>
            </a:r>
            <a:endParaRPr lang="en-US" sz="1800"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A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 = </a:t>
            </a:r>
            <a:r>
              <a:rPr lang="en-US" sz="1800" b="1">
                <a:cs typeface="Times New Roman" pitchFamily="18" charset="0"/>
              </a:rPr>
              <a:t>A</a:t>
            </a:r>
            <a:r>
              <a:rPr lang="en-US" sz="1800">
                <a:cs typeface="Times New Roman" pitchFamily="18" charset="0"/>
              </a:rPr>
              <a:t> sin </a:t>
            </a:r>
            <a:r>
              <a:rPr lang="el-GR" sz="1800">
                <a:cs typeface="Times New Roman" pitchFamily="18" charset="0"/>
              </a:rPr>
              <a:t>θ</a:t>
            </a:r>
            <a:r>
              <a:rPr lang="en-US" sz="1800">
                <a:cs typeface="Times New Roman" pitchFamily="18" charset="0"/>
              </a:rPr>
              <a:t> ;	B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 = </a:t>
            </a:r>
            <a:r>
              <a:rPr lang="en-US" sz="1800" b="1">
                <a:cs typeface="Times New Roman" pitchFamily="18" charset="0"/>
              </a:rPr>
              <a:t>B</a:t>
            </a:r>
            <a:r>
              <a:rPr lang="en-US" sz="1800">
                <a:cs typeface="Times New Roman" pitchFamily="18" charset="0"/>
              </a:rPr>
              <a:t> sin </a:t>
            </a:r>
            <a:r>
              <a:rPr lang="el-GR" sz="1800">
                <a:cs typeface="Times New Roman" pitchFamily="18" charset="0"/>
              </a:rPr>
              <a:t>θ</a:t>
            </a:r>
            <a:endParaRPr lang="en-US" sz="1800">
              <a:cs typeface="Times New Roman" pitchFamily="18" charset="0"/>
            </a:endParaRPr>
          </a:p>
        </p:txBody>
      </p:sp>
      <p:graphicFrame>
        <p:nvGraphicFramePr>
          <p:cNvPr id="17432" name="Object 27"/>
          <p:cNvGraphicFramePr>
            <a:graphicFrameLocks noChangeAspect="1"/>
          </p:cNvGraphicFramePr>
          <p:nvPr/>
        </p:nvGraphicFramePr>
        <p:xfrm>
          <a:off x="4521200" y="333375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01556" imgH="190417" progId="Equation.3">
                  <p:embed/>
                </p:oleObj>
              </mc:Choice>
              <mc:Fallback>
                <p:oleObj name="Equation" r:id="rId3" imgW="101556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33750"/>
                        <a:ext cx="1016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3" name="Text Box 29"/>
          <p:cNvSpPr txBox="1">
            <a:spLocks noChangeArrowheads="1"/>
          </p:cNvSpPr>
          <p:nvPr/>
        </p:nvSpPr>
        <p:spPr bwMode="auto">
          <a:xfrm>
            <a:off x="611188" y="3783013"/>
            <a:ext cx="417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cs typeface="Times New Roman" pitchFamily="18" charset="0"/>
              </a:rPr>
              <a:t>Besar vektor A + B = |A+B| = |R|</a:t>
            </a:r>
          </a:p>
        </p:txBody>
      </p:sp>
      <p:graphicFrame>
        <p:nvGraphicFramePr>
          <p:cNvPr id="17434" name="Object 31"/>
          <p:cNvGraphicFramePr>
            <a:graphicFrameLocks noChangeAspect="1"/>
          </p:cNvGraphicFramePr>
          <p:nvPr/>
        </p:nvGraphicFramePr>
        <p:xfrm>
          <a:off x="2555875" y="4292600"/>
          <a:ext cx="16557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685800" imgH="292100" progId="Equation.3">
                  <p:embed/>
                </p:oleObj>
              </mc:Choice>
              <mc:Fallback>
                <p:oleObj name="Equation" r:id="rId5" imgW="6858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292600"/>
                        <a:ext cx="16557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5" name="Text Box 33"/>
          <p:cNvSpPr txBox="1">
            <a:spLocks noChangeArrowheads="1"/>
          </p:cNvSpPr>
          <p:nvPr/>
        </p:nvSpPr>
        <p:spPr bwMode="auto">
          <a:xfrm>
            <a:off x="827088" y="4502150"/>
            <a:ext cx="3170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|R| = |A + B|   =</a:t>
            </a: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468313" y="5006975"/>
            <a:ext cx="4802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Arah Vektor R (terhadap sb.x positif) = tg </a:t>
            </a:r>
            <a:r>
              <a:rPr lang="el-GR" sz="1800">
                <a:cs typeface="Times New Roman" pitchFamily="18" charset="0"/>
              </a:rPr>
              <a:t>θ</a:t>
            </a:r>
            <a:r>
              <a:rPr lang="en-US" sz="1800">
                <a:cs typeface="Times New Roman" pitchFamily="18" charset="0"/>
              </a:rPr>
              <a:t> =</a:t>
            </a:r>
            <a:endParaRPr lang="el-GR" sz="1800">
              <a:cs typeface="Times New Roman" pitchFamily="18" charset="0"/>
            </a:endParaRPr>
          </a:p>
        </p:txBody>
      </p:sp>
      <p:graphicFrame>
        <p:nvGraphicFramePr>
          <p:cNvPr id="17437" name="Object 37"/>
          <p:cNvGraphicFramePr>
            <a:graphicFrameLocks noChangeAspect="1"/>
          </p:cNvGraphicFramePr>
          <p:nvPr/>
        </p:nvGraphicFramePr>
        <p:xfrm>
          <a:off x="5286375" y="4724400"/>
          <a:ext cx="5095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228501" imgH="393529" progId="Equation.3">
                  <p:embed/>
                </p:oleObj>
              </mc:Choice>
              <mc:Fallback>
                <p:oleObj name="Equation" r:id="rId7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724400"/>
                        <a:ext cx="5095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8" name="Text Box 45"/>
          <p:cNvSpPr txBox="1">
            <a:spLocks noChangeArrowheads="1"/>
          </p:cNvSpPr>
          <p:nvPr/>
        </p:nvSpPr>
        <p:spPr bwMode="auto">
          <a:xfrm>
            <a:off x="7739063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2.7</a:t>
            </a:r>
          </a:p>
        </p:txBody>
      </p:sp>
      <p:sp>
        <p:nvSpPr>
          <p:cNvPr id="17439" name="Line 16"/>
          <p:cNvSpPr>
            <a:spLocks noChangeShapeType="1"/>
          </p:cNvSpPr>
          <p:nvPr/>
        </p:nvSpPr>
        <p:spPr bwMode="auto">
          <a:xfrm>
            <a:off x="1185863" y="3213100"/>
            <a:ext cx="1008062" cy="1588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AutoShape 49"/>
          <p:cNvSpPr>
            <a:spLocks noChangeArrowheads="1"/>
          </p:cNvSpPr>
          <p:nvPr/>
        </p:nvSpPr>
        <p:spPr bwMode="auto">
          <a:xfrm>
            <a:off x="468313" y="333375"/>
            <a:ext cx="2952750" cy="574675"/>
          </a:xfrm>
          <a:prstGeom prst="wedgeRoundRectCallout">
            <a:avLst>
              <a:gd name="adj1" fmla="val 36398"/>
              <a:gd name="adj2" fmla="val 94477"/>
              <a:gd name="adj3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50000"/>
              </a:spcBef>
              <a:tabLst>
                <a:tab pos="539750" algn="l"/>
              </a:tabLst>
            </a:pPr>
            <a:r>
              <a:rPr lang="en-US" sz="1800" b="1">
                <a:cs typeface="Times New Roman" pitchFamily="18" charset="0"/>
              </a:rPr>
              <a:t>4.  Uraian</a:t>
            </a:r>
          </a:p>
        </p:txBody>
      </p:sp>
      <p:graphicFrame>
        <p:nvGraphicFramePr>
          <p:cNvPr id="17441" name="Object 37"/>
          <p:cNvGraphicFramePr>
            <a:graphicFrameLocks noChangeAspect="1"/>
          </p:cNvGraphicFramePr>
          <p:nvPr/>
        </p:nvGraphicFramePr>
        <p:xfrm>
          <a:off x="5940425" y="5300663"/>
          <a:ext cx="5095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9" imgW="228501" imgH="393529" progId="Equation.3">
                  <p:embed/>
                </p:oleObj>
              </mc:Choice>
              <mc:Fallback>
                <p:oleObj name="Equation" r:id="rId9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300663"/>
                        <a:ext cx="50958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2" name="Text Box 35"/>
          <p:cNvSpPr txBox="1">
            <a:spLocks noChangeArrowheads="1"/>
          </p:cNvSpPr>
          <p:nvPr/>
        </p:nvSpPr>
        <p:spPr bwMode="auto">
          <a:xfrm>
            <a:off x="4716463" y="551021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sz="1800">
                <a:cs typeface="Times New Roman" pitchFamily="18" charset="0"/>
              </a:rPr>
              <a:t>θ</a:t>
            </a:r>
            <a:r>
              <a:rPr lang="en-US" sz="1800">
                <a:cs typeface="Times New Roman" pitchFamily="18" charset="0"/>
              </a:rPr>
              <a:t> =</a:t>
            </a:r>
            <a:endParaRPr lang="el-GR" sz="1800">
              <a:cs typeface="Times New Roman" pitchFamily="18" charset="0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219700" y="551021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arc tg </a:t>
            </a:r>
            <a:endParaRPr lang="el-GR" sz="1800">
              <a:cs typeface="Times New Roman" pitchFamily="18" charset="0"/>
            </a:endParaRPr>
          </a:p>
        </p:txBody>
      </p:sp>
      <p:sp>
        <p:nvSpPr>
          <p:cNvPr id="17444" name="Rectangle 42"/>
          <p:cNvSpPr>
            <a:spLocks noChangeArrowheads="1"/>
          </p:cNvSpPr>
          <p:nvPr/>
        </p:nvSpPr>
        <p:spPr bwMode="auto">
          <a:xfrm>
            <a:off x="6616700" y="3860800"/>
            <a:ext cx="1673225" cy="376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y</a:t>
            </a:r>
            <a:r>
              <a:rPr lang="en-US" sz="1800"/>
              <a:t> = A</a:t>
            </a:r>
            <a:r>
              <a:rPr lang="en-US" sz="1800" baseline="-25000"/>
              <a:t>y</a:t>
            </a:r>
            <a:r>
              <a:rPr lang="en-US" sz="1800"/>
              <a:t> + B</a:t>
            </a:r>
            <a:r>
              <a:rPr lang="en-US" sz="1800" baseline="-25000"/>
              <a:t>y</a:t>
            </a:r>
          </a:p>
        </p:txBody>
      </p:sp>
      <p:sp>
        <p:nvSpPr>
          <p:cNvPr id="17445" name="Rectangle 43"/>
          <p:cNvSpPr>
            <a:spLocks noChangeArrowheads="1"/>
          </p:cNvSpPr>
          <p:nvPr/>
        </p:nvSpPr>
        <p:spPr bwMode="auto">
          <a:xfrm>
            <a:off x="4572000" y="3860800"/>
            <a:ext cx="1673225" cy="376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x</a:t>
            </a:r>
            <a:r>
              <a:rPr lang="en-US" sz="1800"/>
              <a:t> = A</a:t>
            </a:r>
            <a:r>
              <a:rPr lang="en-US" sz="1800" baseline="-25000"/>
              <a:t>x </a:t>
            </a:r>
            <a:r>
              <a:rPr lang="en-US" sz="1800"/>
              <a:t>+ B</a:t>
            </a:r>
            <a:r>
              <a:rPr lang="en-US" sz="1800" baseline="-2500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32603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0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755</Words>
  <Application>Microsoft Office PowerPoint</Application>
  <PresentationFormat>On-screen Show (4:3)</PresentationFormat>
  <Paragraphs>294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Equation 3.0</vt:lpstr>
      <vt:lpstr>PowerPoint Presentation</vt:lpstr>
      <vt:lpstr>PowerPoint Presentation</vt:lpstr>
      <vt:lpstr>PowerPoint Presentation</vt:lpstr>
      <vt:lpstr>CONTOH-CONTOH BESARAN VEKTOR</vt:lpstr>
      <vt:lpstr>CONTOH-CONTOH BESARAN SKALAR</vt:lpstr>
      <vt:lpstr>PowerPoint Presentation</vt:lpstr>
      <vt:lpstr>PowerPoint Presentation</vt:lpstr>
      <vt:lpstr>PowerPoint Presentation</vt:lpstr>
      <vt:lpstr>PowerPoint Presentation</vt:lpstr>
      <vt:lpstr>ANALISIS VEKTOR</vt:lpstr>
      <vt:lpstr>CONTOH</vt:lpstr>
      <vt:lpstr>CONTOH</vt:lpstr>
      <vt:lpstr>SOAL UNTUK DIDISKUSIKAN </vt:lpstr>
      <vt:lpstr>PowerPoint Presentation</vt:lpstr>
      <vt:lpstr>PowerPoint Presentation</vt:lpstr>
      <vt:lpstr>Solusi 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7</cp:revision>
  <dcterms:created xsi:type="dcterms:W3CDTF">2017-10-04T03:48:57Z</dcterms:created>
  <dcterms:modified xsi:type="dcterms:W3CDTF">2017-10-04T04:28:36Z</dcterms:modified>
</cp:coreProperties>
</file>