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4226304"/>
        <c:axId val="49435008"/>
      </c:barChart>
      <c:catAx>
        <c:axId val="7422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435008"/>
        <c:crosses val="autoZero"/>
        <c:auto val="1"/>
        <c:lblAlgn val="ctr"/>
        <c:lblOffset val="100"/>
        <c:noMultiLvlLbl val="0"/>
      </c:catAx>
      <c:valAx>
        <c:axId val="49435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2263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trendline>
            <c:trendlineType val="poly"/>
            <c:order val="6"/>
            <c:dispRSqr val="0"/>
            <c:dispEq val="0"/>
          </c:trendline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9460736"/>
        <c:axId val="49462272"/>
      </c:barChart>
      <c:catAx>
        <c:axId val="4946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462272"/>
        <c:crosses val="autoZero"/>
        <c:auto val="1"/>
        <c:lblAlgn val="ctr"/>
        <c:lblOffset val="100"/>
        <c:noMultiLvlLbl val="0"/>
      </c:catAx>
      <c:valAx>
        <c:axId val="49462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46073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A4B17B-BC61-4E68-B8D5-588CC8DE7811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meringkas</a:t>
            </a:r>
            <a:r>
              <a:rPr lang="en-US" dirty="0" smtClean="0"/>
              <a:t> data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dirty="0" err="1" smtClean="0"/>
              <a:t>kelas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data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interval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6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7300"/>
                <a:gridCol w="12573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8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0" y="1981200"/>
          <a:ext cx="33528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7600"/>
                <a:gridCol w="1117600"/>
                <a:gridCol w="1117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LCL &amp; UCL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05000" y="1905000"/>
          <a:ext cx="5181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LCB &amp; UCB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7526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CM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3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34998"/>
              </p:ext>
            </p:extLst>
          </p:nvPr>
        </p:nvGraphicFramePr>
        <p:xfrm>
          <a:off x="304803" y="1600200"/>
          <a:ext cx="8534394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fi.CM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7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penganalisaan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histogram,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poligon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(Histogram)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1905000"/>
          <a:ext cx="6781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</a:t>
            </a:r>
            <a:r>
              <a:rPr lang="en-US" dirty="0" err="1" smtClean="0"/>
              <a:t>poligon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905000"/>
          <a:ext cx="7086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25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motor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otomotif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581400"/>
          <a:ext cx="5791198" cy="1981200"/>
        </p:xfrm>
        <a:graphic>
          <a:graphicData uri="http://schemas.openxmlformats.org/drawingml/2006/table">
            <a:tbl>
              <a:tblPr/>
              <a:tblGrid>
                <a:gridCol w="1186337"/>
                <a:gridCol w="1186337"/>
                <a:gridCol w="1186337"/>
                <a:gridCol w="1186337"/>
                <a:gridCol w="1045850"/>
              </a:tblGrid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Latihan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101806"/>
              </p:ext>
            </p:extLst>
          </p:nvPr>
        </p:nvGraphicFramePr>
        <p:xfrm>
          <a:off x="533400" y="1905000"/>
          <a:ext cx="76200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149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157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126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163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119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154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135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161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2514600"/>
          <a:ext cx="2971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75"/>
                <a:gridCol w="1609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</a:t>
            </a:r>
            <a:r>
              <a:rPr lang="en-US" dirty="0" err="1" smtClean="0"/>
              <a:t>fr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029200"/>
            <a:ext cx="3429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56387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936"/>
                <a:gridCol w="1527464"/>
                <a:gridCol w="1676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Relatif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range (R)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Interval (I)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( R ) :</a:t>
            </a:r>
          </a:p>
          <a:p>
            <a:pPr>
              <a:buNone/>
            </a:pPr>
            <a:r>
              <a:rPr lang="en-US" dirty="0" smtClean="0"/>
              <a:t>	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 :</a:t>
            </a:r>
          </a:p>
          <a:p>
            <a:pPr>
              <a:buNone/>
            </a:pPr>
            <a:r>
              <a:rPr lang="en-US" dirty="0" smtClean="0"/>
              <a:t>	JK = 1 + 3.3 log 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Interval (I) :</a:t>
            </a:r>
          </a:p>
          <a:p>
            <a:pPr>
              <a:buNone/>
            </a:pPr>
            <a:r>
              <a:rPr lang="en-US" dirty="0" smtClean="0"/>
              <a:t>	I = R / JK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Group 88"/>
          <p:cNvGraphicFramePr>
            <a:graphicFrameLocks/>
          </p:cNvGraphicFramePr>
          <p:nvPr/>
        </p:nvGraphicFramePr>
        <p:xfrm>
          <a:off x="2438400" y="3124200"/>
          <a:ext cx="4033838" cy="3052765"/>
        </p:xfrm>
        <a:graphic>
          <a:graphicData uri="http://schemas.openxmlformats.org/drawingml/2006/table">
            <a:tbl>
              <a:tblPr/>
              <a:tblGrid>
                <a:gridCol w="403225"/>
                <a:gridCol w="403225"/>
                <a:gridCol w="403225"/>
                <a:gridCol w="403225"/>
                <a:gridCol w="404813"/>
                <a:gridCol w="403225"/>
                <a:gridCol w="403225"/>
                <a:gridCol w="403225"/>
                <a:gridCol w="403225"/>
                <a:gridCol w="40322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= 98 – 10 = 88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JK = 1 + 3.3 log n</a:t>
            </a:r>
          </a:p>
          <a:p>
            <a:pPr>
              <a:buNone/>
            </a:pPr>
            <a:r>
              <a:rPr lang="en-US" dirty="0" smtClean="0"/>
              <a:t>	      = 1 + 3.3 log 60</a:t>
            </a:r>
          </a:p>
          <a:p>
            <a:pPr>
              <a:buNone/>
            </a:pPr>
            <a:r>
              <a:rPr lang="en-US" dirty="0" smtClean="0"/>
              <a:t>          = 6.8  </a:t>
            </a:r>
          </a:p>
          <a:p>
            <a:pPr>
              <a:buNone/>
            </a:pPr>
            <a:r>
              <a:rPr lang="en-US" dirty="0" smtClean="0"/>
              <a:t>          = 7</a:t>
            </a:r>
          </a:p>
          <a:p>
            <a:r>
              <a:rPr lang="en-US" dirty="0" smtClean="0"/>
              <a:t>I = R/JK = 88/7 = 12.5 ~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798</Words>
  <Application>Microsoft Office PowerPoint</Application>
  <PresentationFormat>On-screen Show (4:3)</PresentationFormat>
  <Paragraphs>492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Pengantar</vt:lpstr>
      <vt:lpstr>Distribusi Frekuensi Data Kualitatif(1)</vt:lpstr>
      <vt:lpstr>Distribusi Frekuensi Data Kualitatif(2)</vt:lpstr>
      <vt:lpstr>Distribusi Frekuensi Relatif (1)</vt:lpstr>
      <vt:lpstr>Distribusi Frekuensi Relatif (2)</vt:lpstr>
      <vt:lpstr>Distribusi Frekuensi Data Kuantitatif (1)</vt:lpstr>
      <vt:lpstr>Distribusi Frekuensi Data Kuantitatif (2)</vt:lpstr>
      <vt:lpstr>Tabel Distribusi Frekuensi (1)</vt:lpstr>
      <vt:lpstr>Tabel Distribusi Frekuensi (2)</vt:lpstr>
      <vt:lpstr>Penentuan interval</vt:lpstr>
      <vt:lpstr>Penentuan frekuensi</vt:lpstr>
      <vt:lpstr>Penentuan frekuensi kumulatif</vt:lpstr>
      <vt:lpstr>Penentuan LCL &amp; UCL</vt:lpstr>
      <vt:lpstr>Penentuan LCB &amp; UCB</vt:lpstr>
      <vt:lpstr>Penentuan CM</vt:lpstr>
      <vt:lpstr>Tabel Distribusi</vt:lpstr>
      <vt:lpstr>Grafik dari tabel distribusi</vt:lpstr>
      <vt:lpstr>Grafik (Histogram)</vt:lpstr>
      <vt:lpstr>Grafik (poligon)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FREKUENSI</dc:title>
  <dc:creator>Teknik Industri</dc:creator>
  <cp:lastModifiedBy>ismail - [2010]</cp:lastModifiedBy>
  <cp:revision>12</cp:revision>
  <dcterms:created xsi:type="dcterms:W3CDTF">2013-03-08T02:22:49Z</dcterms:created>
  <dcterms:modified xsi:type="dcterms:W3CDTF">2019-03-18T10:01:41Z</dcterms:modified>
</cp:coreProperties>
</file>