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45" r:id="rId10"/>
    <p:sldId id="346" r:id="rId11"/>
    <p:sldId id="347" r:id="rId12"/>
    <p:sldId id="348" r:id="rId13"/>
    <p:sldId id="329" r:id="rId14"/>
    <p:sldId id="330" r:id="rId15"/>
    <p:sldId id="331" r:id="rId16"/>
    <p:sldId id="332" r:id="rId17"/>
    <p:sldId id="333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</p:sldIdLst>
  <p:sldSz cx="9144000" cy="6858000" type="screen4x3"/>
  <p:notesSz cx="10234613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F6F4"/>
    <a:srgbClr val="81F3F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5" autoAdjust="0"/>
    <p:restoredTop sz="96296" autoAdjust="0"/>
  </p:normalViewPr>
  <p:slideViewPr>
    <p:cSldViewPr>
      <p:cViewPr varScale="1">
        <p:scale>
          <a:sx n="69" d="100"/>
          <a:sy n="69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4682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5" y="1"/>
            <a:ext cx="4434999" cy="354682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3E608E9A-D8E7-41AC-A75E-1F1E87A91D3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485"/>
            <a:ext cx="4434999" cy="354681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5" y="6743485"/>
            <a:ext cx="4434999" cy="354681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A3FB08BE-1516-477E-AFEB-82991F559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38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97B29126-2A5B-4FC6-AA6B-3E08C113BA7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8063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5" y="6743103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5B700FF6-04DF-437B-9FA8-C8A9B040E5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611E64-51BB-4BAA-882F-7CCA41FFC36A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E26-BB9C-45E2-84BB-FB0E5F68D6C7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4621-DBC8-4C1A-AC61-EFBF08AEE2F0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3240-DF39-42B7-BF02-F90036655E3B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42FB-3D46-4298-8FBD-8B611BB9B0A9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1B01-DC91-4A9D-AE21-2412176F3A41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50FB-88AA-4CFB-A134-B961604A04AC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D766-A6D3-4390-B174-523F9A598265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5D95-636C-4852-8B90-48CD54CAA480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720D984-FF35-415E-BCDD-9D6BAABDB135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80E2F4-40BA-4471-A7FD-D89244E17A6E}" type="datetime1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4A4A987F-D703-4E46-B2F4-020375785B8C}" type="datetime1">
              <a:rPr lang="en-US" smtClean="0"/>
              <a:pPr algn="r" eaLnBrk="1" latinLnBrk="0" hangingPunct="1"/>
              <a:t>9/23/2019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sz="2800" dirty="0" smtClean="0">
                <a:solidFill>
                  <a:schemeClr val="tx1"/>
                </a:solidFill>
              </a:rPr>
              <a:t>METODE GEOMETRIS (METODE GRAFIS)</a:t>
            </a:r>
            <a:r>
              <a:rPr dirty="0" smtClean="0"/>
              <a:t/>
            </a:r>
            <a:br>
              <a:rPr dirty="0" smtClean="0"/>
            </a:br>
            <a:r>
              <a:rPr sz="2200" dirty="0" err="1" smtClean="0">
                <a:solidFill>
                  <a:schemeClr val="tx1"/>
                </a:solidFill>
              </a:rPr>
              <a:t>Pertemuan</a:t>
            </a:r>
            <a:r>
              <a:rPr sz="2200" dirty="0" smtClean="0">
                <a:solidFill>
                  <a:schemeClr val="tx1"/>
                </a:solidFill>
              </a:rPr>
              <a:t> </a:t>
            </a:r>
            <a:r>
              <a:rPr sz="2200" dirty="0" smtClean="0">
                <a:solidFill>
                  <a:schemeClr val="tx1"/>
                </a:solidFill>
              </a:rPr>
              <a:t>Ke-</a:t>
            </a:r>
            <a:r>
              <a:rPr lang="en-US" sz="2200" dirty="0">
                <a:solidFill>
                  <a:schemeClr val="tx1"/>
                </a:solidFill>
              </a:rPr>
              <a:t>3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7158" y="5472138"/>
            <a:ext cx="8786842" cy="1243010"/>
          </a:xfrm>
        </p:spPr>
        <p:txBody>
          <a:bodyPr>
            <a:normAutofit/>
          </a:bodyPr>
          <a:lstStyle/>
          <a:p>
            <a:pPr algn="ctr"/>
            <a:r>
              <a:rPr lang="id-ID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Team Dosen Riset Operasional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Studi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Teknik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Informatika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Indonesia</a:t>
            </a:r>
          </a:p>
          <a:p>
            <a:pPr algn="ctr"/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607223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Karena terjadi penurunan pendapatan, maka pihak atasan memutuskan untuk menghentikan produk yang tidak mendatangkan keuntungan &amp; menentukan kapasitas produksi untuk membuat dua produk baru yang dinilai mempunyai potensi pasar tinggi.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Produk tersebut adalah :</a:t>
            </a:r>
          </a:p>
          <a:p>
            <a:pPr marL="355600" indent="-355600" algn="just">
              <a:spcBef>
                <a:spcPts val="0"/>
              </a:spcBef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Produk 1 : pintu kaca dengan rangka aluminium</a:t>
            </a:r>
          </a:p>
          <a:p>
            <a:pPr marL="355600" indent="-355600" algn="just">
              <a:spcBef>
                <a:spcPts val="0"/>
              </a:spcBef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Produk 2 : rangka rangkap jendela dari kayu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8579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Produk 1 membutuhkan proses di Departemen 1 dan 3. Produk 2 membutuhkan proses di Departmemen 2 dan 3. Bagian Pemasaran berpendapat bahwa perusahaan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dapat menjual setiap produk sebanyak jumlah produk  yang dapat diproduksi oleh departemen-departemen tersebut.  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Maka perlu menentukan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rata-rata produksi kedua produk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tersebut supaya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keuntungan yang diperoleh dapat maksimal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, tetapi disesuaikan dengan kapasitas produksi yang tersedia di tiga departemen yang ada. Diasumsikan bahwa tiap produk akan diproduksi dengan satuan batch (20 unit), sehingga rata-rata produksi diartikan sebagai jumlah batch yang dihasilkan tiap minggunya.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8329642" cy="55721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Identifikasi yang harus dikumpulkan :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Jumlah jam produksi yang tersedia tiap minggu di setiap departemen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Jumlah waktu produksi yang digunakan untuk memproduksi setiap batch produk baru di setiap departemen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Keuntungan tiap batch produk baru.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57158" y="3643314"/>
            <a:ext cx="8329642" cy="2357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Jika diasumsikan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kumimoji="0" lang="id-ID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jumlah batch produk 1 tiap minggu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kumimoji="0" lang="id-ID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jumlah batch produk 2 tiap minggu</a:t>
            </a:r>
          </a:p>
          <a:p>
            <a:pPr marL="628650" marR="0" lvl="0" indent="-6286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 = total keuntungan tiap minggu (dalam satuan ribuan dolar) hasil produksi kedua produk.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329642" cy="1285884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SzPct val="85000"/>
              <a:buNone/>
              <a:defRPr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Data permasalahan Wyndoor Glass Co.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7" y="2500306"/>
          <a:ext cx="8358247" cy="3350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066">
                <a:tc rowSpan="3">
                  <a:txBody>
                    <a:bodyPr/>
                    <a:lstStyle/>
                    <a:p>
                      <a:pPr algn="ctr"/>
                      <a:endParaRPr lang="id-ID" sz="2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id-ID" sz="2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Departemen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Waktu Produksi per Batch, Jam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Waktu Produksi Tersedia per Minggu, Jam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916">
                <a:tc v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Produk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916">
                <a:tc v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916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Keuntungan per Batch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$ 3000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$ 5000</a:t>
                      </a:r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429684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Maka diperoleh :</a:t>
            </a: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Variabel keputusan : 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= jumlah produk 1 yang harus diproduksi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    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= jumlah produk 2 yang harus diproduksi</a:t>
            </a:r>
          </a:p>
          <a:p>
            <a:pPr>
              <a:buNone/>
            </a:pPr>
            <a:endParaRPr lang="id-ID" sz="2400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Fungsi Tujuan :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Maksimasi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z = 3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+ 5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77240" lvl="1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≤ 4</a:t>
            </a:r>
          </a:p>
          <a:p>
            <a:pPr marL="777240" lvl="1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≤ 12</a:t>
            </a:r>
          </a:p>
          <a:p>
            <a:pPr marL="777240" lvl="1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3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+ 2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≤ 18</a:t>
            </a:r>
          </a:p>
          <a:p>
            <a:pPr marL="502920" indent="-45720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                                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marL="777240" lvl="1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/>
          <p:nvPr/>
        </p:nvGrpSpPr>
        <p:grpSpPr>
          <a:xfrm>
            <a:off x="1357290" y="3143248"/>
            <a:ext cx="1643074" cy="2143140"/>
            <a:chOff x="1357290" y="3143248"/>
            <a:chExt cx="1643074" cy="2143140"/>
          </a:xfrm>
        </p:grpSpPr>
        <p:sp>
          <p:nvSpPr>
            <p:cNvPr id="102" name="Rectangle 101"/>
            <p:cNvSpPr/>
            <p:nvPr/>
          </p:nvSpPr>
          <p:spPr>
            <a:xfrm>
              <a:off x="1357290" y="4286256"/>
              <a:ext cx="1643074" cy="1000132"/>
            </a:xfrm>
            <a:prstGeom prst="rect">
              <a:avLst/>
            </a:prstGeom>
            <a:solidFill>
              <a:srgbClr val="005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357290" y="3143248"/>
              <a:ext cx="785818" cy="1143008"/>
            </a:xfrm>
            <a:prstGeom prst="rect">
              <a:avLst/>
            </a:prstGeom>
            <a:solidFill>
              <a:srgbClr val="005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4" name="Right Triangle 103"/>
            <p:cNvSpPr/>
            <p:nvPr/>
          </p:nvSpPr>
          <p:spPr>
            <a:xfrm>
              <a:off x="2143108" y="3143248"/>
              <a:ext cx="857256" cy="1143008"/>
            </a:xfrm>
            <a:prstGeom prst="rtTriangle">
              <a:avLst/>
            </a:prstGeom>
            <a:solidFill>
              <a:srgbClr val="005A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" name="Group 77"/>
          <p:cNvGrpSpPr/>
          <p:nvPr/>
        </p:nvGrpSpPr>
        <p:grpSpPr>
          <a:xfrm>
            <a:off x="1214414" y="1857364"/>
            <a:ext cx="2928958" cy="4071966"/>
            <a:chOff x="1214414" y="1857364"/>
            <a:chExt cx="2928958" cy="4071966"/>
          </a:xfrm>
        </p:grpSpPr>
        <p:cxnSp>
          <p:nvCxnSpPr>
            <p:cNvPr id="74" name="Straight Connector 73"/>
            <p:cNvCxnSpPr/>
            <p:nvPr/>
          </p:nvCxnSpPr>
          <p:spPr>
            <a:xfrm rot="16200000" flipH="1">
              <a:off x="714348" y="2357430"/>
              <a:ext cx="3929090" cy="292895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10800000" flipV="1">
              <a:off x="3929058" y="5786454"/>
              <a:ext cx="214314" cy="14287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1357290" y="3143248"/>
            <a:ext cx="3786214" cy="214314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Rectangle 59"/>
          <p:cNvSpPr/>
          <p:nvPr/>
        </p:nvSpPr>
        <p:spPr>
          <a:xfrm>
            <a:off x="1357290" y="1214422"/>
            <a:ext cx="1643074" cy="407196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5929322" y="1000108"/>
            <a:ext cx="2928958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58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ABCDE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daerah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fisibel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(x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x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>
          <a:xfrm>
            <a:off x="571472" y="214290"/>
            <a:ext cx="8229600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Gambarkan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seluruh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pembatas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5"/>
          <p:cNvGrpSpPr/>
          <p:nvPr/>
        </p:nvGrpSpPr>
        <p:grpSpPr>
          <a:xfrm>
            <a:off x="1357290" y="5214950"/>
            <a:ext cx="4643470" cy="655084"/>
            <a:chOff x="1357290" y="5214950"/>
            <a:chExt cx="4643470" cy="655084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357290" y="5286388"/>
              <a:ext cx="4429156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1677967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106595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463785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2892413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249603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3678231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035421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4464049" y="5322107"/>
              <a:ext cx="215108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429124" y="550070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43306" y="550070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86050" y="550070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00232" y="550070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86380" y="542926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id-ID" b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46"/>
          <p:cNvGrpSpPr/>
          <p:nvPr/>
        </p:nvGrpSpPr>
        <p:grpSpPr>
          <a:xfrm>
            <a:off x="500034" y="785794"/>
            <a:ext cx="928694" cy="4501388"/>
            <a:chOff x="500034" y="785794"/>
            <a:chExt cx="928694" cy="4501388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-857288" y="3071810"/>
              <a:ext cx="4429156" cy="15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14414" y="492761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214414" y="457042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214414" y="4214818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214414" y="385604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214414" y="349885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214414" y="314166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214414" y="278447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214414" y="2427280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214414" y="2071678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214414" y="1714488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214414" y="1357298"/>
              <a:ext cx="2143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857224" y="300037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57224" y="371475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7224" y="441699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7224" y="228599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4348" y="150017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0034" y="78579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id-ID" b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69"/>
          <p:cNvGrpSpPr/>
          <p:nvPr/>
        </p:nvGrpSpPr>
        <p:grpSpPr>
          <a:xfrm>
            <a:off x="2714612" y="1214422"/>
            <a:ext cx="286546" cy="4144198"/>
            <a:chOff x="2714612" y="1214422"/>
            <a:chExt cx="286546" cy="4144198"/>
          </a:xfrm>
        </p:grpSpPr>
        <p:cxnSp>
          <p:nvCxnSpPr>
            <p:cNvPr id="57" name="Straight Connector 56"/>
            <p:cNvCxnSpPr/>
            <p:nvPr/>
          </p:nvCxnSpPr>
          <p:spPr>
            <a:xfrm rot="5400000" flipH="1" flipV="1">
              <a:off x="928662" y="3286124"/>
              <a:ext cx="414340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0800000">
              <a:off x="2714612" y="1214422"/>
              <a:ext cx="2857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70"/>
          <p:cNvGrpSpPr/>
          <p:nvPr/>
        </p:nvGrpSpPr>
        <p:grpSpPr>
          <a:xfrm>
            <a:off x="1285852" y="3141660"/>
            <a:ext cx="3857652" cy="288134"/>
            <a:chOff x="1285852" y="3141660"/>
            <a:chExt cx="3857652" cy="288134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1285852" y="3141660"/>
              <a:ext cx="3857652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5400000">
              <a:off x="4999834" y="3286124"/>
              <a:ext cx="28575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ight Triangle 79"/>
          <p:cNvSpPr/>
          <p:nvPr/>
        </p:nvSpPr>
        <p:spPr>
          <a:xfrm>
            <a:off x="1357290" y="2071678"/>
            <a:ext cx="2357454" cy="3214710"/>
          </a:xfrm>
          <a:prstGeom prst="rtTriangle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4" name="Group 91"/>
          <p:cNvGrpSpPr/>
          <p:nvPr/>
        </p:nvGrpSpPr>
        <p:grpSpPr>
          <a:xfrm>
            <a:off x="1071538" y="5214950"/>
            <a:ext cx="428628" cy="440770"/>
            <a:chOff x="1071538" y="5214950"/>
            <a:chExt cx="428628" cy="440770"/>
          </a:xfrm>
        </p:grpSpPr>
        <p:sp>
          <p:nvSpPr>
            <p:cNvPr id="81" name="TextBox 80"/>
            <p:cNvSpPr txBox="1"/>
            <p:nvPr/>
          </p:nvSpPr>
          <p:spPr>
            <a:xfrm>
              <a:off x="1071538" y="528638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id-ID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1285852" y="521495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26" name="Group 92"/>
          <p:cNvGrpSpPr/>
          <p:nvPr/>
        </p:nvGrpSpPr>
        <p:grpSpPr>
          <a:xfrm>
            <a:off x="2928926" y="4917056"/>
            <a:ext cx="428628" cy="440770"/>
            <a:chOff x="2928926" y="4917056"/>
            <a:chExt cx="428628" cy="440770"/>
          </a:xfrm>
        </p:grpSpPr>
        <p:sp>
          <p:nvSpPr>
            <p:cNvPr id="85" name="TextBox 84"/>
            <p:cNvSpPr txBox="1"/>
            <p:nvPr/>
          </p:nvSpPr>
          <p:spPr>
            <a:xfrm>
              <a:off x="2928926" y="49170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id-ID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2928926" y="521495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4" name="Group 93"/>
          <p:cNvGrpSpPr/>
          <p:nvPr/>
        </p:nvGrpSpPr>
        <p:grpSpPr>
          <a:xfrm>
            <a:off x="2928926" y="4000504"/>
            <a:ext cx="428628" cy="369332"/>
            <a:chOff x="2928926" y="4000504"/>
            <a:chExt cx="428628" cy="369332"/>
          </a:xfrm>
        </p:grpSpPr>
        <p:sp>
          <p:nvSpPr>
            <p:cNvPr id="84" name="TextBox 83"/>
            <p:cNvSpPr txBox="1"/>
            <p:nvPr/>
          </p:nvSpPr>
          <p:spPr>
            <a:xfrm>
              <a:off x="2928926" y="400050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id-ID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928926" y="4214818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6" name="Group 94"/>
          <p:cNvGrpSpPr/>
          <p:nvPr/>
        </p:nvGrpSpPr>
        <p:grpSpPr>
          <a:xfrm>
            <a:off x="2000232" y="2714620"/>
            <a:ext cx="428628" cy="500066"/>
            <a:chOff x="2000232" y="2714620"/>
            <a:chExt cx="428628" cy="500066"/>
          </a:xfrm>
        </p:grpSpPr>
        <p:sp>
          <p:nvSpPr>
            <p:cNvPr id="83" name="TextBox 82"/>
            <p:cNvSpPr txBox="1"/>
            <p:nvPr/>
          </p:nvSpPr>
          <p:spPr>
            <a:xfrm>
              <a:off x="2000232" y="271462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id-ID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111576" y="307181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7" name="Group 95"/>
          <p:cNvGrpSpPr/>
          <p:nvPr/>
        </p:nvGrpSpPr>
        <p:grpSpPr>
          <a:xfrm>
            <a:off x="928662" y="2773916"/>
            <a:ext cx="500066" cy="440770"/>
            <a:chOff x="928662" y="2773916"/>
            <a:chExt cx="500066" cy="440770"/>
          </a:xfrm>
        </p:grpSpPr>
        <p:sp>
          <p:nvSpPr>
            <p:cNvPr id="82" name="TextBox 81"/>
            <p:cNvSpPr txBox="1"/>
            <p:nvPr/>
          </p:nvSpPr>
          <p:spPr>
            <a:xfrm>
              <a:off x="928662" y="277391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E</a:t>
              </a:r>
              <a:endParaRPr lang="id-ID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1285852" y="307181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85852" y="428625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Daerah Fisibel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86050" y="9286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≤ 4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14942" y="292893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2X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≤ 12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786182" y="592933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Arial" pitchFamily="34" charset="0"/>
                <a:cs typeface="Arial" pitchFamily="34" charset="0"/>
              </a:rPr>
              <a:t>3X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+ 2 X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≤ 18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60" grpId="0" animBg="1"/>
      <p:bldP spid="60" grpId="1" animBg="1"/>
      <p:bldP spid="7" grpId="0"/>
      <p:bldP spid="80" grpId="0" animBg="1"/>
      <p:bldP spid="80" grpId="1" animBg="1"/>
      <p:bldP spid="98" grpId="0"/>
      <p:bldP spid="99" grpId="0"/>
      <p:bldP spid="100" grpId="0"/>
      <p:bldP spid="1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58204" cy="607223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Titik-titik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ekstrim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 (0,0)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Z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0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B (4,0)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Z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12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C (4,3)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Z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27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D (2,6)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Z</a:t>
            </a:r>
            <a:r>
              <a:rPr lang="en-US" sz="2400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Symbol"/>
              </a:rPr>
              <a:t>36  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  <a:sym typeface="Symbol"/>
              </a:rPr>
              <a:t>Maksimum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E (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,6)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Z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30</a:t>
            </a:r>
            <a:endParaRPr lang="en-US" sz="2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Optimum 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Perusahaan Wyndoor Glass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membuat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: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Produk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1 = 2 </a:t>
            </a:r>
            <a:r>
              <a:rPr lang="id-ID" dirty="0" smtClean="0">
                <a:latin typeface="Arial" pitchFamily="34" charset="0"/>
                <a:cs typeface="Arial" pitchFamily="34" charset="0"/>
                <a:sym typeface="Symbol"/>
              </a:rPr>
              <a:t>batch/minggu</a:t>
            </a:r>
            <a:endParaRPr lang="en-US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Produk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2 = 6 </a:t>
            </a:r>
            <a:r>
              <a:rPr lang="id-ID" dirty="0" smtClean="0">
                <a:latin typeface="Arial" pitchFamily="34" charset="0"/>
                <a:cs typeface="Arial" pitchFamily="34" charset="0"/>
                <a:sym typeface="Symbol"/>
              </a:rPr>
              <a:t>batch/minggu</a:t>
            </a:r>
            <a:endParaRPr lang="en-US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lvl="1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Keuntungan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Symbol"/>
              </a:rPr>
              <a:t>diperoleh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 = $36</a:t>
            </a:r>
            <a:r>
              <a:rPr lang="id-ID" dirty="0" smtClean="0">
                <a:latin typeface="Arial" pitchFamily="34" charset="0"/>
                <a:cs typeface="Arial" pitchFamily="34" charset="0"/>
                <a:sym typeface="Symbol"/>
              </a:rPr>
              <a:t> x $1000</a:t>
            </a:r>
          </a:p>
          <a:p>
            <a:pPr lvl="1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  <a:sym typeface="Symbol"/>
              </a:rPr>
              <a:t>                                                        = $36000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/</a:t>
            </a:r>
            <a:r>
              <a:rPr lang="id-ID" dirty="0" smtClean="0">
                <a:latin typeface="Arial" pitchFamily="34" charset="0"/>
                <a:cs typeface="Arial" pitchFamily="34" charset="0"/>
                <a:sym typeface="Symbol"/>
              </a:rPr>
              <a:t>minggu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tx1"/>
                </a:solidFill>
              </a:rPr>
              <a:t>Latihan Soal: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186766" cy="50196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PT Auto Indah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memproduksi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mobil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mobil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sedan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meraih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berpenghasilan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memutuskan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TV,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hiburan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raga.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hiburan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disaksikan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raga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disaksikan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hiburan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Rp. 10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menit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, sedangkan pada acara olah raga sebesar Rp. 30 juta/menit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menginginkan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disaksikan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sedikitnya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sedikitnya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35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Bagaimanakah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sebaiknya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Kasus-Kasus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Khusus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58204" cy="52149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Optimal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Fisibel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Terbatas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Solusi</a:t>
            </a:r>
            <a:r>
              <a:rPr lang="en-US" b="1" dirty="0" smtClean="0">
                <a:solidFill>
                  <a:schemeClr val="tx1"/>
                </a:solidFill>
              </a:rPr>
              <a:t> Optimal </a:t>
            </a:r>
            <a:r>
              <a:rPr lang="en-US" b="1" dirty="0" err="1" smtClean="0">
                <a:solidFill>
                  <a:schemeClr val="tx1"/>
                </a:solidFill>
              </a:rPr>
              <a:t>Berganda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Banyak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8572560" cy="5091130"/>
          </a:xfrm>
        </p:spPr>
        <p:txBody>
          <a:bodyPr>
            <a:normAutofit/>
          </a:bodyPr>
          <a:lstStyle/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terletak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optimum</a:t>
            </a:r>
          </a:p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kemiringan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persamaan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sama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Contoh 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F/t 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Maksimasi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z = 3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+ 2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1/40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  1/60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≤ 1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1/50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+ 1/50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≤ 1</a:t>
            </a:r>
          </a:p>
          <a:p>
            <a:pPr marL="502920" indent="-45720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    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Pendahuluan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8429684" cy="5643602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persoalan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programa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linier,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buah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keputusan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Tx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Langkah-langkahnya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Gambarkan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koordinat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sumbu-sumbunya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Gambarkan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garis-garis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persamaan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koordinat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feasible region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koordinat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ekstrim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88670" lvl="1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ekstrim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pilih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optimal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solusinya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785794"/>
            <a:ext cx="5024462" cy="566822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4" name="TextBox 3"/>
          <p:cNvSpPr txBox="1"/>
          <p:nvPr/>
        </p:nvSpPr>
        <p:spPr>
          <a:xfrm>
            <a:off x="4429124" y="930646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Garis Z sejajar dengan AB sehingga setiap titik pada segmen haris AE adalah optimum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58204" cy="573407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Titik-titik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ekstrim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 (40,0) 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Z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= 120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D (0,50)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Z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= 100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E (20,30)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Z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= 120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F (0,0)     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 Z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= 0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2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Symbol"/>
              </a:rPr>
              <a:t>maksimum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:</a:t>
            </a:r>
          </a:p>
          <a:p>
            <a:pPr marL="845820" lvl="1" indent="-571500">
              <a:buAutoNum type="roman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40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0</a:t>
            </a:r>
          </a:p>
          <a:p>
            <a:pPr marL="845820" lvl="1" indent="-571500">
              <a:buFont typeface="Wingdings 2"/>
              <a:buAutoNum type="roman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20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30</a:t>
            </a:r>
          </a:p>
          <a:p>
            <a:pPr marL="571500" indent="-571500">
              <a:buAutoNum type="romanU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Tanpa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Solusi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Fisibel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22</a:t>
            </a:fld>
            <a:endParaRPr kumimoji="0"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715436" cy="5091130"/>
          </a:xfrm>
        </p:spPr>
        <p:txBody>
          <a:bodyPr>
            <a:normAutofit/>
          </a:bodyPr>
          <a:lstStyle/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titik-titik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serentak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Contoh 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F/t 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Maksimasi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z = 5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+ 3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4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  2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≤ 8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       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≥ 3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≥ 7</a:t>
            </a:r>
          </a:p>
          <a:p>
            <a:pPr marL="502920" indent="-45720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23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71472" y="5124480"/>
            <a:ext cx="8115328" cy="14477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tumpang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tindih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melewati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pun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87956"/>
            <a:ext cx="5500726" cy="47916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Ruang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Solusi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Tidak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Terbatas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24</a:t>
            </a:fld>
            <a:endParaRPr kumimoji="0"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8429684" cy="5500726"/>
          </a:xfrm>
        </p:spPr>
        <p:txBody>
          <a:bodyPr>
            <a:normAutofit/>
          </a:bodyPr>
          <a:lstStyle/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meningkat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menurun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terbatas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memformulasikan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persoalan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266700" indent="-266700"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Contoh 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F/t 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Maksimasi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z = 5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+ 10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7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  2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≥ 28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2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+ 12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≥ </a:t>
            </a:r>
            <a:r>
              <a:rPr lang="id-ID" smtClean="0">
                <a:latin typeface="Arial" pitchFamily="34" charset="0"/>
                <a:cs typeface="Arial" pitchFamily="34" charset="0"/>
              </a:rPr>
              <a:t>24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02920" indent="-45720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marL="777240" lvl="1" indent="-45720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≥ 0</a:t>
            </a:r>
          </a:p>
          <a:p>
            <a:pPr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0"/>
          <p:cNvGrpSpPr/>
          <p:nvPr/>
        </p:nvGrpSpPr>
        <p:grpSpPr>
          <a:xfrm>
            <a:off x="1785918" y="857232"/>
            <a:ext cx="5500726" cy="4786346"/>
            <a:chOff x="1785918" y="857232"/>
            <a:chExt cx="5500726" cy="4786346"/>
          </a:xfrm>
        </p:grpSpPr>
        <p:sp>
          <p:nvSpPr>
            <p:cNvPr id="98" name="Rectangle 97"/>
            <p:cNvSpPr/>
            <p:nvPr/>
          </p:nvSpPr>
          <p:spPr>
            <a:xfrm>
              <a:off x="1785918" y="857232"/>
              <a:ext cx="5500726" cy="428628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429256" y="5143512"/>
              <a:ext cx="1857388" cy="500066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0" name="Right Triangle 99"/>
            <p:cNvSpPr/>
            <p:nvPr/>
          </p:nvSpPr>
          <p:spPr>
            <a:xfrm rot="10800000">
              <a:off x="1785918" y="5143512"/>
              <a:ext cx="3643338" cy="500066"/>
            </a:xfrm>
            <a:prstGeom prst="rtTriangle">
              <a:avLst/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25</a:t>
            </a:fld>
            <a:endParaRPr kumimoji="0" lang="en-US"/>
          </a:p>
        </p:txBody>
      </p:sp>
      <p:grpSp>
        <p:nvGrpSpPr>
          <p:cNvPr id="4" name="Group 53"/>
          <p:cNvGrpSpPr/>
          <p:nvPr/>
        </p:nvGrpSpPr>
        <p:grpSpPr>
          <a:xfrm>
            <a:off x="1785918" y="5512844"/>
            <a:ext cx="6143668" cy="655084"/>
            <a:chOff x="1357290" y="5929330"/>
            <a:chExt cx="6143668" cy="655084"/>
          </a:xfrm>
        </p:grpSpPr>
        <p:grpSp>
          <p:nvGrpSpPr>
            <p:cNvPr id="6" name="Group 38"/>
            <p:cNvGrpSpPr/>
            <p:nvPr/>
          </p:nvGrpSpPr>
          <p:grpSpPr>
            <a:xfrm>
              <a:off x="1357290" y="5929330"/>
              <a:ext cx="6143668" cy="369332"/>
              <a:chOff x="1357290" y="5929330"/>
              <a:chExt cx="6143668" cy="369332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1357290" y="6072206"/>
                <a:ext cx="5357850" cy="120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1928000" y="6143644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2642380" y="6142850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3356760" y="6143644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4071140" y="6142850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4785520" y="6143644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5499900" y="6142850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6786578" y="5929330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id-ID" b="1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id-ID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785918" y="621508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00298" y="621508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14678" y="621508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29058" y="621508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572000" y="621508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86380" y="621508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54"/>
          <p:cNvGrpSpPr/>
          <p:nvPr/>
        </p:nvGrpSpPr>
        <p:grpSpPr>
          <a:xfrm>
            <a:off x="1214414" y="357166"/>
            <a:ext cx="1000132" cy="5299349"/>
            <a:chOff x="785786" y="773652"/>
            <a:chExt cx="1000132" cy="5299349"/>
          </a:xfrm>
        </p:grpSpPr>
        <p:grpSp>
          <p:nvGrpSpPr>
            <p:cNvPr id="8" name="Group 39"/>
            <p:cNvGrpSpPr/>
            <p:nvPr/>
          </p:nvGrpSpPr>
          <p:grpSpPr>
            <a:xfrm>
              <a:off x="1071538" y="773652"/>
              <a:ext cx="714380" cy="5299349"/>
              <a:chOff x="1071538" y="773652"/>
              <a:chExt cx="714380" cy="5299349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rot="5400000" flipH="1" flipV="1">
                <a:off x="-1072064" y="3642982"/>
                <a:ext cx="4858578" cy="145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214414" y="5499114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214414" y="4929198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214414" y="4356106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214414" y="3786190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214414" y="3213098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214414" y="2643182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214414" y="2070090"/>
                <a:ext cx="14287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071538" y="773652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id-ID" b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id-ID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857224" y="534568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57224" y="477418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57224" y="414338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57224" y="363117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5786" y="305966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85786" y="248816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85786" y="185736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id-ID" b="1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70"/>
          <p:cNvGrpSpPr/>
          <p:nvPr/>
        </p:nvGrpSpPr>
        <p:grpSpPr>
          <a:xfrm>
            <a:off x="1571604" y="1083688"/>
            <a:ext cx="2105040" cy="5417146"/>
            <a:chOff x="1571604" y="1083688"/>
            <a:chExt cx="2105040" cy="5417146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H="1">
              <a:off x="-208275" y="2863567"/>
              <a:ext cx="5417146" cy="18573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3390892" y="6343670"/>
              <a:ext cx="285752" cy="1428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69"/>
          <p:cNvGrpSpPr/>
          <p:nvPr/>
        </p:nvGrpSpPr>
        <p:grpSpPr>
          <a:xfrm>
            <a:off x="1785918" y="857232"/>
            <a:ext cx="5500726" cy="4786346"/>
            <a:chOff x="1785918" y="857232"/>
            <a:chExt cx="5500726" cy="4786346"/>
          </a:xfrm>
        </p:grpSpPr>
        <p:sp>
          <p:nvSpPr>
            <p:cNvPr id="65" name="Rectangle 64"/>
            <p:cNvSpPr/>
            <p:nvPr/>
          </p:nvSpPr>
          <p:spPr>
            <a:xfrm>
              <a:off x="1785918" y="857232"/>
              <a:ext cx="5500726" cy="785818"/>
            </a:xfrm>
            <a:prstGeom prst="rect">
              <a:avLst/>
            </a:prstGeom>
            <a:solidFill>
              <a:srgbClr val="FBFB25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43240" y="1643050"/>
              <a:ext cx="4143404" cy="4000528"/>
            </a:xfrm>
            <a:prstGeom prst="rect">
              <a:avLst/>
            </a:prstGeom>
            <a:solidFill>
              <a:srgbClr val="FBFB25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8" name="Right Triangle 67"/>
            <p:cNvSpPr/>
            <p:nvPr/>
          </p:nvSpPr>
          <p:spPr>
            <a:xfrm rot="10800000">
              <a:off x="1785918" y="1643050"/>
              <a:ext cx="1357322" cy="4000528"/>
            </a:xfrm>
            <a:prstGeom prst="rtTriangle">
              <a:avLst/>
            </a:prstGeom>
            <a:solidFill>
              <a:srgbClr val="FBFB25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2" name="Group 92"/>
          <p:cNvGrpSpPr/>
          <p:nvPr/>
        </p:nvGrpSpPr>
        <p:grpSpPr>
          <a:xfrm>
            <a:off x="928662" y="4662496"/>
            <a:ext cx="6357982" cy="1195396"/>
            <a:chOff x="928662" y="4662496"/>
            <a:chExt cx="6357982" cy="1195396"/>
          </a:xfrm>
        </p:grpSpPr>
        <p:cxnSp>
          <p:nvCxnSpPr>
            <p:cNvPr id="75" name="Straight Connector 74"/>
            <p:cNvCxnSpPr/>
            <p:nvPr/>
          </p:nvCxnSpPr>
          <p:spPr>
            <a:xfrm rot="10800000">
              <a:off x="928662" y="5000636"/>
              <a:ext cx="6357982" cy="8572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785786" y="4805372"/>
              <a:ext cx="357190" cy="714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3571868" y="2500306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Daerah Fisibel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06"/>
          <p:cNvGrpSpPr/>
          <p:nvPr/>
        </p:nvGrpSpPr>
        <p:grpSpPr>
          <a:xfrm>
            <a:off x="2786050" y="5572140"/>
            <a:ext cx="428628" cy="440770"/>
            <a:chOff x="2786050" y="5572140"/>
            <a:chExt cx="428628" cy="440770"/>
          </a:xfrm>
        </p:grpSpPr>
        <p:sp>
          <p:nvSpPr>
            <p:cNvPr id="86" name="TextBox 85"/>
            <p:cNvSpPr txBox="1"/>
            <p:nvPr/>
          </p:nvSpPr>
          <p:spPr>
            <a:xfrm>
              <a:off x="2786050" y="564357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3071802" y="557214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4" name="Group 105"/>
          <p:cNvGrpSpPr/>
          <p:nvPr/>
        </p:nvGrpSpPr>
        <p:grpSpPr>
          <a:xfrm>
            <a:off x="2928926" y="4786322"/>
            <a:ext cx="500066" cy="571504"/>
            <a:chOff x="2928926" y="4786322"/>
            <a:chExt cx="500066" cy="571504"/>
          </a:xfrm>
        </p:grpSpPr>
        <p:sp>
          <p:nvSpPr>
            <p:cNvPr id="87" name="Oval 86"/>
            <p:cNvSpPr/>
            <p:nvPr/>
          </p:nvSpPr>
          <p:spPr>
            <a:xfrm>
              <a:off x="2928926" y="521495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000364" y="478632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E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04"/>
          <p:cNvGrpSpPr/>
          <p:nvPr/>
        </p:nvGrpSpPr>
        <p:grpSpPr>
          <a:xfrm>
            <a:off x="1714480" y="5000636"/>
            <a:ext cx="428628" cy="512208"/>
            <a:chOff x="1714480" y="5000636"/>
            <a:chExt cx="428628" cy="512208"/>
          </a:xfrm>
        </p:grpSpPr>
        <p:sp>
          <p:nvSpPr>
            <p:cNvPr id="89" name="Oval 88"/>
            <p:cNvSpPr/>
            <p:nvPr/>
          </p:nvSpPr>
          <p:spPr>
            <a:xfrm>
              <a:off x="1714480" y="5000636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714480" y="514351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107"/>
          <p:cNvGrpSpPr/>
          <p:nvPr/>
        </p:nvGrpSpPr>
        <p:grpSpPr>
          <a:xfrm>
            <a:off x="5786446" y="5143512"/>
            <a:ext cx="428628" cy="571504"/>
            <a:chOff x="5786446" y="5143512"/>
            <a:chExt cx="428628" cy="571504"/>
          </a:xfrm>
        </p:grpSpPr>
        <p:sp>
          <p:nvSpPr>
            <p:cNvPr id="91" name="Oval 90"/>
            <p:cNvSpPr/>
            <p:nvPr/>
          </p:nvSpPr>
          <p:spPr>
            <a:xfrm>
              <a:off x="5929322" y="5572140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86446" y="514351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oup 108"/>
          <p:cNvGrpSpPr/>
          <p:nvPr/>
        </p:nvGrpSpPr>
        <p:grpSpPr>
          <a:xfrm>
            <a:off x="1714480" y="1357298"/>
            <a:ext cx="571504" cy="369332"/>
            <a:chOff x="1714480" y="1357298"/>
            <a:chExt cx="571504" cy="369332"/>
          </a:xfrm>
        </p:grpSpPr>
        <p:sp>
          <p:nvSpPr>
            <p:cNvPr id="90" name="Oval 89"/>
            <p:cNvSpPr/>
            <p:nvPr/>
          </p:nvSpPr>
          <p:spPr>
            <a:xfrm>
              <a:off x="1714480" y="1571612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857356" y="135729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id-ID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2428860" y="285728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latin typeface="Arial" pitchFamily="34" charset="0"/>
                <a:cs typeface="Arial" pitchFamily="34" charset="0"/>
              </a:rPr>
              <a:t>Daerah fisibel tidak terbatas (unbounded)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90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solidFill>
                  <a:schemeClr val="tx1"/>
                </a:solidFill>
              </a:rPr>
              <a:t>Bidang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Kerja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8229600" cy="1500198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aljabar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geometri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tegak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absis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ordinat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dikenal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kuadran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357430"/>
            <a:ext cx="6248201" cy="421484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28596" y="214290"/>
            <a:ext cx="8229600" cy="4286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Pertidaksamaan kendala, lebih besar atau sama dengan.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Picture 6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742286"/>
            <a:ext cx="6215106" cy="57010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28596" y="214290"/>
            <a:ext cx="8229600" cy="4286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Pertidaksamaan kendala, lebih kecil atau sama dengan.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4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785794"/>
            <a:ext cx="7031373" cy="56436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6</a:t>
            </a:fld>
            <a:endParaRPr kumimoji="0" lang="en-US" dirty="0"/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>
          <a:xfrm>
            <a:off x="2643174" y="214290"/>
            <a:ext cx="5857916" cy="64294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id-ID" sz="3600" b="1" dirty="0" smtClean="0">
                <a:solidFill>
                  <a:schemeClr val="tx1"/>
                </a:solidFill>
              </a:rPr>
              <a:t>Daerah Fisibel (1)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285720" y="4857760"/>
            <a:ext cx="8572560" cy="12144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Daerah fisibel/daerah layak merupakan suatu daerah yang 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memenuhi semua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kendala yang ada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7" y="1142984"/>
            <a:ext cx="3982041" cy="3214710"/>
          </a:xfrm>
          <a:prstGeom prst="rect">
            <a:avLst/>
          </a:prstGeom>
        </p:spPr>
      </p:pic>
      <p:pic>
        <p:nvPicPr>
          <p:cNvPr id="7" name="Picture 6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719" y="1142984"/>
            <a:ext cx="3982040" cy="321471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7</a:t>
            </a:fld>
            <a:endParaRPr kumimoji="0" lang="en-US" dirty="0"/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>
          <a:xfrm>
            <a:off x="2643174" y="214290"/>
            <a:ext cx="5857916" cy="64294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id-ID" sz="3600" b="1" dirty="0" smtClean="0">
                <a:solidFill>
                  <a:schemeClr val="tx1"/>
                </a:solidFill>
              </a:rPr>
              <a:t>Daerah Fisibel (2)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285720" y="4857760"/>
            <a:ext cx="8572560" cy="12144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Daerah fisibel/daerah layak merupakan suatu daerah yang 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memenuhi semua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kendala yang ada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47" y="1142984"/>
            <a:ext cx="3973140" cy="3214710"/>
          </a:xfrm>
          <a:prstGeom prst="rect">
            <a:avLst/>
          </a:prstGeom>
        </p:spPr>
      </p:pic>
      <p:pic>
        <p:nvPicPr>
          <p:cNvPr id="7" name="Picture 6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719" y="1311094"/>
            <a:ext cx="3982040" cy="287849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8</a:t>
            </a:fld>
            <a:endParaRPr kumimoji="0" lang="en-US" dirty="0"/>
          </a:p>
        </p:txBody>
      </p:sp>
      <p:sp>
        <p:nvSpPr>
          <p:cNvPr id="32772" name="Title 1"/>
          <p:cNvSpPr>
            <a:spLocks noGrp="1"/>
          </p:cNvSpPr>
          <p:nvPr>
            <p:ph type="title"/>
          </p:nvPr>
        </p:nvSpPr>
        <p:spPr>
          <a:xfrm>
            <a:off x="2643174" y="214290"/>
            <a:ext cx="5857916" cy="64294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id-ID" sz="3600" b="1" dirty="0" smtClean="0">
                <a:solidFill>
                  <a:schemeClr val="tx1"/>
                </a:solidFill>
              </a:rPr>
              <a:t>Daerah Fisibel (3)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285720" y="4857760"/>
            <a:ext cx="8572560" cy="12144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Daerah fisibel/daerah layak merupakan suatu daerah yang </a:t>
            </a:r>
            <a:r>
              <a:rPr lang="id-ID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memenuhi semua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kendala yang ada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47" y="1294562"/>
            <a:ext cx="3973140" cy="2911554"/>
          </a:xfrm>
          <a:prstGeom prst="rect">
            <a:avLst/>
          </a:prstGeom>
        </p:spPr>
      </p:pic>
      <p:pic>
        <p:nvPicPr>
          <p:cNvPr id="7" name="Picture 6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071547"/>
            <a:ext cx="4012224" cy="34535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25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Contoh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Kasus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329642" cy="507209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Perusahaan kaca WYNDOR memproduksi kaca dengan kualitas tinggi, termasuk jendela dan pintu.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Perusahaan tesebut mempunyai 3 departemen :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spcBef>
                <a:spcPts val="0"/>
              </a:spcBef>
              <a:tabLst>
                <a:tab pos="273050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Departemen 1 : membuat rangka aluminimum dan perkakas logam</a:t>
            </a:r>
          </a:p>
          <a:p>
            <a:pPr marL="355600" indent="-355600" algn="just">
              <a:spcBef>
                <a:spcPts val="0"/>
              </a:spcBef>
              <a:tabLst>
                <a:tab pos="273050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Departemen 2     :   membuat rangka kayu</a:t>
            </a:r>
          </a:p>
          <a:p>
            <a:pPr marL="355600" indent="-355600" algn="just">
              <a:spcBef>
                <a:spcPts val="0"/>
              </a:spcBef>
              <a:tabLst>
                <a:tab pos="273050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Departemen 3  : membuat kaca dan merakit sebuah produk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876</TotalTime>
  <Words>808</Words>
  <Application>Microsoft Office PowerPoint</Application>
  <PresentationFormat>On-screen Show (4:3)</PresentationFormat>
  <Paragraphs>212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Lucida Sans Unicode</vt:lpstr>
      <vt:lpstr>Symbol</vt:lpstr>
      <vt:lpstr>Verdana</vt:lpstr>
      <vt:lpstr>Wingdings 2</vt:lpstr>
      <vt:lpstr>Wingdings 3</vt:lpstr>
      <vt:lpstr>Concourse</vt:lpstr>
      <vt:lpstr>METODE GEOMETRIS (METODE GRAFIS) Pertemuan Ke-3</vt:lpstr>
      <vt:lpstr>Pendahuluan</vt:lpstr>
      <vt:lpstr>Bidang Kerja</vt:lpstr>
      <vt:lpstr>PowerPoint Presentation</vt:lpstr>
      <vt:lpstr>PowerPoint Presentation</vt:lpstr>
      <vt:lpstr>Daerah Fisibel (1)</vt:lpstr>
      <vt:lpstr>Daerah Fisibel (2)</vt:lpstr>
      <vt:lpstr>Daerah Fisibel (3)</vt:lpstr>
      <vt:lpstr>Contoh Kasus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Soal:</vt:lpstr>
      <vt:lpstr>Kasus-Kasus Khusus</vt:lpstr>
      <vt:lpstr>Solusi Optimal Berganda/Banyak</vt:lpstr>
      <vt:lpstr>PowerPoint Presentation</vt:lpstr>
      <vt:lpstr>PowerPoint Presentation</vt:lpstr>
      <vt:lpstr>Tanpa Solusi Fisibel</vt:lpstr>
      <vt:lpstr>PowerPoint Presentation</vt:lpstr>
      <vt:lpstr>Ruang Solusi yang Tidak Terbatas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OPERASIONAL Pertemuan Ke-1</dc:title>
  <dc:creator>Riani</dc:creator>
  <cp:lastModifiedBy>admin</cp:lastModifiedBy>
  <cp:revision>306</cp:revision>
  <cp:lastPrinted>2015-09-17T05:30:17Z</cp:lastPrinted>
  <dcterms:created xsi:type="dcterms:W3CDTF">2010-02-12T06:18:54Z</dcterms:created>
  <dcterms:modified xsi:type="dcterms:W3CDTF">2019-09-23T01:26:38Z</dcterms:modified>
</cp:coreProperties>
</file>