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82" r:id="rId5"/>
    <p:sldId id="292" r:id="rId6"/>
    <p:sldId id="283" r:id="rId7"/>
    <p:sldId id="291" r:id="rId8"/>
    <p:sldId id="297" r:id="rId9"/>
    <p:sldId id="28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10/3/2019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8017" y="2169005"/>
            <a:ext cx="9035966" cy="2519990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73" r:id="rId21"/>
    <p:sldLayoutId id="21474836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lide image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E5E937-C97C-4B77-935E-8D9383EE2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962" y="3914776"/>
            <a:ext cx="4459766" cy="22002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Konsep</a:t>
            </a:r>
            <a:r>
              <a:rPr lang="en-US" dirty="0"/>
              <a:t> Dasar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5CADAFDA-AD2C-4EE5-8A2E-8D4F1457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1635" y="6387988"/>
            <a:ext cx="270365" cy="2381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F62E37-4595-4E44-B8F7-73105B4BAC5D}" type="slidenum">
              <a:rPr lang="en-GB" altLang="id-ID"/>
              <a:pPr/>
              <a:t>10</a:t>
            </a:fld>
            <a:endParaRPr lang="en-GB" altLang="id-ID" dirty="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AEC6CDA-B8AB-4A72-96CC-EDA739548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5400" b="1">
                <a:solidFill>
                  <a:srgbClr val="CC3300"/>
                </a:solidFill>
              </a:rPr>
              <a:t>Objek Biaya</a:t>
            </a:r>
            <a:endParaRPr lang="en-GB" altLang="id-ID" sz="5400" b="1">
              <a:solidFill>
                <a:srgbClr val="CC3300"/>
              </a:solidFill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C053741-E4DF-40AD-AF04-4BE86B98B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364974"/>
            <a:ext cx="7294017" cy="4705826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Objek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atau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tujuan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(</a:t>
            </a:r>
            <a:r>
              <a:rPr lang="en-US" altLang="id-ID" sz="2000" i="1" dirty="0"/>
              <a:t>cost objective</a:t>
            </a:r>
            <a:r>
              <a:rPr lang="en-US" altLang="id-ID" sz="2000" dirty="0"/>
              <a:t>) </a:t>
            </a:r>
            <a:r>
              <a:rPr lang="en-US" altLang="id-ID" sz="2000" dirty="0" err="1"/>
              <a:t>adalah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tempat</a:t>
            </a:r>
            <a:r>
              <a:rPr lang="en-US" altLang="id-ID" sz="20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dimana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atau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aktivitas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diakumulasikan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atau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diukur</a:t>
            </a:r>
            <a:r>
              <a:rPr lang="en-US" altLang="id-ID" sz="2000" dirty="0"/>
              <a:t>. </a:t>
            </a:r>
            <a:r>
              <a:rPr lang="en-US" altLang="id-ID" sz="2000" dirty="0" err="1"/>
              <a:t>Objek</a:t>
            </a:r>
            <a:r>
              <a:rPr lang="en-US" altLang="id-ID" sz="20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digunakan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untuk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menelusuri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menentukan</a:t>
            </a:r>
            <a:r>
              <a:rPr lang="en-US" altLang="id-ID" sz="20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seberapa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objektif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tersebut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diandalkan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seberapa</a:t>
            </a:r>
            <a:r>
              <a:rPr lang="en-US" altLang="id-ID" sz="20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berartinya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ukuran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dihasilkan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Unsur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aktivitas-aktivitas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dijadikan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objek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: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1.	</a:t>
            </a:r>
            <a:r>
              <a:rPr lang="en-US" altLang="id-ID" sz="2000" dirty="0" err="1"/>
              <a:t>Produk</a:t>
            </a:r>
            <a:r>
              <a:rPr lang="en-US" altLang="id-ID" sz="2000" dirty="0"/>
              <a:t>.				8. </a:t>
            </a:r>
            <a:r>
              <a:rPr lang="en-US" altLang="id-ID" sz="2000" dirty="0" err="1"/>
              <a:t>Pesanan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pelanggan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2.	</a:t>
            </a:r>
            <a:r>
              <a:rPr lang="en-US" altLang="id-ID" sz="2000" dirty="0" err="1"/>
              <a:t>Produksi</a:t>
            </a:r>
            <a:r>
              <a:rPr lang="en-US" altLang="id-ID" sz="2000" dirty="0"/>
              <a:t>.				9. </a:t>
            </a:r>
            <a:r>
              <a:rPr lang="en-US" altLang="id-ID" sz="2000" dirty="0" err="1"/>
              <a:t>Proyek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3.	</a:t>
            </a:r>
            <a:r>
              <a:rPr lang="en-US" altLang="id-ID" sz="2000" dirty="0" err="1"/>
              <a:t>Departemen</a:t>
            </a:r>
            <a:r>
              <a:rPr lang="en-US" altLang="id-ID" sz="2000" dirty="0"/>
              <a:t>.		          	10. Proses.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4.	Divisi.			           	11. </a:t>
            </a:r>
            <a:r>
              <a:rPr lang="en-US" altLang="id-ID" sz="2000" dirty="0" err="1"/>
              <a:t>Tujuan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strategis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5.	</a:t>
            </a:r>
            <a:r>
              <a:rPr lang="en-US" altLang="id-ID" sz="2000" dirty="0" err="1"/>
              <a:t>Lini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Produk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6.	</a:t>
            </a:r>
            <a:r>
              <a:rPr lang="en-US" altLang="id-ID" sz="2000" dirty="0" err="1"/>
              <a:t>Kontrak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7.	Batch </a:t>
            </a:r>
            <a:r>
              <a:rPr lang="en-US" altLang="id-ID" sz="2000" dirty="0" err="1"/>
              <a:t>dari</a:t>
            </a:r>
            <a:r>
              <a:rPr lang="en-US" altLang="id-ID" sz="2000" dirty="0"/>
              <a:t> unit-unit </a:t>
            </a:r>
            <a:r>
              <a:rPr lang="en-US" altLang="id-ID" sz="2000" dirty="0" err="1"/>
              <a:t>sejenis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</a:pPr>
            <a:endParaRPr lang="en-GB" altLang="id-ID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D5476EB3-7B52-42B0-93BC-CA4F5F70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8626" y="6414491"/>
            <a:ext cx="164348" cy="26460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3530E0-A900-4678-96D1-27F25008CF87}" type="slidenum">
              <a:rPr lang="en-GB" altLang="id-ID"/>
              <a:pPr/>
              <a:t>11</a:t>
            </a:fld>
            <a:endParaRPr lang="en-GB" altLang="id-ID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8E30395-BBCA-4B1F-B201-19E4685A0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4400" b="1">
                <a:solidFill>
                  <a:srgbClr val="CC3300"/>
                </a:solidFill>
              </a:rPr>
              <a:t>Penelusuran Biaya</a:t>
            </a:r>
            <a:br>
              <a:rPr lang="en-US" altLang="id-ID" sz="4400" b="1">
                <a:solidFill>
                  <a:srgbClr val="CC3300"/>
                </a:solidFill>
              </a:rPr>
            </a:br>
            <a:r>
              <a:rPr lang="en-US" altLang="id-ID" sz="4400" b="1">
                <a:solidFill>
                  <a:srgbClr val="CC3300"/>
                </a:solidFill>
              </a:rPr>
              <a:t>ke Objek Biaya</a:t>
            </a:r>
            <a:endParaRPr lang="en-GB" altLang="id-ID" sz="4400" b="1">
              <a:solidFill>
                <a:srgbClr val="CC3300"/>
              </a:solidFill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4A73E00-FCF2-4F8F-A07C-B1FBC2DC2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512000"/>
            <a:ext cx="7466296" cy="41466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Pengukuran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tergantung</a:t>
            </a:r>
            <a:r>
              <a:rPr lang="en-US" altLang="id-ID" sz="2400" dirty="0"/>
              <a:t> pada </a:t>
            </a:r>
            <a:r>
              <a:rPr lang="en-US" altLang="id-ID" sz="2400" dirty="0" err="1"/>
              <a:t>kemampuan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menelusuri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tersebut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</a:t>
            </a:r>
            <a:r>
              <a:rPr lang="en-US" altLang="id-ID" sz="2400" dirty="0"/>
              <a:t> </a:t>
            </a:r>
            <a:r>
              <a:rPr lang="en-US" altLang="id-ID" sz="2400" dirty="0" err="1"/>
              <a:t>objek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. </a:t>
            </a:r>
            <a:r>
              <a:rPr lang="en-US" altLang="id-ID" sz="2400" dirty="0" err="1"/>
              <a:t>Menelusuri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</a:t>
            </a:r>
            <a:r>
              <a:rPr lang="en-US" altLang="id-ID" sz="2400" dirty="0"/>
              <a:t> </a:t>
            </a:r>
            <a:r>
              <a:rPr lang="en-US" altLang="id-ID" sz="2400" dirty="0" err="1"/>
              <a:t>objek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membedakan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menjadi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ditelusuri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secara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sasaran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objek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ditelusuri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sasaran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objek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.</a:t>
            </a:r>
            <a:endParaRPr lang="en-GB" altLang="id-ID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8DD8806B-DA53-4406-837B-FF077342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4887" y="6348230"/>
            <a:ext cx="257113" cy="25135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96AD64-55F0-4279-A81A-7A55C2C68C01}" type="slidenum">
              <a:rPr lang="en-GB" altLang="id-ID"/>
              <a:pPr/>
              <a:t>12</a:t>
            </a:fld>
            <a:endParaRPr lang="en-GB" altLang="id-ID" dirty="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6606B78-B941-4555-9EE9-4541FD8C4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4400" b="1">
                <a:solidFill>
                  <a:srgbClr val="CC3300"/>
                </a:solidFill>
              </a:rPr>
              <a:t>Penelusuran Biaya</a:t>
            </a:r>
            <a:br>
              <a:rPr lang="en-US" altLang="id-ID" sz="4400" b="1">
                <a:solidFill>
                  <a:srgbClr val="CC3300"/>
                </a:solidFill>
              </a:rPr>
            </a:br>
            <a:r>
              <a:rPr lang="en-US" altLang="id-ID" sz="4400" b="1">
                <a:solidFill>
                  <a:srgbClr val="CC3300"/>
                </a:solidFill>
              </a:rPr>
              <a:t>ke Objek Biaya</a:t>
            </a:r>
            <a:endParaRPr lang="en-GB" altLang="id-ID" sz="4400" b="1">
              <a:solidFill>
                <a:srgbClr val="CC3300"/>
              </a:solidFill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C1F1552-8939-4C71-8376-D922C2BAC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791" y="1752600"/>
            <a:ext cx="9064487" cy="4343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id-ID" sz="2300" dirty="0"/>
              <a:t>1.	</a:t>
            </a:r>
            <a:r>
              <a:rPr lang="en-US" altLang="id-ID" sz="2300" dirty="0" err="1"/>
              <a:t>Jika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objek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digunakan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adalah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produksi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maka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bahan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langsung</a:t>
            </a:r>
            <a:r>
              <a:rPr lang="en-US" altLang="id-ID" sz="2300" dirty="0"/>
              <a:t> dan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tenaga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kerja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langsung</a:t>
            </a:r>
            <a:r>
              <a:rPr lang="en-US" altLang="id-ID" sz="2300" dirty="0"/>
              <a:t> </a:t>
            </a:r>
            <a:r>
              <a:rPr lang="en-US" altLang="id-ID" sz="2300" dirty="0" err="1"/>
              <a:t>merupakan</a:t>
            </a:r>
            <a:r>
              <a:rPr lang="en-US" altLang="id-ID" sz="2300" dirty="0"/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biaya</a:t>
            </a:r>
            <a:r>
              <a:rPr lang="en-US" altLang="id-ID" sz="2300" b="1" dirty="0">
                <a:solidFill>
                  <a:srgbClr val="FF0000"/>
                </a:solidFill>
              </a:rPr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langsung</a:t>
            </a:r>
            <a:r>
              <a:rPr lang="en-US" altLang="id-ID" sz="2300" dirty="0"/>
              <a:t>, </a:t>
            </a:r>
            <a:r>
              <a:rPr lang="en-US" altLang="id-ID" sz="2300" dirty="0" err="1"/>
              <a:t>sedangkan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overhead </a:t>
            </a:r>
            <a:r>
              <a:rPr lang="en-US" altLang="id-ID" sz="2300" dirty="0" err="1"/>
              <a:t>merupakan</a:t>
            </a:r>
            <a:r>
              <a:rPr lang="en-US" altLang="id-ID" sz="2300" dirty="0"/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biaya</a:t>
            </a:r>
            <a:r>
              <a:rPr lang="en-US" altLang="id-ID" sz="2300" b="1" dirty="0">
                <a:solidFill>
                  <a:srgbClr val="FF0000"/>
                </a:solidFill>
              </a:rPr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tidak</a:t>
            </a:r>
            <a:r>
              <a:rPr lang="en-US" altLang="id-ID" sz="2300" b="1" dirty="0">
                <a:solidFill>
                  <a:srgbClr val="FF0000"/>
                </a:solidFill>
              </a:rPr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langsung</a:t>
            </a:r>
            <a:r>
              <a:rPr lang="en-US" altLang="id-ID" sz="23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300" dirty="0"/>
              <a:t>2.	</a:t>
            </a:r>
            <a:r>
              <a:rPr lang="en-US" altLang="id-ID" sz="2300" dirty="0" err="1"/>
              <a:t>Jika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objek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digunakan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adalah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</a:t>
            </a:r>
            <a:r>
              <a:rPr lang="en-US" altLang="id-ID" sz="2300" dirty="0"/>
              <a:t>, </a:t>
            </a:r>
            <a:r>
              <a:rPr lang="en-US" altLang="id-ID" sz="2300" dirty="0" err="1"/>
              <a:t>maka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setiap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bahan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menyusun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</a:t>
            </a:r>
            <a:r>
              <a:rPr lang="en-US" altLang="id-ID" sz="2300" dirty="0"/>
              <a:t> </a:t>
            </a:r>
            <a:r>
              <a:rPr lang="en-US" altLang="id-ID" sz="2300" dirty="0" err="1"/>
              <a:t>itu</a:t>
            </a:r>
            <a:r>
              <a:rPr lang="en-US" altLang="id-ID" sz="2300" dirty="0"/>
              <a:t> </a:t>
            </a:r>
            <a:r>
              <a:rPr lang="en-US" altLang="id-ID" sz="2300" dirty="0" err="1"/>
              <a:t>serta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paten dan royalty </a:t>
            </a:r>
            <a:r>
              <a:rPr lang="en-US" altLang="id-ID" sz="2300" dirty="0" err="1"/>
              <a:t>merupakan</a:t>
            </a:r>
            <a:r>
              <a:rPr lang="en-US" altLang="id-ID" sz="2300" dirty="0"/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biaya</a:t>
            </a:r>
            <a:r>
              <a:rPr lang="en-US" altLang="id-ID" sz="2300" b="1" dirty="0">
                <a:solidFill>
                  <a:srgbClr val="FF0000"/>
                </a:solidFill>
              </a:rPr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langsung</a:t>
            </a:r>
            <a:r>
              <a:rPr lang="en-US" altLang="id-ID" sz="2300" dirty="0"/>
              <a:t>. </a:t>
            </a:r>
            <a:r>
              <a:rPr lang="en-US" altLang="id-ID" sz="2300" dirty="0" err="1"/>
              <a:t>Demikian</a:t>
            </a:r>
            <a:r>
              <a:rPr lang="en-US" altLang="id-ID" sz="2300" dirty="0"/>
              <a:t> juga </a:t>
            </a:r>
            <a:r>
              <a:rPr lang="en-US" altLang="id-ID" sz="2300" dirty="0" err="1"/>
              <a:t>dengan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tenaga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kerja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langsung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mengubah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bahan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baku</a:t>
            </a:r>
            <a:r>
              <a:rPr lang="en-US" altLang="id-ID" sz="2300" dirty="0"/>
              <a:t> </a:t>
            </a:r>
            <a:r>
              <a:rPr lang="en-US" altLang="id-ID" sz="2300" dirty="0" err="1"/>
              <a:t>menjadi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</a:t>
            </a:r>
            <a:r>
              <a:rPr lang="en-US" altLang="id-ID" sz="2300" dirty="0"/>
              <a:t> </a:t>
            </a:r>
            <a:r>
              <a:rPr lang="en-US" altLang="id-ID" sz="2300" dirty="0" err="1"/>
              <a:t>jadi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merupakan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langsung</a:t>
            </a:r>
            <a:r>
              <a:rPr lang="en-US" altLang="id-ID" sz="2300" dirty="0"/>
              <a:t>. </a:t>
            </a:r>
            <a:r>
              <a:rPr lang="en-US" altLang="id-ID" sz="2300" b="1" dirty="0" err="1">
                <a:solidFill>
                  <a:srgbClr val="FF0000"/>
                </a:solidFill>
              </a:rPr>
              <a:t>Biaya</a:t>
            </a:r>
            <a:r>
              <a:rPr lang="en-US" altLang="id-ID" sz="2300" b="1" dirty="0">
                <a:solidFill>
                  <a:srgbClr val="FF0000"/>
                </a:solidFill>
              </a:rPr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tidak</a:t>
            </a:r>
            <a:r>
              <a:rPr lang="en-US" altLang="id-ID" sz="2300" b="1" dirty="0">
                <a:solidFill>
                  <a:srgbClr val="FF0000"/>
                </a:solidFill>
              </a:rPr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langsung</a:t>
            </a:r>
            <a:r>
              <a:rPr lang="en-US" altLang="id-ID" sz="2300" dirty="0"/>
              <a:t> </a:t>
            </a:r>
            <a:r>
              <a:rPr lang="en-US" altLang="id-ID" sz="2300" dirty="0" err="1"/>
              <a:t>seperti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asuransi</a:t>
            </a:r>
            <a:r>
              <a:rPr lang="en-US" altLang="id-ID" sz="2300" dirty="0"/>
              <a:t>, </a:t>
            </a:r>
            <a:r>
              <a:rPr lang="en-US" altLang="id-ID" sz="2300" dirty="0" err="1"/>
              <a:t>sewa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pabrik</a:t>
            </a:r>
            <a:r>
              <a:rPr lang="en-US" altLang="id-ID" sz="2300" dirty="0"/>
              <a:t>, </a:t>
            </a:r>
            <a:r>
              <a:rPr lang="en-US" altLang="id-ID" sz="2300" dirty="0" err="1"/>
              <a:t>dll</a:t>
            </a:r>
            <a:r>
              <a:rPr lang="en-US" altLang="id-ID" sz="23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300" dirty="0"/>
              <a:t>3.	</a:t>
            </a:r>
            <a:r>
              <a:rPr lang="en-US" altLang="id-ID" sz="2300" dirty="0" err="1"/>
              <a:t>Jika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objek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digunakan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adalah</a:t>
            </a:r>
            <a:r>
              <a:rPr lang="en-US" altLang="id-ID" sz="2300" dirty="0"/>
              <a:t> batch </a:t>
            </a:r>
            <a:r>
              <a:rPr lang="en-US" altLang="id-ID" sz="2300" dirty="0" err="1"/>
              <a:t>maka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persiapan</a:t>
            </a:r>
            <a:r>
              <a:rPr lang="en-US" altLang="id-ID" sz="2300" dirty="0"/>
              <a:t> (</a:t>
            </a:r>
            <a:r>
              <a:rPr lang="en-US" altLang="id-ID" sz="2300" i="1" dirty="0"/>
              <a:t>setup cost</a:t>
            </a:r>
            <a:r>
              <a:rPr lang="en-US" altLang="id-ID" sz="2300" dirty="0"/>
              <a:t>) </a:t>
            </a:r>
            <a:r>
              <a:rPr lang="en-US" altLang="id-ID" sz="2300" dirty="0" err="1"/>
              <a:t>merupakan</a:t>
            </a:r>
            <a:r>
              <a:rPr lang="en-US" altLang="id-ID" sz="2300" dirty="0"/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biaya</a:t>
            </a:r>
            <a:r>
              <a:rPr lang="en-US" altLang="id-ID" sz="2300" b="1" dirty="0">
                <a:solidFill>
                  <a:srgbClr val="FF0000"/>
                </a:solidFill>
              </a:rPr>
              <a:t> </a:t>
            </a:r>
            <a:r>
              <a:rPr lang="en-US" altLang="id-ID" sz="2300" b="1" dirty="0" err="1">
                <a:solidFill>
                  <a:srgbClr val="FF0000"/>
                </a:solidFill>
              </a:rPr>
              <a:t>langsung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karena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ini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dapat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dialokasikan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secara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atbitrer</a:t>
            </a:r>
            <a:r>
              <a:rPr lang="en-US" altLang="id-ID" sz="2300" dirty="0"/>
              <a:t> (</a:t>
            </a:r>
            <a:r>
              <a:rPr lang="en-US" altLang="id-ID" sz="2300" dirty="0" err="1"/>
              <a:t>dialokasikan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tidak</a:t>
            </a:r>
            <a:r>
              <a:rPr lang="en-US" altLang="id-ID" sz="2300" dirty="0"/>
              <a:t> </a:t>
            </a:r>
            <a:r>
              <a:rPr lang="en-US" altLang="id-ID" sz="2300" dirty="0" err="1"/>
              <a:t>jelas</a:t>
            </a:r>
            <a:r>
              <a:rPr lang="en-US" altLang="id-ID" sz="2300" dirty="0"/>
              <a:t>) </a:t>
            </a:r>
            <a:r>
              <a:rPr lang="en-US" altLang="id-ID" sz="2300" dirty="0" err="1"/>
              <a:t>ke</a:t>
            </a:r>
            <a:r>
              <a:rPr lang="en-US" altLang="id-ID" sz="2300" dirty="0"/>
              <a:t> </a:t>
            </a:r>
            <a:r>
              <a:rPr lang="en-US" altLang="id-ID" sz="2300" dirty="0" err="1"/>
              <a:t>setiap</a:t>
            </a:r>
            <a:r>
              <a:rPr lang="en-US" altLang="id-ID" sz="2300" dirty="0"/>
              <a:t> unit </a:t>
            </a:r>
            <a:r>
              <a:rPr lang="en-US" altLang="id-ID" sz="2300" dirty="0" err="1"/>
              <a:t>produk</a:t>
            </a:r>
            <a:r>
              <a:rPr lang="en-US" altLang="id-ID" sz="2300" dirty="0"/>
              <a:t>.</a:t>
            </a:r>
            <a:endParaRPr lang="en-GB" altLang="id-ID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3835E4DC-CBED-4321-9FFC-37131A66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4887" y="6374735"/>
            <a:ext cx="257113" cy="2381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0EB55-1947-4C58-B695-79ED5FBA1B5E}" type="slidenum">
              <a:rPr lang="en-GB" altLang="id-ID"/>
              <a:pPr/>
              <a:t>13</a:t>
            </a:fld>
            <a:endParaRPr lang="en-GB" altLang="id-ID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C20A7C5-3488-43DD-ACFE-5DB5C8D85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5400" b="1">
                <a:solidFill>
                  <a:srgbClr val="CC3300"/>
                </a:solidFill>
              </a:rPr>
              <a:t>Klasifikasi Biaya</a:t>
            </a:r>
            <a:endParaRPr lang="en-GB" altLang="id-ID" sz="5400" b="1">
              <a:solidFill>
                <a:srgbClr val="CC3300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2D3CB75-5C8E-425E-A72C-03ABFB18B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182755"/>
            <a:ext cx="8421757" cy="4873487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 err="1"/>
              <a:t>Klasifikasi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atau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penggolongan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adalah</a:t>
            </a:r>
            <a:r>
              <a:rPr lang="en-US" altLang="id-ID" sz="2300" dirty="0"/>
              <a:t> </a:t>
            </a:r>
            <a:r>
              <a:rPr lang="en-US" altLang="id-ID" sz="2300" dirty="0" err="1"/>
              <a:t>suatu</a:t>
            </a:r>
            <a:r>
              <a:rPr lang="en-US" altLang="id-ID" sz="23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/>
              <a:t>proses </a:t>
            </a:r>
            <a:r>
              <a:rPr lang="en-US" altLang="id-ID" sz="2300" dirty="0" err="1"/>
              <a:t>pengelompokkan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secara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sistematis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atas</a:t>
            </a:r>
            <a:r>
              <a:rPr lang="en-US" altLang="id-ID" sz="23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 err="1"/>
              <a:t>keseluruhan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elemen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ada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ke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dalam</a:t>
            </a:r>
            <a:r>
              <a:rPr lang="en-US" altLang="id-ID" sz="2300" dirty="0"/>
              <a:t> </a:t>
            </a:r>
            <a:r>
              <a:rPr lang="en-US" altLang="id-ID" sz="2300" dirty="0" err="1"/>
              <a:t>golongan</a:t>
            </a:r>
            <a:r>
              <a:rPr lang="en-US" altLang="id-ID" sz="2300" dirty="0"/>
              <a:t>-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 err="1"/>
              <a:t>golongan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tertentu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lebih</a:t>
            </a:r>
            <a:r>
              <a:rPr lang="en-US" altLang="id-ID" sz="2300" dirty="0"/>
              <a:t> </a:t>
            </a:r>
            <a:r>
              <a:rPr lang="en-US" altLang="id-ID" sz="2300" dirty="0" err="1"/>
              <a:t>ringkas</a:t>
            </a:r>
            <a:r>
              <a:rPr lang="en-US" altLang="id-ID" sz="2300" dirty="0"/>
              <a:t> </a:t>
            </a:r>
            <a:r>
              <a:rPr lang="en-US" altLang="id-ID" sz="2300" dirty="0" err="1"/>
              <a:t>untuk</a:t>
            </a:r>
            <a:r>
              <a:rPr lang="en-US" altLang="id-ID" sz="2300" dirty="0"/>
              <a:t> </a:t>
            </a:r>
            <a:r>
              <a:rPr lang="en-US" altLang="id-ID" sz="2300" dirty="0" err="1"/>
              <a:t>memberikan</a:t>
            </a:r>
            <a:r>
              <a:rPr lang="en-US" altLang="id-ID" sz="23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 err="1"/>
              <a:t>informasi</a:t>
            </a:r>
            <a:r>
              <a:rPr lang="en-US" altLang="id-ID" sz="23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id-ID" sz="2300" dirty="0"/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 err="1"/>
              <a:t>Klasifikasi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umum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digunakan</a:t>
            </a:r>
            <a:r>
              <a:rPr lang="en-US" altLang="id-ID" sz="2300" dirty="0"/>
              <a:t> :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/>
              <a:t>1.	</a:t>
            </a:r>
            <a:r>
              <a:rPr lang="en-US" altLang="id-ID" sz="2300" dirty="0" err="1"/>
              <a:t>Produk</a:t>
            </a:r>
            <a:r>
              <a:rPr lang="en-US" altLang="id-ID" sz="23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/>
              <a:t>2.	Volume </a:t>
            </a:r>
            <a:r>
              <a:rPr lang="en-US" altLang="id-ID" sz="2300" dirty="0" err="1"/>
              <a:t>produksi</a:t>
            </a:r>
            <a:r>
              <a:rPr lang="en-US" altLang="id-ID" sz="23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/>
              <a:t>3.	</a:t>
            </a:r>
            <a:r>
              <a:rPr lang="en-US" altLang="id-ID" sz="2300" dirty="0" err="1"/>
              <a:t>Departemen</a:t>
            </a:r>
            <a:r>
              <a:rPr lang="en-US" altLang="id-ID" sz="2300" dirty="0"/>
              <a:t> dan </a:t>
            </a:r>
            <a:r>
              <a:rPr lang="en-US" altLang="id-ID" sz="2300" dirty="0" err="1"/>
              <a:t>pusat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/>
              <a:t>4.	</a:t>
            </a:r>
            <a:r>
              <a:rPr lang="en-US" altLang="id-ID" sz="2300" dirty="0" err="1"/>
              <a:t>Periode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akuntansi</a:t>
            </a:r>
            <a:r>
              <a:rPr lang="en-US" altLang="id-ID" sz="23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300" dirty="0"/>
              <a:t>5.	</a:t>
            </a:r>
            <a:r>
              <a:rPr lang="en-US" altLang="id-ID" sz="2300" dirty="0" err="1"/>
              <a:t>Pengambilan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keputusan</a:t>
            </a:r>
            <a:r>
              <a:rPr lang="en-US" altLang="id-ID" sz="2300" dirty="0"/>
              <a:t>.</a:t>
            </a:r>
            <a:endParaRPr lang="en-GB" altLang="id-ID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DBF7BB73-EF9B-4379-B882-BC13941F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4658" y="6361484"/>
            <a:ext cx="257113" cy="19834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C23B23-AEDC-491E-A87B-002BB4050AA5}" type="slidenum">
              <a:rPr lang="en-GB" altLang="id-ID"/>
              <a:pPr/>
              <a:t>14</a:t>
            </a:fld>
            <a:endParaRPr lang="en-GB" altLang="id-ID" dirty="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B815584-357E-417F-A19B-5317EB191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4" y="96840"/>
            <a:ext cx="9554818" cy="1228378"/>
          </a:xfrm>
        </p:spPr>
        <p:txBody>
          <a:bodyPr/>
          <a:lstStyle/>
          <a:p>
            <a:pPr eaLnBrk="1" hangingPunct="1"/>
            <a:r>
              <a:rPr lang="en-US" altLang="id-ID" sz="4400" b="1" dirty="0" err="1">
                <a:solidFill>
                  <a:srgbClr val="CC3300"/>
                </a:solidFill>
              </a:rPr>
              <a:t>Biaya</a:t>
            </a:r>
            <a:r>
              <a:rPr lang="en-US" altLang="id-ID" sz="4400" b="1" dirty="0">
                <a:solidFill>
                  <a:srgbClr val="CC3300"/>
                </a:solidFill>
              </a:rPr>
              <a:t> </a:t>
            </a:r>
            <a:r>
              <a:rPr lang="en-US" altLang="id-ID" sz="4400" b="1" dirty="0" err="1">
                <a:solidFill>
                  <a:srgbClr val="CC3300"/>
                </a:solidFill>
              </a:rPr>
              <a:t>dalam</a:t>
            </a:r>
            <a:r>
              <a:rPr lang="en-US" altLang="id-ID" sz="4400" b="1" dirty="0">
                <a:solidFill>
                  <a:srgbClr val="CC3300"/>
                </a:solidFill>
              </a:rPr>
              <a:t> </a:t>
            </a:r>
            <a:br>
              <a:rPr lang="en-US" altLang="id-ID" sz="4400" b="1" dirty="0">
                <a:solidFill>
                  <a:srgbClr val="CC3300"/>
                </a:solidFill>
              </a:rPr>
            </a:br>
            <a:r>
              <a:rPr lang="en-US" altLang="id-ID" sz="4400" b="1" dirty="0" err="1">
                <a:solidFill>
                  <a:srgbClr val="CC3300"/>
                </a:solidFill>
              </a:rPr>
              <a:t>Hubungan</a:t>
            </a:r>
            <a:r>
              <a:rPr lang="en-US" altLang="id-ID" sz="4400" b="1" dirty="0">
                <a:solidFill>
                  <a:srgbClr val="CC3300"/>
                </a:solidFill>
              </a:rPr>
              <a:t> </a:t>
            </a:r>
            <a:r>
              <a:rPr lang="en-US" altLang="id-ID" sz="4400" b="1" dirty="0" err="1">
                <a:solidFill>
                  <a:srgbClr val="CC3300"/>
                </a:solidFill>
              </a:rPr>
              <a:t>dengan</a:t>
            </a:r>
            <a:r>
              <a:rPr lang="en-US" altLang="id-ID" sz="4400" b="1" dirty="0">
                <a:solidFill>
                  <a:srgbClr val="CC3300"/>
                </a:solidFill>
              </a:rPr>
              <a:t> </a:t>
            </a:r>
            <a:r>
              <a:rPr lang="en-US" altLang="id-ID" sz="4400" b="1" dirty="0" err="1">
                <a:solidFill>
                  <a:srgbClr val="CC3300"/>
                </a:solidFill>
              </a:rPr>
              <a:t>Produk</a:t>
            </a:r>
            <a:endParaRPr lang="en-GB" altLang="id-ID" sz="4400" b="1" dirty="0">
              <a:solidFill>
                <a:srgbClr val="CC3300"/>
              </a:solidFill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C02CCD5-10C2-49DE-8E11-E184E7D27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785" y="1497496"/>
            <a:ext cx="6957390" cy="4863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dalam</a:t>
            </a:r>
            <a:r>
              <a:rPr lang="en-US" altLang="id-ID" sz="2300" dirty="0"/>
              <a:t> </a:t>
            </a:r>
            <a:r>
              <a:rPr lang="en-US" altLang="id-ID" sz="2300" dirty="0" err="1"/>
              <a:t>hubungan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dengan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dapat</a:t>
            </a:r>
            <a:r>
              <a:rPr lang="en-US" altLang="id-ID" sz="23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dikelompokkan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menjadi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Produksi</a:t>
            </a:r>
            <a:r>
              <a:rPr lang="en-US" altLang="id-ID" sz="2300" dirty="0"/>
              <a:t> dan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Non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Produksi</a:t>
            </a:r>
            <a:r>
              <a:rPr lang="en-US" altLang="id-ID" sz="23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23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produksi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adalah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digunakan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dalam</a:t>
            </a:r>
            <a:r>
              <a:rPr lang="en-US" altLang="id-ID" sz="23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/>
              <a:t>proses </a:t>
            </a:r>
            <a:r>
              <a:rPr lang="en-US" altLang="id-ID" sz="2300" dirty="0" err="1"/>
              <a:t>produksi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terdiri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dari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bahan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baku</a:t>
            </a:r>
            <a:r>
              <a:rPr lang="en-US" altLang="id-ID" sz="2300" dirty="0"/>
              <a:t> </a:t>
            </a:r>
            <a:r>
              <a:rPr lang="en-US" altLang="id-ID" sz="2300" dirty="0" err="1"/>
              <a:t>langsung</a:t>
            </a:r>
            <a:r>
              <a:rPr lang="en-US" altLang="id-ID" sz="2300" dirty="0"/>
              <a:t>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tenaga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kerja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langsung</a:t>
            </a:r>
            <a:r>
              <a:rPr lang="en-US" altLang="id-ID" sz="2300" dirty="0"/>
              <a:t>, dan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overhead </a:t>
            </a:r>
            <a:r>
              <a:rPr lang="en-US" altLang="id-ID" sz="2300" dirty="0" err="1"/>
              <a:t>pabrik</a:t>
            </a:r>
            <a:r>
              <a:rPr lang="en-US" altLang="id-ID" sz="2300" dirty="0"/>
              <a:t>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23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produksi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ini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disebut</a:t>
            </a:r>
            <a:r>
              <a:rPr lang="en-US" altLang="id-ID" sz="2300" dirty="0"/>
              <a:t> juga </a:t>
            </a:r>
            <a:r>
              <a:rPr lang="en-US" altLang="id-ID" sz="2300" dirty="0" err="1"/>
              <a:t>dengan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</a:t>
            </a:r>
            <a:r>
              <a:rPr lang="en-US" altLang="id-ID" sz="23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yaitu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biaya-biaya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dapat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dihubungkan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dengan</a:t>
            </a:r>
            <a:r>
              <a:rPr lang="en-US" altLang="id-ID" sz="23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suatu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produk</a:t>
            </a:r>
            <a:r>
              <a:rPr lang="en-US" altLang="id-ID" sz="2300" dirty="0"/>
              <a:t>, </a:t>
            </a:r>
            <a:r>
              <a:rPr lang="en-US" altLang="id-ID" sz="2300" dirty="0" err="1"/>
              <a:t>dimana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ini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merupakan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bagian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dari</a:t>
            </a:r>
            <a:r>
              <a:rPr lang="en-US" altLang="id-ID" sz="23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persediaan</a:t>
            </a:r>
            <a:r>
              <a:rPr lang="en-US" altLang="id-ID" sz="2300" dirty="0"/>
              <a:t>.</a:t>
            </a:r>
            <a:endParaRPr lang="en-GB" altLang="id-ID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1B24E3A-53D4-4C56-9350-471F4676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8626" y="6361482"/>
            <a:ext cx="230609" cy="22484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17A1A2-A902-42FA-8668-442BE9324551}" type="slidenum">
              <a:rPr lang="en-GB" altLang="id-ID"/>
              <a:pPr/>
              <a:t>15</a:t>
            </a:fld>
            <a:endParaRPr lang="en-GB" altLang="id-ID" dirty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C29BEE3-B507-4852-A016-9B1872DFF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>
                <a:solidFill>
                  <a:srgbClr val="CC3300"/>
                </a:solidFill>
              </a:rPr>
              <a:t>1. Biaya Bahan Baku Langsung</a:t>
            </a:r>
            <a:endParaRPr lang="en-GB" altLang="id-ID" sz="3600" b="1">
              <a:solidFill>
                <a:srgbClr val="CC3300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64BC24C-D2F9-4800-B786-7EFD603DA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166192"/>
            <a:ext cx="11328000" cy="471777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baku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baku</a:t>
            </a:r>
            <a:r>
              <a:rPr lang="en-US" altLang="id-ID" sz="2400" dirty="0"/>
              <a:t> yang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merupakan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bagian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dipisahkan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dari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selesai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ditelusuri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kepada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selesai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Contoh</a:t>
            </a:r>
            <a:r>
              <a:rPr lang="en-US" altLang="id-ID" sz="2400" dirty="0"/>
              <a:t> :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Kayu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pembuatan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mebel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/>
              <a:t>Kain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pembuatan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pakaian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Karet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pembuatan</a:t>
            </a:r>
            <a:r>
              <a:rPr lang="en-US" altLang="id-ID" sz="2400" dirty="0"/>
              <a:t> ban.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Minyak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mentah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pembuatan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bensin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Kulit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pembuatan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sepatu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Tepung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pembuatan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kue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altLang="id-ID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E75882D5-0D76-4FFC-8D0C-3C6A8CD1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5374" y="6361482"/>
            <a:ext cx="243861" cy="21159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CF409D-9EB6-49AB-891F-B6C9369248BD}" type="slidenum">
              <a:rPr lang="en-GB" altLang="id-ID"/>
              <a:pPr/>
              <a:t>16</a:t>
            </a:fld>
            <a:endParaRPr lang="en-GB" altLang="id-ID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8318D50-31A0-4E7C-B73A-8F9867293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000" y="96839"/>
            <a:ext cx="9321601" cy="1412875"/>
          </a:xfrm>
        </p:spPr>
        <p:txBody>
          <a:bodyPr/>
          <a:lstStyle/>
          <a:p>
            <a:pPr eaLnBrk="1" hangingPunct="1"/>
            <a:r>
              <a:rPr lang="en-US" altLang="id-ID" sz="3600" b="1" dirty="0">
                <a:solidFill>
                  <a:srgbClr val="CC3300"/>
                </a:solidFill>
              </a:rPr>
              <a:t>2. </a:t>
            </a:r>
            <a:r>
              <a:rPr lang="en-US" altLang="id-ID" sz="3600" b="1" dirty="0" err="1">
                <a:solidFill>
                  <a:srgbClr val="CC3300"/>
                </a:solidFill>
              </a:rPr>
              <a:t>Biaya</a:t>
            </a:r>
            <a:r>
              <a:rPr lang="en-US" altLang="id-ID" sz="3600" b="1" dirty="0">
                <a:solidFill>
                  <a:srgbClr val="CC3300"/>
                </a:solidFill>
              </a:rPr>
              <a:t> Tenaga </a:t>
            </a:r>
            <a:r>
              <a:rPr lang="en-US" altLang="id-ID" sz="3600" b="1" dirty="0" err="1">
                <a:solidFill>
                  <a:srgbClr val="CC3300"/>
                </a:solidFill>
              </a:rPr>
              <a:t>Kerja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Langsung</a:t>
            </a:r>
            <a:endParaRPr lang="en-GB" altLang="id-ID" sz="3600" b="1" dirty="0">
              <a:solidFill>
                <a:srgbClr val="CC3300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F64CCF7-80B0-41F6-BB9C-71F150798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/>
              <a:t>Tenaga </a:t>
            </a:r>
            <a:r>
              <a:rPr lang="en-US" altLang="id-ID" sz="2400" dirty="0" err="1"/>
              <a:t>kerja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tenaga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kerja</a:t>
            </a:r>
            <a:r>
              <a:rPr lang="en-US" altLang="id-ID" sz="2400" dirty="0"/>
              <a:t> yang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digunakan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merubah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mengkonversi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baku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menjadi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selesai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ditelusuri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secara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kepada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selesai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Contoh</a:t>
            </a:r>
            <a:r>
              <a:rPr lang="en-US" altLang="id-ID" sz="2400" dirty="0"/>
              <a:t> :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Upah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koki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kue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Upah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tukang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serut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potong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kayu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pembuatan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mebel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Tukang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jahit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bordir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pembuatan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pakaian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Tukang</a:t>
            </a:r>
            <a:r>
              <a:rPr lang="en-US" altLang="id-ID" sz="2400" dirty="0"/>
              <a:t> linting </a:t>
            </a:r>
            <a:r>
              <a:rPr lang="en-US" altLang="id-ID" sz="2400" dirty="0" err="1"/>
              <a:t>rokok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pabrik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rokok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/>
              <a:t>Operator </a:t>
            </a:r>
            <a:r>
              <a:rPr lang="en-US" altLang="id-ID" sz="2400" dirty="0" err="1"/>
              <a:t>mesin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jika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menggunakan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mesin</a:t>
            </a:r>
            <a:r>
              <a:rPr lang="en-US" altLang="id-ID" sz="2400" dirty="0"/>
              <a:t>.</a:t>
            </a:r>
            <a:endParaRPr lang="en-GB" altLang="id-ID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FA3126D6-0E5B-4B50-8C59-D4CE1FF4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8627" y="6361482"/>
            <a:ext cx="217357" cy="21159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A9D1F4-F8B9-4D3C-80E3-6C4B5745313D}" type="slidenum">
              <a:rPr lang="en-GB" altLang="id-ID"/>
              <a:pPr/>
              <a:t>17</a:t>
            </a:fld>
            <a:endParaRPr lang="en-GB" altLang="id-ID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1CF0B21-C7DA-4AD3-BA8D-04F6A6E06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>
                <a:solidFill>
                  <a:srgbClr val="CC3300"/>
                </a:solidFill>
              </a:rPr>
              <a:t>3. Biaya Overhead Pabrik</a:t>
            </a:r>
            <a:endParaRPr lang="en-GB" altLang="id-ID" sz="3600" b="1">
              <a:solidFill>
                <a:srgbClr val="CC3300"/>
              </a:solidFill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B107E3A-46D8-4A03-8AAE-4956756DE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8052" y="1752600"/>
            <a:ext cx="9037983" cy="43434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overhead </a:t>
            </a:r>
            <a:r>
              <a:rPr lang="en-US" altLang="id-ID" sz="2400" dirty="0" err="1"/>
              <a:t>pabrik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selain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baku</a:t>
            </a:r>
            <a:r>
              <a:rPr lang="en-US" altLang="id-ID" sz="24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400" dirty="0" err="1"/>
              <a:t>langsung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tenaga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kerja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tetapi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membantu</a:t>
            </a:r>
            <a:r>
              <a:rPr lang="en-US" altLang="id-ID" sz="24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merubah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menjadi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selesai</a:t>
            </a:r>
            <a:r>
              <a:rPr lang="en-US" altLang="id-ID" sz="2400" dirty="0"/>
              <a:t>.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400" dirty="0" err="1"/>
              <a:t>ini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ditelusuri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secara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kepada</a:t>
            </a:r>
            <a:r>
              <a:rPr lang="en-US" altLang="id-ID" sz="24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selesai</a:t>
            </a:r>
            <a:r>
              <a:rPr lang="en-US" altLang="id-ID" sz="24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id-ID" sz="2400" dirty="0"/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overhead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dikelompokkan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menjadi</a:t>
            </a:r>
            <a:r>
              <a:rPr lang="en-US" altLang="id-ID" sz="2400" dirty="0"/>
              <a:t> :</a:t>
            </a:r>
          </a:p>
          <a:p>
            <a:pPr marL="533400" indent="-533400">
              <a:lnSpc>
                <a:spcPct val="80000"/>
              </a:lnSpc>
              <a:buSzPct val="85000"/>
              <a:buFont typeface="Wingdings" panose="05000000000000000000" pitchFamily="2" charset="2"/>
              <a:buAutoNum type="alphaLcPeriod"/>
            </a:pP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(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pembantu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penolong</a:t>
            </a:r>
            <a:r>
              <a:rPr lang="en-US" altLang="id-ID" sz="2400" dirty="0"/>
              <a:t>).</a:t>
            </a:r>
          </a:p>
          <a:p>
            <a:pPr marL="533400" indent="-533400">
              <a:lnSpc>
                <a:spcPct val="80000"/>
              </a:lnSpc>
              <a:buSzPct val="85000"/>
              <a:buFont typeface="Wingdings" panose="05000000000000000000" pitchFamily="2" charset="2"/>
              <a:buAutoNum type="alphaLcPeriod"/>
            </a:pPr>
            <a:r>
              <a:rPr lang="en-US" altLang="id-ID" sz="2400" dirty="0"/>
              <a:t>Tenaga </a:t>
            </a:r>
            <a:r>
              <a:rPr lang="en-US" altLang="id-ID" sz="2400" dirty="0" err="1"/>
              <a:t>kerja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.</a:t>
            </a:r>
          </a:p>
          <a:p>
            <a:pPr marL="533400" indent="-533400">
              <a:lnSpc>
                <a:spcPct val="80000"/>
              </a:lnSpc>
              <a:buSzPct val="85000"/>
              <a:buFont typeface="Wingdings" panose="05000000000000000000" pitchFamily="2" charset="2"/>
              <a:buAutoNum type="alphaLcPeriod"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lainnya</a:t>
            </a:r>
            <a:r>
              <a:rPr lang="en-US" altLang="id-ID" sz="2400" dirty="0"/>
              <a:t>.</a:t>
            </a:r>
          </a:p>
          <a:p>
            <a:pPr marL="533400" indent="-533400">
              <a:lnSpc>
                <a:spcPct val="80000"/>
              </a:lnSpc>
              <a:buSzPct val="85000"/>
              <a:buNone/>
            </a:pPr>
            <a:endParaRPr lang="en-GB" altLang="id-ID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6E58FA2C-6EA1-455B-BEB3-45E4C961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5374" y="6313576"/>
            <a:ext cx="243861" cy="22484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20E28-CB20-44F1-A951-C388B68E75CD}" type="slidenum">
              <a:rPr lang="en-GB" altLang="id-ID"/>
              <a:pPr/>
              <a:t>18</a:t>
            </a:fld>
            <a:endParaRPr lang="en-GB" altLang="id-ID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DAA326F-EA50-429F-890A-DAEF2FCE8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>
                <a:solidFill>
                  <a:srgbClr val="CC3300"/>
                </a:solidFill>
              </a:rPr>
              <a:t>a. Bahan Tidak Langsung</a:t>
            </a:r>
            <a:endParaRPr lang="en-GB" altLang="id-ID" sz="3600" b="1">
              <a:solidFill>
                <a:srgbClr val="CC3300"/>
              </a:solidFill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A5E955B-19B8-4F5D-A307-8BAD4475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257300"/>
            <a:ext cx="76612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Bahan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adalah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bahan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digunakan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dalam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penyelesaian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produk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tetapi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pemakaiannya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relatif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lebih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kecil</a:t>
            </a:r>
            <a:r>
              <a:rPr lang="en-US" altLang="id-ID" sz="2000" dirty="0"/>
              <a:t> dan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ini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ditelusuri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secara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kepada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produk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selesai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Contoh</a:t>
            </a:r>
            <a:r>
              <a:rPr lang="en-US" altLang="id-ID" sz="2000" dirty="0"/>
              <a:t> :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Amplas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/>
              <a:t>Pola </a:t>
            </a:r>
            <a:r>
              <a:rPr lang="en-US" altLang="id-ID" sz="2000" dirty="0" err="1"/>
              <a:t>kertas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/>
              <a:t>Oli dan </a:t>
            </a:r>
            <a:r>
              <a:rPr lang="en-US" altLang="id-ID" sz="2000" dirty="0" err="1"/>
              <a:t>minyak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pelumas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Paku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sekrup</a:t>
            </a:r>
            <a:r>
              <a:rPr lang="en-US" altLang="id-ID" sz="2000" dirty="0"/>
              <a:t>, dan </a:t>
            </a:r>
            <a:r>
              <a:rPr lang="en-US" altLang="id-ID" sz="2000" dirty="0" err="1"/>
              <a:t>mur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/>
              <a:t>Staples.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Asesoris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pakaian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Vanili</a:t>
            </a:r>
            <a:r>
              <a:rPr lang="en-US" altLang="id-ID" sz="2000" dirty="0"/>
              <a:t>, garam, </a:t>
            </a:r>
            <a:r>
              <a:rPr lang="en-US" altLang="id-ID" sz="2000" dirty="0" err="1"/>
              <a:t>pelembut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pewarna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pewangi</a:t>
            </a:r>
            <a:r>
              <a:rPr lang="en-US" altLang="id-ID" sz="2000" dirty="0"/>
              <a:t> pada </a:t>
            </a:r>
            <a:r>
              <a:rPr lang="en-US" altLang="id-ID" sz="2000" dirty="0" err="1"/>
              <a:t>kue</a:t>
            </a:r>
            <a:r>
              <a:rPr lang="en-US" altLang="id-ID" sz="2000" dirty="0"/>
              <a:t>.</a:t>
            </a:r>
            <a:endParaRPr lang="en-GB" altLang="id-ID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3B89A70-C9FB-46DD-9ADE-CE33D69C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8870" y="6348231"/>
            <a:ext cx="257113" cy="25135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682358-1D0C-4C16-B723-88AC4FA96B47}" type="slidenum">
              <a:rPr lang="en-GB" altLang="id-ID"/>
              <a:pPr/>
              <a:t>19</a:t>
            </a:fld>
            <a:endParaRPr lang="en-GB" altLang="id-ID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0CB9C62-3D01-4831-9B01-83DD39E3D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540" y="96839"/>
            <a:ext cx="6573077" cy="665161"/>
          </a:xfrm>
        </p:spPr>
        <p:txBody>
          <a:bodyPr/>
          <a:lstStyle/>
          <a:p>
            <a:pPr eaLnBrk="1" hangingPunct="1"/>
            <a:r>
              <a:rPr lang="en-US" altLang="id-ID" sz="3600" b="1" dirty="0">
                <a:solidFill>
                  <a:srgbClr val="CC3300"/>
                </a:solidFill>
              </a:rPr>
              <a:t>b. Tenaga </a:t>
            </a:r>
            <a:r>
              <a:rPr lang="en-US" altLang="id-ID" sz="3600" b="1" dirty="0" err="1">
                <a:solidFill>
                  <a:srgbClr val="CC3300"/>
                </a:solidFill>
              </a:rPr>
              <a:t>Kerja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Tidak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Langsung</a:t>
            </a:r>
            <a:endParaRPr lang="en-GB" altLang="id-ID" sz="3600" b="1" dirty="0">
              <a:solidFill>
                <a:srgbClr val="CC3300"/>
              </a:solidFill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7A63F5C-B2E8-4C01-92EF-884ADDC53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540" y="1126435"/>
            <a:ext cx="7661275" cy="43997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/>
              <a:t>Tenaga </a:t>
            </a:r>
            <a:r>
              <a:rPr lang="en-US" altLang="id-ID" sz="2000" dirty="0" err="1"/>
              <a:t>kerja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adalah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tenaga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kerja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membantu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dalam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pengolahan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produk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selesai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tetapi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ditelusuri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kepada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produk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selesai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Contoh</a:t>
            </a:r>
            <a:r>
              <a:rPr lang="en-US" altLang="id-ID" sz="2000" dirty="0"/>
              <a:t> :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Gaji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satpam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Gaji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pengawas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Pekerja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bagian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pemeliharaan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Penyimpanan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dokumen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Gaji</a:t>
            </a:r>
            <a:r>
              <a:rPr lang="en-US" altLang="id-ID" sz="2000" dirty="0"/>
              <a:t> operator </a:t>
            </a:r>
            <a:r>
              <a:rPr lang="en-US" altLang="id-ID" sz="2000" dirty="0" err="1"/>
              <a:t>telepon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Pegawai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Pegawai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bagian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gudang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Gaji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resepsionis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Pegawai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menangani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barang</a:t>
            </a:r>
            <a:r>
              <a:rPr lang="en-US" altLang="id-ID" sz="2000" dirty="0"/>
              <a:t>.</a:t>
            </a:r>
            <a:endParaRPr lang="en-GB" altLang="id-ID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vider slide image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18374"/>
            <a:ext cx="9395791" cy="6439627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3235" y="2408157"/>
            <a:ext cx="5881824" cy="3025234"/>
          </a:xfrm>
        </p:spPr>
        <p:txBody>
          <a:bodyPr/>
          <a:lstStyle/>
          <a:p>
            <a:r>
              <a:rPr lang="en-US" sz="3600" dirty="0" err="1"/>
              <a:t>Definisi</a:t>
            </a:r>
            <a:r>
              <a:rPr lang="en-US" sz="3600" dirty="0"/>
              <a:t> </a:t>
            </a:r>
            <a:r>
              <a:rPr lang="en-US" sz="3600" dirty="0" err="1"/>
              <a:t>Akuntansi</a:t>
            </a:r>
            <a:r>
              <a:rPr lang="en-US" sz="3600" dirty="0"/>
              <a:t> </a:t>
            </a:r>
            <a:r>
              <a:rPr lang="en-US" sz="3600" dirty="0" err="1"/>
              <a:t>Biaya</a:t>
            </a:r>
            <a:endParaRPr lang="en-US" sz="3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225305"/>
            <a:ext cx="5511800" cy="2114765"/>
          </a:xfrm>
        </p:spPr>
        <p:txBody>
          <a:bodyPr/>
          <a:lstStyle/>
          <a:p>
            <a:pPr algn="just"/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pengidentifikasian</a:t>
            </a:r>
            <a:r>
              <a:rPr lang="en-US" dirty="0"/>
              <a:t>, </a:t>
            </a:r>
            <a:r>
              <a:rPr lang="en-US" dirty="0" err="1"/>
              <a:t>pencatatan</a:t>
            </a:r>
            <a:r>
              <a:rPr lang="en-US" dirty="0"/>
              <a:t>, </a:t>
            </a:r>
            <a:r>
              <a:rPr lang="en-US" dirty="0" err="1"/>
              <a:t>penghitungan</a:t>
            </a:r>
            <a:r>
              <a:rPr lang="en-US" dirty="0"/>
              <a:t>, </a:t>
            </a:r>
            <a:r>
              <a:rPr lang="en-US" dirty="0" err="1"/>
              <a:t>peringkasan</a:t>
            </a:r>
            <a:r>
              <a:rPr lang="en-US" dirty="0"/>
              <a:t>, </a:t>
            </a:r>
            <a:r>
              <a:rPr lang="en-US" dirty="0" err="1"/>
              <a:t>pengevaluasian</a:t>
            </a:r>
            <a:r>
              <a:rPr lang="en-US" dirty="0"/>
              <a:t> dan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dan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efisien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3F130431-056E-4670-9B42-E8285619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5374" y="6348231"/>
            <a:ext cx="190852" cy="2381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ADE045-C571-4A03-9ABB-99C679AA78B5}" type="slidenum">
              <a:rPr lang="en-GB" altLang="id-ID"/>
              <a:pPr/>
              <a:t>20</a:t>
            </a:fld>
            <a:endParaRPr lang="en-GB" altLang="id-ID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1D7F764-A7B2-4433-AFE9-DCFD12245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288" y="96840"/>
            <a:ext cx="9680714" cy="711544"/>
          </a:xfrm>
        </p:spPr>
        <p:txBody>
          <a:bodyPr/>
          <a:lstStyle/>
          <a:p>
            <a:pPr eaLnBrk="1" hangingPunct="1"/>
            <a:r>
              <a:rPr lang="en-US" altLang="id-ID" sz="3600" b="1" dirty="0">
                <a:solidFill>
                  <a:srgbClr val="CC3300"/>
                </a:solidFill>
              </a:rPr>
              <a:t>b. </a:t>
            </a:r>
            <a:r>
              <a:rPr lang="en-US" altLang="id-ID" sz="3600" b="1" dirty="0" err="1">
                <a:solidFill>
                  <a:srgbClr val="CC3300"/>
                </a:solidFill>
              </a:rPr>
              <a:t>Biaya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Tidak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Langsung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Lainnya</a:t>
            </a:r>
            <a:endParaRPr lang="en-GB" altLang="id-ID" sz="3600" b="1" dirty="0">
              <a:solidFill>
                <a:srgbClr val="CC3300"/>
              </a:solidFill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25D061-63F9-450E-AE1B-EF34A4BF0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8704" y="808384"/>
            <a:ext cx="784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lainnya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adalah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selain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bahan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langsung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tenaga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kerja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membantu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dalam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pengolahan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produk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selesai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tetapi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ditelusuri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kepada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produk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selesai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Contoh</a:t>
            </a:r>
            <a:r>
              <a:rPr lang="en-US" altLang="id-ID" sz="2000" dirty="0"/>
              <a:t> :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Pajak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bumi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bangunan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/>
              <a:t>Listrik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/>
              <a:t>Air dan </a:t>
            </a:r>
            <a:r>
              <a:rPr lang="en-US" altLang="id-ID" sz="2000" dirty="0" err="1"/>
              <a:t>telepon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Sewa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Asuransi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Penyusutan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Peralatan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Pemeliharaan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mesin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Gaji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akuntan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Reparasi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mesin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peralatan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.</a:t>
            </a:r>
            <a:endParaRPr lang="en-GB" altLang="id-ID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7434E9F7-11BF-41AF-8791-0AD528BE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1879" y="6348231"/>
            <a:ext cx="204104" cy="25135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2CDF42-1B4F-49A1-9FF5-EA5DDA25AD8E}" type="slidenum">
              <a:rPr lang="en-GB" altLang="id-ID"/>
              <a:pPr/>
              <a:t>21</a:t>
            </a:fld>
            <a:endParaRPr lang="en-GB" altLang="id-ID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70CB88C-C9C6-46C8-AFE2-E8D0B7975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5400" b="1">
                <a:solidFill>
                  <a:srgbClr val="CC3300"/>
                </a:solidFill>
              </a:rPr>
              <a:t>Terminologi Biaya</a:t>
            </a:r>
            <a:endParaRPr lang="en-GB" altLang="id-ID" sz="5400" b="1">
              <a:solidFill>
                <a:srgbClr val="CC3300"/>
              </a:solidFill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CED9CEF-59D5-4A8D-982E-FD843BF1F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512000"/>
            <a:ext cx="8128904" cy="467925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id-ID" sz="2400" dirty="0" err="1"/>
              <a:t>Dua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tiga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unsur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utama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produksi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</a:p>
          <a:p>
            <a:pPr marL="609600" indent="-609600">
              <a:buNone/>
            </a:pPr>
            <a:r>
              <a:rPr lang="en-US" altLang="id-ID" sz="2400" dirty="0" err="1"/>
              <a:t>digolongkan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secara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terminologi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berikut</a:t>
            </a:r>
            <a:r>
              <a:rPr lang="en-US" altLang="id-ID" sz="2400" dirty="0"/>
              <a:t> :</a:t>
            </a:r>
          </a:p>
          <a:p>
            <a:pPr marL="609600" indent="-609600">
              <a:buNone/>
            </a:pPr>
            <a:r>
              <a:rPr lang="en-US" altLang="id-ID" sz="2400" dirty="0"/>
              <a:t>1.	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utama</a:t>
            </a:r>
            <a:r>
              <a:rPr lang="en-US" altLang="id-ID" sz="2400" dirty="0"/>
              <a:t>.</a:t>
            </a:r>
          </a:p>
          <a:p>
            <a:pPr marL="609600" indent="-609600">
              <a:buNone/>
            </a:pPr>
            <a:r>
              <a:rPr lang="en-US" altLang="id-ID" sz="2400" dirty="0"/>
              <a:t>	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utama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gabungan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antara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baku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tenaga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kerja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.</a:t>
            </a:r>
          </a:p>
          <a:p>
            <a:pPr marL="609600" indent="-609600">
              <a:buNone/>
            </a:pPr>
            <a:r>
              <a:rPr lang="en-US" altLang="id-ID" sz="2400" dirty="0"/>
              <a:t>2.	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konversi</a:t>
            </a:r>
            <a:r>
              <a:rPr lang="en-US" altLang="id-ID" sz="2400" dirty="0"/>
              <a:t>.</a:t>
            </a:r>
          </a:p>
          <a:p>
            <a:pPr marL="609600" indent="-609600">
              <a:buNone/>
            </a:pPr>
            <a:r>
              <a:rPr lang="en-US" altLang="id-ID" sz="2400" dirty="0"/>
              <a:t>	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konversi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digunakan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merubah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baku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menjadi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selesai</a:t>
            </a:r>
            <a:r>
              <a:rPr lang="en-US" altLang="id-ID" sz="2400" dirty="0"/>
              <a:t>.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merupakan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gabungan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antara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tenaga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kerja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langsung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overhead </a:t>
            </a:r>
            <a:r>
              <a:rPr lang="en-US" altLang="id-ID" sz="2400" dirty="0" err="1"/>
              <a:t>pabrik</a:t>
            </a:r>
            <a:r>
              <a:rPr lang="en-US" altLang="id-ID" sz="2400" dirty="0"/>
              <a:t>.</a:t>
            </a:r>
            <a:endParaRPr lang="en-GB" altLang="id-ID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EEA4858A-6800-4C6F-AE57-88A28ADE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5373" y="6361483"/>
            <a:ext cx="243861" cy="26460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40ECF9-43B8-4186-B286-2B6CDE7E3780}" type="slidenum">
              <a:rPr lang="en-GB" altLang="id-ID"/>
              <a:pPr/>
              <a:t>22</a:t>
            </a:fld>
            <a:endParaRPr lang="en-GB" altLang="id-ID" dirty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0469631-EA29-4609-BB65-EC979030C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000" y="96839"/>
            <a:ext cx="9321601" cy="1412875"/>
          </a:xfrm>
        </p:spPr>
        <p:txBody>
          <a:bodyPr/>
          <a:lstStyle/>
          <a:p>
            <a:pPr eaLnBrk="1" hangingPunct="1"/>
            <a:r>
              <a:rPr lang="en-US" altLang="id-ID" sz="4400" b="1" dirty="0" err="1">
                <a:solidFill>
                  <a:srgbClr val="CC3300"/>
                </a:solidFill>
              </a:rPr>
              <a:t>Biaya</a:t>
            </a:r>
            <a:r>
              <a:rPr lang="en-US" altLang="id-ID" sz="4400" b="1" dirty="0">
                <a:solidFill>
                  <a:srgbClr val="CC3300"/>
                </a:solidFill>
              </a:rPr>
              <a:t> </a:t>
            </a:r>
            <a:r>
              <a:rPr lang="en-US" altLang="id-ID" sz="4400" b="1" dirty="0" err="1">
                <a:solidFill>
                  <a:srgbClr val="CC3300"/>
                </a:solidFill>
              </a:rPr>
              <a:t>dalam</a:t>
            </a:r>
            <a:r>
              <a:rPr lang="en-US" altLang="id-ID" sz="4400" b="1" dirty="0">
                <a:solidFill>
                  <a:srgbClr val="CC3300"/>
                </a:solidFill>
              </a:rPr>
              <a:t> </a:t>
            </a:r>
            <a:br>
              <a:rPr lang="en-US" altLang="id-ID" sz="4400" b="1" dirty="0">
                <a:solidFill>
                  <a:srgbClr val="CC3300"/>
                </a:solidFill>
              </a:rPr>
            </a:br>
            <a:r>
              <a:rPr lang="en-US" altLang="id-ID" sz="4400" b="1" dirty="0" err="1">
                <a:solidFill>
                  <a:srgbClr val="CC3300"/>
                </a:solidFill>
              </a:rPr>
              <a:t>Hubungan</a:t>
            </a:r>
            <a:r>
              <a:rPr lang="en-US" altLang="id-ID" sz="4400" b="1" dirty="0">
                <a:solidFill>
                  <a:srgbClr val="CC3300"/>
                </a:solidFill>
              </a:rPr>
              <a:t> </a:t>
            </a:r>
            <a:r>
              <a:rPr lang="en-US" altLang="id-ID" sz="4400" b="1" dirty="0" err="1">
                <a:solidFill>
                  <a:srgbClr val="CC3300"/>
                </a:solidFill>
              </a:rPr>
              <a:t>dengan</a:t>
            </a:r>
            <a:r>
              <a:rPr lang="en-US" altLang="id-ID" sz="4400" b="1" dirty="0">
                <a:solidFill>
                  <a:srgbClr val="CC3300"/>
                </a:solidFill>
              </a:rPr>
              <a:t> </a:t>
            </a:r>
            <a:r>
              <a:rPr lang="en-US" altLang="id-ID" sz="4400" b="1" dirty="0" err="1">
                <a:solidFill>
                  <a:srgbClr val="CC3300"/>
                </a:solidFill>
              </a:rPr>
              <a:t>Produk</a:t>
            </a:r>
            <a:endParaRPr lang="en-GB" altLang="id-ID" sz="4400" b="1" dirty="0">
              <a:solidFill>
                <a:srgbClr val="CC3300"/>
              </a:solidFill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BF53958-2354-44CA-B5E0-8A546123A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709530"/>
            <a:ext cx="6843443" cy="44817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non </a:t>
            </a:r>
            <a:r>
              <a:rPr lang="en-US" altLang="id-ID" sz="2400" dirty="0" err="1"/>
              <a:t>produksi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berhubungan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dengan</a:t>
            </a:r>
            <a:r>
              <a:rPr lang="en-US" altLang="id-ID" sz="2400" dirty="0"/>
              <a:t> proses </a:t>
            </a:r>
            <a:r>
              <a:rPr lang="en-US" altLang="id-ID" sz="2400" dirty="0" err="1"/>
              <a:t>produksi</a:t>
            </a:r>
            <a:r>
              <a:rPr lang="en-US" altLang="id-ID" sz="2400" dirty="0"/>
              <a:t>.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non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produksi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disebut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komersial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operasi</a:t>
            </a:r>
            <a:r>
              <a:rPr lang="en-US" altLang="id-ID" sz="2400" dirty="0"/>
              <a:t>.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komersial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oprasi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ini</a:t>
            </a:r>
            <a:r>
              <a:rPr lang="en-US" altLang="id-ID" sz="2400" dirty="0"/>
              <a:t> juga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digolongkan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periode</a:t>
            </a:r>
            <a:r>
              <a:rPr lang="en-US" altLang="id-ID" sz="2400" dirty="0"/>
              <a:t> </a:t>
            </a:r>
            <a:r>
              <a:rPr lang="en-US" altLang="id-ID" sz="2400" dirty="0" err="1"/>
              <a:t>yaitu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biaya-biaya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/>
              <a:t>yang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dihubungkan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dengan</a:t>
            </a:r>
            <a:r>
              <a:rPr lang="en-US" altLang="id-ID" sz="2400" dirty="0"/>
              <a:t> interval </a:t>
            </a:r>
            <a:r>
              <a:rPr lang="en-US" altLang="id-ID" sz="2400" dirty="0" err="1"/>
              <a:t>waktu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terdiri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beban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pemasaran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beban</a:t>
            </a:r>
            <a:r>
              <a:rPr lang="en-US" altLang="id-ID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administrasi</a:t>
            </a:r>
            <a:r>
              <a:rPr lang="en-US" altLang="id-ID" sz="2400" dirty="0"/>
              <a:t>, dan </a:t>
            </a:r>
            <a:r>
              <a:rPr lang="en-US" altLang="id-ID" sz="2400" dirty="0" err="1"/>
              <a:t>beban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keuangan</a:t>
            </a:r>
            <a:r>
              <a:rPr lang="en-US" altLang="id-ID" sz="2400" dirty="0"/>
              <a:t>.</a:t>
            </a:r>
            <a:endParaRPr lang="en-GB" altLang="id-ID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F520538D-6017-4152-8770-4F9C921D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8626" y="6374735"/>
            <a:ext cx="190852" cy="25135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070395-B92A-437E-BC1E-C10646D298A1}" type="slidenum">
              <a:rPr lang="en-GB" altLang="id-ID"/>
              <a:pPr/>
              <a:t>23</a:t>
            </a:fld>
            <a:endParaRPr lang="en-GB" altLang="id-ID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926A9E2-76AD-4212-A5C0-20BF50E93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>
                <a:solidFill>
                  <a:srgbClr val="CC3300"/>
                </a:solidFill>
              </a:rPr>
              <a:t>1. Beban Pemasaran</a:t>
            </a:r>
            <a:endParaRPr lang="en-GB" altLang="id-ID" sz="3600" b="1">
              <a:solidFill>
                <a:srgbClr val="CC3300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73CADBA-5937-4EB5-87FD-C67BCCDF0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050235"/>
            <a:ext cx="76612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/>
              <a:t>Beban </a:t>
            </a:r>
            <a:r>
              <a:rPr lang="en-US" altLang="id-ID" sz="2000" dirty="0" err="1"/>
              <a:t>pemasaran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atau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penjualan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adalah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yang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dikeluarkan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apabila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produk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selesai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siap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dipasarkan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konsumen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Contoh</a:t>
            </a:r>
            <a:r>
              <a:rPr lang="en-US" altLang="id-ID" sz="2000" dirty="0"/>
              <a:t> :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/>
              <a:t>Beban </a:t>
            </a:r>
            <a:r>
              <a:rPr lang="en-US" altLang="id-ID" sz="2000" dirty="0" err="1"/>
              <a:t>iklan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Promosi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Komisi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penjualan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Pengiriman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barang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Sampel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barang</a:t>
            </a:r>
            <a:r>
              <a:rPr lang="en-US" altLang="id-ID" sz="2000" dirty="0"/>
              <a:t> gratis.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alat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tulis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Gaji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bagian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penjualan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Telepon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penjualan</a:t>
            </a:r>
            <a:endParaRPr lang="en-GB" altLang="id-ID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3B17E3F3-9565-4027-B070-967E15B5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7935" y="6361483"/>
            <a:ext cx="212526" cy="2381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54FDA6-3F33-4B2A-96AA-8E7F414A16BE}" type="slidenum">
              <a:rPr lang="en-GB" altLang="id-ID"/>
              <a:pPr/>
              <a:t>24</a:t>
            </a:fld>
            <a:endParaRPr lang="en-GB" altLang="id-ID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FB58412-E9AC-4402-A82A-F8C514C29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>
                <a:solidFill>
                  <a:srgbClr val="CC3300"/>
                </a:solidFill>
              </a:rPr>
              <a:t>2. Beban Administrasi</a:t>
            </a:r>
            <a:endParaRPr lang="en-GB" altLang="id-ID" sz="3600" b="1">
              <a:solidFill>
                <a:srgbClr val="CC3300"/>
              </a:solidFill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9DABDD9-FBFA-4FA5-8DAF-6C8E1E19D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4526" y="1116496"/>
            <a:ext cx="7661275" cy="414461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/>
              <a:t>Beban </a:t>
            </a:r>
            <a:r>
              <a:rPr lang="en-US" altLang="id-ID" sz="2300" dirty="0" err="1"/>
              <a:t>administrasi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adalah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biaya</a:t>
            </a:r>
            <a:r>
              <a:rPr lang="en-US" altLang="id-ID" sz="2300" dirty="0"/>
              <a:t> yang </a:t>
            </a:r>
            <a:r>
              <a:rPr lang="en-US" altLang="id-ID" sz="2300" dirty="0" err="1"/>
              <a:t>dikeluarkan</a:t>
            </a:r>
            <a:r>
              <a:rPr lang="en-US" altLang="id-ID" sz="23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dalam</a:t>
            </a:r>
            <a:r>
              <a:rPr lang="en-US" altLang="id-ID" sz="2300" dirty="0"/>
              <a:t> </a:t>
            </a:r>
            <a:r>
              <a:rPr lang="en-US" altLang="id-ID" sz="2300" dirty="0" err="1"/>
              <a:t>hubungan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dengan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kegiatan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penentu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kebijakan</a:t>
            </a:r>
            <a:r>
              <a:rPr lang="en-US" altLang="id-ID" sz="2300" dirty="0"/>
              <a:t>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pengarahan</a:t>
            </a:r>
            <a:r>
              <a:rPr lang="en-US" altLang="id-ID" sz="2300" dirty="0"/>
              <a:t>, </a:t>
            </a:r>
            <a:r>
              <a:rPr lang="en-US" altLang="id-ID" sz="2300" dirty="0" err="1"/>
              <a:t>pengawasan</a:t>
            </a:r>
            <a:r>
              <a:rPr lang="en-US" altLang="id-ID" sz="2300" dirty="0"/>
              <a:t>, </a:t>
            </a:r>
            <a:r>
              <a:rPr lang="en-US" altLang="id-ID" sz="2300" dirty="0" err="1"/>
              <a:t>kegiatan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perusahaan</a:t>
            </a:r>
            <a:r>
              <a:rPr lang="en-US" altLang="id-ID" sz="23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secara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keseluruhan</a:t>
            </a:r>
            <a:r>
              <a:rPr lang="en-US" altLang="id-ID" sz="2300" dirty="0"/>
              <a:t> agar </a:t>
            </a:r>
            <a:r>
              <a:rPr lang="en-US" altLang="id-ID" sz="2300" dirty="0" err="1"/>
              <a:t>dapat</a:t>
            </a:r>
            <a:r>
              <a:rPr lang="en-US" altLang="id-ID" sz="2300" dirty="0"/>
              <a:t> </a:t>
            </a:r>
            <a:r>
              <a:rPr lang="en-US" altLang="id-ID" sz="2300" dirty="0" err="1"/>
              <a:t>berjalan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dengan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efektif</a:t>
            </a:r>
            <a:r>
              <a:rPr lang="en-US" altLang="id-ID" sz="23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/>
              <a:t>dan </a:t>
            </a:r>
            <a:r>
              <a:rPr lang="en-US" altLang="id-ID" sz="2300" dirty="0" err="1"/>
              <a:t>efisien</a:t>
            </a:r>
            <a:r>
              <a:rPr lang="en-US" altLang="id-ID" sz="23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23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300" dirty="0" err="1"/>
              <a:t>Contoh</a:t>
            </a:r>
            <a:r>
              <a:rPr lang="en-US" altLang="id-ID" sz="2300" dirty="0"/>
              <a:t> :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300" dirty="0" err="1"/>
              <a:t>Gaji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administrasi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kantor</a:t>
            </a:r>
            <a:r>
              <a:rPr lang="en-US" altLang="id-ID" sz="23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300" dirty="0" err="1"/>
              <a:t>Sewa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kantor</a:t>
            </a:r>
            <a:r>
              <a:rPr lang="en-US" altLang="id-ID" sz="23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300" dirty="0" err="1"/>
              <a:t>Penyusutan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kantor</a:t>
            </a:r>
            <a:r>
              <a:rPr lang="en-US" altLang="id-ID" sz="23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piutang</a:t>
            </a:r>
            <a:r>
              <a:rPr lang="en-US" altLang="id-ID" sz="2300" dirty="0"/>
              <a:t> </a:t>
            </a:r>
            <a:r>
              <a:rPr lang="en-US" altLang="id-ID" sz="2300" dirty="0" err="1"/>
              <a:t>tak</a:t>
            </a:r>
            <a:r>
              <a:rPr lang="en-US" altLang="id-ID" sz="2300" dirty="0"/>
              <a:t> </a:t>
            </a:r>
            <a:r>
              <a:rPr lang="en-US" altLang="id-ID" sz="2300" dirty="0" err="1"/>
              <a:t>tertagih</a:t>
            </a:r>
            <a:r>
              <a:rPr lang="en-US" altLang="id-ID" sz="23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300" dirty="0" err="1"/>
              <a:t>Biaya</a:t>
            </a:r>
            <a:r>
              <a:rPr lang="en-US" altLang="id-ID" sz="2300" dirty="0"/>
              <a:t> </a:t>
            </a:r>
            <a:r>
              <a:rPr lang="en-US" altLang="id-ID" sz="2300" dirty="0" err="1"/>
              <a:t>urusan</a:t>
            </a:r>
            <a:r>
              <a:rPr lang="en-US" altLang="id-ID" sz="2300" dirty="0"/>
              <a:t> </a:t>
            </a:r>
            <a:r>
              <a:rPr lang="en-US" altLang="id-ID" sz="2300" dirty="0" err="1"/>
              <a:t>kantor</a:t>
            </a:r>
            <a:r>
              <a:rPr lang="en-US" altLang="id-ID" sz="23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None/>
            </a:pPr>
            <a:endParaRPr lang="en-GB" altLang="id-ID" sz="23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7BC4760-F946-4035-BF3A-D0244D1A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5374" y="6321726"/>
            <a:ext cx="230609" cy="277856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DE71D2-5B89-477E-B887-8CDAAF367CBF}" type="slidenum">
              <a:rPr lang="en-GB" altLang="id-ID"/>
              <a:pPr/>
              <a:t>25</a:t>
            </a:fld>
            <a:endParaRPr lang="en-GB" altLang="id-ID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1B9C30A-B031-4CA8-A817-FDC979AB7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>
                <a:solidFill>
                  <a:srgbClr val="CC3300"/>
                </a:solidFill>
              </a:rPr>
              <a:t>2. Beban Keuangan</a:t>
            </a:r>
            <a:endParaRPr lang="en-GB" altLang="id-ID" sz="3600" b="1">
              <a:solidFill>
                <a:srgbClr val="CC3300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1312D0D-9E1A-4D87-8B6D-925857727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512000"/>
            <a:ext cx="5484930" cy="336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800" dirty="0"/>
              <a:t>Beban </a:t>
            </a:r>
            <a:r>
              <a:rPr lang="en-US" altLang="id-ID" sz="2800" dirty="0" err="1"/>
              <a:t>keuangan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adalah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biaya</a:t>
            </a:r>
            <a:r>
              <a:rPr lang="en-US" altLang="id-ID" sz="2800" dirty="0"/>
              <a:t> yang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800" dirty="0" err="1"/>
              <a:t>muncul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dalam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melaksanakan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fungsi</a:t>
            </a:r>
            <a:r>
              <a:rPr lang="en-US" altLang="id-ID" sz="2800" dirty="0"/>
              <a:t>-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800" dirty="0" err="1"/>
              <a:t>fungsi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keuangan</a:t>
            </a:r>
            <a:r>
              <a:rPr lang="en-US" altLang="id-ID" sz="2800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d-ID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800" dirty="0" err="1"/>
              <a:t>Contoh</a:t>
            </a:r>
            <a:r>
              <a:rPr lang="en-US" altLang="id-ID" sz="2800" dirty="0"/>
              <a:t> :</a:t>
            </a:r>
          </a:p>
          <a:p>
            <a:pPr eaLnBrk="1" hangingPunct="1">
              <a:buSzPct val="85000"/>
              <a:buFontTx/>
              <a:buChar char="•"/>
            </a:pPr>
            <a:r>
              <a:rPr lang="en-US" altLang="id-ID" sz="2800" dirty="0"/>
              <a:t>Beban </a:t>
            </a:r>
            <a:r>
              <a:rPr lang="en-US" altLang="id-ID" sz="2800" dirty="0" err="1"/>
              <a:t>bunga</a:t>
            </a:r>
            <a:r>
              <a:rPr lang="en-US" altLang="id-ID" sz="2800" dirty="0"/>
              <a:t>.</a:t>
            </a:r>
            <a:endParaRPr lang="en-GB" altLang="id-ID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CECD79AE-A8DD-4DFA-B51D-11B2C04B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5374" y="6374735"/>
            <a:ext cx="230609" cy="2381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AF557F-F1A4-4D1C-9C18-F4A53B598D4E}" type="slidenum">
              <a:rPr lang="en-GB" altLang="id-ID"/>
              <a:pPr/>
              <a:t>26</a:t>
            </a:fld>
            <a:endParaRPr lang="en-GB" altLang="id-ID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E66EB9-FE7A-4C03-A03D-91B398369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288" y="96839"/>
            <a:ext cx="9604514" cy="1412875"/>
          </a:xfrm>
        </p:spPr>
        <p:txBody>
          <a:bodyPr/>
          <a:lstStyle/>
          <a:p>
            <a:pPr eaLnBrk="1" hangingPunct="1"/>
            <a:r>
              <a:rPr lang="en-US" altLang="id-ID" sz="3600" b="1" dirty="0" err="1">
                <a:solidFill>
                  <a:srgbClr val="CC3300"/>
                </a:solidFill>
              </a:rPr>
              <a:t>Biaya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dalam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Hubungan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dengan</a:t>
            </a:r>
            <a:r>
              <a:rPr lang="en-US" altLang="id-ID" sz="3600" b="1" dirty="0">
                <a:solidFill>
                  <a:srgbClr val="CC3300"/>
                </a:solidFill>
              </a:rPr>
              <a:t> Volume </a:t>
            </a:r>
            <a:r>
              <a:rPr lang="en-US" altLang="id-ID" sz="3600" b="1" dirty="0" err="1">
                <a:solidFill>
                  <a:srgbClr val="CC3300"/>
                </a:solidFill>
              </a:rPr>
              <a:t>Produksi</a:t>
            </a:r>
            <a:endParaRPr lang="en-GB" altLang="id-ID" sz="3600" b="1" dirty="0">
              <a:solidFill>
                <a:srgbClr val="CC3300"/>
              </a:solidFill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45D7DD2-F4C7-436F-915D-A31D7C242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174" y="1682233"/>
            <a:ext cx="5516756" cy="2942776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hubungan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dengan</a:t>
            </a:r>
            <a:r>
              <a:rPr lang="en-US" altLang="id-ID" sz="2400" dirty="0"/>
              <a:t> volume </a:t>
            </a:r>
          </a:p>
          <a:p>
            <a:pPr marL="609600" indent="-609600">
              <a:buNone/>
            </a:pP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perilaku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dikelompokkan</a:t>
            </a:r>
            <a:r>
              <a:rPr lang="en-US" altLang="id-ID" sz="2400" dirty="0"/>
              <a:t> </a:t>
            </a:r>
          </a:p>
          <a:p>
            <a:pPr marL="609600" indent="-609600">
              <a:buNone/>
            </a:pPr>
            <a:r>
              <a:rPr lang="en-US" altLang="id-ID" sz="2400" dirty="0" err="1"/>
              <a:t>menjadi</a:t>
            </a:r>
            <a:r>
              <a:rPr lang="en-US" altLang="id-ID" sz="2400" dirty="0"/>
              <a:t> :</a:t>
            </a:r>
          </a:p>
          <a:p>
            <a:pPr marL="609600" indent="-609600">
              <a:buSzPct val="85000"/>
              <a:buFont typeface="Wingdings" panose="05000000000000000000" pitchFamily="2" charset="2"/>
              <a:buAutoNum type="arabicPeriod"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variabel</a:t>
            </a:r>
            <a:r>
              <a:rPr lang="en-US" altLang="id-ID" sz="2400" dirty="0"/>
              <a:t>.</a:t>
            </a:r>
          </a:p>
          <a:p>
            <a:pPr marL="609600" indent="-609600">
              <a:buSzPct val="85000"/>
              <a:buFont typeface="Wingdings" panose="05000000000000000000" pitchFamily="2" charset="2"/>
              <a:buAutoNum type="arabicPeriod"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tetap</a:t>
            </a:r>
            <a:r>
              <a:rPr lang="en-US" altLang="id-ID" sz="2400" dirty="0"/>
              <a:t>.</a:t>
            </a:r>
          </a:p>
          <a:p>
            <a:pPr marL="609600" indent="-609600">
              <a:buSzPct val="85000"/>
              <a:buFont typeface="Wingdings" panose="05000000000000000000" pitchFamily="2" charset="2"/>
              <a:buAutoNum type="arabicPeriod"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semi.</a:t>
            </a:r>
            <a:endParaRPr lang="en-GB" altLang="id-ID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0F84BFC5-C5D5-43A5-B697-BD70D7D8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5252" y="6348230"/>
            <a:ext cx="316748" cy="22484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4B62A4-9B52-4E18-8E6F-338280741C64}" type="slidenum">
              <a:rPr lang="en-GB" altLang="id-ID"/>
              <a:pPr/>
              <a:t>27</a:t>
            </a:fld>
            <a:endParaRPr lang="en-GB" altLang="id-ID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4BBC8F2-E723-4DBE-86F8-CEBC1DDB8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548" y="96838"/>
            <a:ext cx="9322353" cy="989840"/>
          </a:xfrm>
        </p:spPr>
        <p:txBody>
          <a:bodyPr/>
          <a:lstStyle/>
          <a:p>
            <a:pPr eaLnBrk="1" hangingPunct="1"/>
            <a:r>
              <a:rPr lang="en-US" altLang="id-ID" sz="3600" b="1" dirty="0">
                <a:solidFill>
                  <a:srgbClr val="CC3300"/>
                </a:solidFill>
              </a:rPr>
              <a:t>1. </a:t>
            </a:r>
            <a:r>
              <a:rPr lang="en-US" altLang="id-ID" sz="3600" b="1" dirty="0" err="1">
                <a:solidFill>
                  <a:srgbClr val="CC3300"/>
                </a:solidFill>
              </a:rPr>
              <a:t>Biaya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Variabel</a:t>
            </a:r>
            <a:endParaRPr lang="en-GB" altLang="id-ID" sz="3600" b="1" dirty="0">
              <a:solidFill>
                <a:srgbClr val="CC3300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E1112F8-8954-4D90-A8DF-4DCDFCDCE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8748" y="921026"/>
            <a:ext cx="7661275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200" dirty="0" err="1"/>
              <a:t>Biaya</a:t>
            </a:r>
            <a:r>
              <a:rPr lang="en-US" altLang="id-ID" sz="2200" dirty="0"/>
              <a:t> </a:t>
            </a:r>
            <a:r>
              <a:rPr lang="en-US" altLang="id-ID" sz="2200" dirty="0" err="1"/>
              <a:t>variabel</a:t>
            </a:r>
            <a:r>
              <a:rPr lang="en-US" altLang="id-ID" sz="2200" dirty="0"/>
              <a:t> </a:t>
            </a:r>
            <a:r>
              <a:rPr lang="en-US" altLang="id-ID" sz="2200" dirty="0" err="1"/>
              <a:t>adalah</a:t>
            </a:r>
            <a:r>
              <a:rPr lang="en-US" altLang="id-ID" sz="2200" dirty="0"/>
              <a:t> </a:t>
            </a:r>
            <a:r>
              <a:rPr lang="en-US" altLang="id-ID" sz="2200" dirty="0" err="1"/>
              <a:t>biaya</a:t>
            </a:r>
            <a:r>
              <a:rPr lang="en-US" altLang="id-ID" sz="2200" dirty="0"/>
              <a:t> yang </a:t>
            </a:r>
            <a:r>
              <a:rPr lang="en-US" altLang="id-ID" sz="2200" dirty="0" err="1"/>
              <a:t>berubah</a:t>
            </a:r>
            <a:r>
              <a:rPr lang="en-US" altLang="id-ID" sz="2200" dirty="0"/>
              <a:t> </a:t>
            </a:r>
            <a:r>
              <a:rPr lang="en-US" altLang="id-ID" sz="2200" dirty="0" err="1"/>
              <a:t>sebanding</a:t>
            </a:r>
            <a:r>
              <a:rPr lang="en-US" altLang="id-ID" sz="22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200" dirty="0" err="1"/>
              <a:t>dengan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perubahan</a:t>
            </a:r>
            <a:r>
              <a:rPr lang="en-US" altLang="id-ID" sz="2200" dirty="0"/>
              <a:t> volume </a:t>
            </a:r>
            <a:r>
              <a:rPr lang="en-US" altLang="id-ID" sz="2200" dirty="0" err="1"/>
              <a:t>produksi</a:t>
            </a:r>
            <a:r>
              <a:rPr lang="en-US" altLang="id-ID" sz="2200" dirty="0"/>
              <a:t> </a:t>
            </a:r>
            <a:r>
              <a:rPr lang="en-US" altLang="id-ID" sz="2200" dirty="0" err="1"/>
              <a:t>dalam</a:t>
            </a:r>
            <a:r>
              <a:rPr lang="en-US" altLang="id-ID" sz="2200" dirty="0"/>
              <a:t> </a:t>
            </a:r>
            <a:r>
              <a:rPr lang="en-US" altLang="id-ID" sz="2200" dirty="0" err="1"/>
              <a:t>rentang</a:t>
            </a:r>
            <a:r>
              <a:rPr lang="en-US" altLang="id-ID" sz="2200" dirty="0"/>
              <a:t> </a:t>
            </a:r>
            <a:r>
              <a:rPr lang="en-US" altLang="id-ID" sz="2200" dirty="0" err="1"/>
              <a:t>relevan</a:t>
            </a:r>
            <a:r>
              <a:rPr lang="en-US" altLang="id-ID" sz="2200" dirty="0"/>
              <a:t>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200" dirty="0" err="1"/>
              <a:t>tetapi</a:t>
            </a:r>
            <a:r>
              <a:rPr lang="en-US" altLang="id-ID" sz="2200" dirty="0"/>
              <a:t> </a:t>
            </a:r>
            <a:r>
              <a:rPr lang="en-US" altLang="id-ID" sz="2200" dirty="0" err="1"/>
              <a:t>secara</a:t>
            </a:r>
            <a:r>
              <a:rPr lang="en-US" altLang="id-ID" sz="2200" dirty="0"/>
              <a:t> per unit </a:t>
            </a:r>
            <a:r>
              <a:rPr lang="en-US" altLang="id-ID" sz="2200" dirty="0" err="1"/>
              <a:t>tetap</a:t>
            </a:r>
            <a:r>
              <a:rPr lang="en-US" altLang="id-ID" sz="22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200" dirty="0" err="1"/>
              <a:t>Contoh</a:t>
            </a:r>
            <a:r>
              <a:rPr lang="en-US" altLang="id-ID" sz="2200" dirty="0"/>
              <a:t> :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200" dirty="0" err="1"/>
              <a:t>Perlengkapan</a:t>
            </a:r>
            <a:r>
              <a:rPr lang="en-US" altLang="id-ID" sz="22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200" dirty="0" err="1"/>
              <a:t>Bahan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bakar</a:t>
            </a:r>
            <a:r>
              <a:rPr lang="en-US" altLang="id-ID" sz="22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200" dirty="0" err="1"/>
              <a:t>Peralatan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kecil</a:t>
            </a:r>
            <a:r>
              <a:rPr lang="en-US" altLang="id-ID" sz="22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200" dirty="0" err="1"/>
              <a:t>Kerusakan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bahan</a:t>
            </a:r>
            <a:r>
              <a:rPr lang="en-US" altLang="id-ID" sz="22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200" dirty="0" err="1"/>
              <a:t>Sisa</a:t>
            </a:r>
            <a:r>
              <a:rPr lang="en-US" altLang="id-ID" sz="2200" dirty="0"/>
              <a:t> dan </a:t>
            </a:r>
            <a:r>
              <a:rPr lang="en-US" altLang="id-ID" sz="2200" dirty="0" err="1"/>
              <a:t>beban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reklamasi</a:t>
            </a:r>
            <a:r>
              <a:rPr lang="en-US" altLang="id-ID" sz="22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200" dirty="0"/>
              <a:t>Royalty.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200" dirty="0" err="1"/>
              <a:t>Biaya</a:t>
            </a:r>
            <a:r>
              <a:rPr lang="en-US" altLang="id-ID" sz="2200" dirty="0"/>
              <a:t> </a:t>
            </a:r>
            <a:r>
              <a:rPr lang="en-US" altLang="id-ID" sz="2200" dirty="0" err="1"/>
              <a:t>komunikasi</a:t>
            </a:r>
            <a:r>
              <a:rPr lang="en-US" altLang="id-ID" sz="22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200" dirty="0" err="1"/>
              <a:t>Upah</a:t>
            </a:r>
            <a:r>
              <a:rPr lang="en-US" altLang="id-ID" sz="2200" dirty="0"/>
              <a:t> </a:t>
            </a:r>
            <a:r>
              <a:rPr lang="en-US" altLang="id-ID" sz="2200" dirty="0" err="1"/>
              <a:t>lembur</a:t>
            </a:r>
            <a:r>
              <a:rPr lang="en-US" altLang="id-ID" sz="22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200" dirty="0" err="1"/>
              <a:t>Biaya</a:t>
            </a:r>
            <a:r>
              <a:rPr lang="en-US" altLang="id-ID" sz="2200" dirty="0"/>
              <a:t> </a:t>
            </a:r>
            <a:r>
              <a:rPr lang="en-US" altLang="id-ID" sz="2200" dirty="0" err="1"/>
              <a:t>pengangkutan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dalam</a:t>
            </a:r>
            <a:r>
              <a:rPr lang="en-US" altLang="id-ID" sz="2200" dirty="0"/>
              <a:t> </a:t>
            </a:r>
            <a:r>
              <a:rPr lang="en-US" altLang="id-ID" sz="2200" dirty="0" err="1"/>
              <a:t>pabrik</a:t>
            </a:r>
            <a:r>
              <a:rPr lang="en-US" altLang="id-ID" sz="2200" dirty="0"/>
              <a:t>.</a:t>
            </a:r>
            <a:endParaRPr lang="en-GB" altLang="id-ID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22AF26B9-AE0B-41E1-BDD8-29C56185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2121" y="6348231"/>
            <a:ext cx="247009" cy="277856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5027B3-2F62-4C1A-A148-663242EB2724}" type="slidenum">
              <a:rPr lang="en-GB" altLang="id-ID"/>
              <a:pPr/>
              <a:t>28</a:t>
            </a:fld>
            <a:endParaRPr lang="en-GB" altLang="id-ID" dirty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11A46B8-68C9-48C0-AC6C-39BF7B5D6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001" y="96838"/>
            <a:ext cx="3238852" cy="950084"/>
          </a:xfrm>
        </p:spPr>
        <p:txBody>
          <a:bodyPr/>
          <a:lstStyle/>
          <a:p>
            <a:pPr eaLnBrk="1" hangingPunct="1"/>
            <a:r>
              <a:rPr lang="en-US" altLang="id-ID" sz="3600" b="1">
                <a:solidFill>
                  <a:srgbClr val="CC3300"/>
                </a:solidFill>
              </a:rPr>
              <a:t>2. Biaya Tetap</a:t>
            </a:r>
            <a:endParaRPr lang="en-GB" altLang="id-ID" sz="3600" b="1">
              <a:solidFill>
                <a:srgbClr val="CC3300"/>
              </a:solidFill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B8B7913-323E-4D66-91FA-F026A9CFF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009" y="1046922"/>
            <a:ext cx="7848600" cy="453887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tetap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adalah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secara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totalitas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bersifat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tetap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dalam</a:t>
            </a:r>
            <a:r>
              <a:rPr lang="en-US" altLang="id-ID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rentang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relevan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tertentu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tetapi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secara</a:t>
            </a:r>
            <a:r>
              <a:rPr lang="en-US" altLang="id-ID" sz="2000" dirty="0"/>
              <a:t> per unit </a:t>
            </a:r>
            <a:r>
              <a:rPr lang="en-US" altLang="id-ID" sz="2000" dirty="0" err="1"/>
              <a:t>berubah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dirty="0" err="1"/>
              <a:t>Contoh</a:t>
            </a:r>
            <a:r>
              <a:rPr lang="en-US" altLang="id-ID" sz="2000" dirty="0"/>
              <a:t> :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Gaji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eksekutif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produksi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Penyusutan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jika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menggunakan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metode</a:t>
            </a:r>
            <a:r>
              <a:rPr lang="en-US" altLang="id-ID" sz="2000" dirty="0"/>
              <a:t> </a:t>
            </a:r>
            <a:r>
              <a:rPr lang="en-US" altLang="id-ID" sz="2000" dirty="0" err="1"/>
              <a:t>garis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lurus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Pajak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properti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Amortisasi</a:t>
            </a:r>
            <a:r>
              <a:rPr lang="en-US" altLang="id-ID" sz="2000" dirty="0"/>
              <a:t> paten.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Gaji</a:t>
            </a:r>
            <a:r>
              <a:rPr lang="en-US" altLang="id-ID" sz="2000" dirty="0"/>
              <a:t> supervisor.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Asuransi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properti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kewajiban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Gaji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satpam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pegawai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kebersihan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Pemeliharaan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perbaikan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gedung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bangunan</a:t>
            </a:r>
            <a:r>
              <a:rPr lang="en-US" altLang="id-ID" sz="20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000" dirty="0" err="1"/>
              <a:t>Sewa</a:t>
            </a:r>
            <a:r>
              <a:rPr lang="en-US" altLang="id-ID" sz="2000" dirty="0"/>
              <a:t>.</a:t>
            </a:r>
            <a:endParaRPr lang="en-GB" altLang="id-ID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83D36A94-8C5D-4030-91CF-BB66BD25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8383" y="6361482"/>
            <a:ext cx="283617" cy="22484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46016-E59F-4348-99E3-33C165DBEC61}" type="slidenum">
              <a:rPr lang="en-GB" altLang="id-ID"/>
              <a:pPr/>
              <a:t>29</a:t>
            </a:fld>
            <a:endParaRPr lang="en-GB" altLang="id-ID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67F61CA-124F-458D-AA27-4C2D5474C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000" y="96838"/>
            <a:ext cx="9181901" cy="1135614"/>
          </a:xfrm>
        </p:spPr>
        <p:txBody>
          <a:bodyPr/>
          <a:lstStyle/>
          <a:p>
            <a:pPr eaLnBrk="1" hangingPunct="1"/>
            <a:r>
              <a:rPr lang="en-US" altLang="id-ID" sz="3600" b="1" dirty="0">
                <a:solidFill>
                  <a:srgbClr val="CC3300"/>
                </a:solidFill>
              </a:rPr>
              <a:t>3. </a:t>
            </a:r>
            <a:r>
              <a:rPr lang="en-US" altLang="id-ID" sz="3600" b="1" dirty="0" err="1">
                <a:solidFill>
                  <a:srgbClr val="CC3300"/>
                </a:solidFill>
              </a:rPr>
              <a:t>Biaya</a:t>
            </a:r>
            <a:r>
              <a:rPr lang="en-US" altLang="id-ID" sz="3600" b="1" dirty="0">
                <a:solidFill>
                  <a:srgbClr val="CC3300"/>
                </a:solidFill>
              </a:rPr>
              <a:t> Semi</a:t>
            </a:r>
            <a:endParaRPr lang="en-GB" altLang="id-ID" sz="3600" b="1" dirty="0">
              <a:solidFill>
                <a:srgbClr val="CC3300"/>
              </a:solidFill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E18A3D3-AFF1-4027-97CE-EB09A853A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232452"/>
            <a:ext cx="8857774" cy="486354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Biaya</a:t>
            </a:r>
            <a:r>
              <a:rPr lang="en-US" altLang="id-ID" sz="2000" dirty="0"/>
              <a:t> semi </a:t>
            </a:r>
            <a:r>
              <a:rPr lang="en-US" altLang="id-ID" sz="2000" dirty="0" err="1"/>
              <a:t>adalah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yang di </a:t>
            </a:r>
            <a:r>
              <a:rPr lang="en-US" altLang="id-ID" sz="2000" dirty="0" err="1"/>
              <a:t>dalamnya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mengandung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unsur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tetap</a:t>
            </a:r>
            <a:r>
              <a:rPr lang="en-US" altLang="id-ID" sz="20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dan </a:t>
            </a:r>
            <a:r>
              <a:rPr lang="en-US" altLang="id-ID" sz="2000" dirty="0" err="1"/>
              <a:t>unsur</a:t>
            </a:r>
            <a:r>
              <a:rPr lang="en-US" altLang="id-ID" sz="2000" dirty="0"/>
              <a:t> </a:t>
            </a:r>
            <a:r>
              <a:rPr lang="en-US" altLang="id-ID" sz="2000" dirty="0" err="1"/>
              <a:t>variabel</a:t>
            </a:r>
            <a:r>
              <a:rPr lang="en-US" altLang="id-ID" sz="2000" dirty="0"/>
              <a:t>. 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id-ID" sz="2000" dirty="0"/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1     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semi </a:t>
            </a:r>
            <a:r>
              <a:rPr lang="en-US" altLang="id-ID" sz="2000" dirty="0" err="1"/>
              <a:t>variabel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yaitu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yang di </a:t>
            </a:r>
            <a:r>
              <a:rPr lang="en-US" altLang="id-ID" sz="2000" dirty="0" err="1"/>
              <a:t>dalamnya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mengandung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unsur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tetap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memperhatikan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karakter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tetap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variabel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	</a:t>
            </a:r>
            <a:r>
              <a:rPr lang="en-US" altLang="id-ID" sz="2000" dirty="0" err="1"/>
              <a:t>Contoh</a:t>
            </a:r>
            <a:r>
              <a:rPr lang="en-US" altLang="id-ID" sz="2000" dirty="0"/>
              <a:t> :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	-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listrik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telepon</a:t>
            </a:r>
            <a:r>
              <a:rPr lang="en-US" altLang="id-ID" sz="2000" dirty="0"/>
              <a:t> dan air.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	- </a:t>
            </a:r>
            <a:r>
              <a:rPr lang="en-US" altLang="id-ID" sz="2000" dirty="0" err="1"/>
              <a:t>Bensin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	- </a:t>
            </a:r>
            <a:r>
              <a:rPr lang="en-US" altLang="id-ID" sz="2000" dirty="0" err="1"/>
              <a:t>Perlengkapan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	- </a:t>
            </a:r>
            <a:r>
              <a:rPr lang="en-US" altLang="id-ID" sz="2000" dirty="0" err="1"/>
              <a:t>Asuransi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jiwa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kelompok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karyawan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	- </a:t>
            </a:r>
            <a:r>
              <a:rPr lang="en-US" altLang="id-ID" sz="2000" dirty="0" err="1"/>
              <a:t>Pajak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penghasilan</a:t>
            </a:r>
            <a:r>
              <a:rPr lang="en-US" altLang="id-ID" sz="2000" dirty="0"/>
              <a:t>.	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GB" altLang="id-ID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295656" cy="576000"/>
          </a:xfrm>
        </p:spPr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dan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588" y="1341589"/>
            <a:ext cx="5472000" cy="4764522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,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dan overhead </a:t>
            </a:r>
            <a:r>
              <a:rPr lang="en-US" dirty="0" err="1"/>
              <a:t>pabrik</a:t>
            </a:r>
            <a:r>
              <a:rPr lang="en-US" dirty="0"/>
              <a:t> (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fabrikase</a:t>
            </a:r>
            <a:r>
              <a:rPr lang="en-US" dirty="0"/>
              <a:t>),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memusatkan</a:t>
            </a:r>
            <a:r>
              <a:rPr lang="en-US" dirty="0"/>
              <a:t> pada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dan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pada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mengarah</a:t>
            </a:r>
            <a:r>
              <a:rPr lang="en-US" dirty="0"/>
              <a:t> pada proses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pada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menekankan</a:t>
            </a:r>
            <a:r>
              <a:rPr lang="en-US" dirty="0"/>
              <a:t> pada </a:t>
            </a:r>
            <a:r>
              <a:rPr lang="en-US" dirty="0" err="1"/>
              <a:t>penggunaan</a:t>
            </a:r>
            <a:r>
              <a:rPr lang="en-US" dirty="0"/>
              <a:t> data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menekankan</a:t>
            </a:r>
            <a:r>
              <a:rPr lang="en-US" dirty="0"/>
              <a:t> pada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Placeholder 8" descr="Image placeholder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E01846D1-CFC2-4158-9925-EEC7DD92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7935" y="6334979"/>
            <a:ext cx="265535" cy="25135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5634A8-0AD2-4E82-84B1-5DF0B6FD5F51}" type="slidenum">
              <a:rPr lang="en-GB" altLang="id-ID"/>
              <a:pPr/>
              <a:t>30</a:t>
            </a:fld>
            <a:endParaRPr lang="en-GB" altLang="id-ID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D906B9A-C77F-4A20-8194-A2244E0C6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>
                <a:solidFill>
                  <a:srgbClr val="CC3300"/>
                </a:solidFill>
              </a:rPr>
              <a:t>Biaya dalam Hubungan dengan Departemen Produksi</a:t>
            </a:r>
            <a:endParaRPr lang="en-GB" altLang="id-ID" sz="3600" b="1">
              <a:solidFill>
                <a:srgbClr val="CC3300"/>
              </a:solidFill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C77C269-AF89-4E79-9545-8CBA4C831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535" y="1219200"/>
            <a:ext cx="7661275" cy="44196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Perusahaan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dikelompokkan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menjadi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segmen</a:t>
            </a:r>
            <a:r>
              <a:rPr lang="en-US" altLang="id-ID" sz="2000" dirty="0"/>
              <a:t>-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segmen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dengan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berbagai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nama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seperti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departemen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kelompok</a:t>
            </a:r>
            <a:r>
              <a:rPr lang="en-US" altLang="id-ID" sz="20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biaya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pusat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, unit </a:t>
            </a:r>
            <a:r>
              <a:rPr lang="en-US" altLang="id-ID" sz="2000" dirty="0" err="1"/>
              <a:t>kerja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atau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kerja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digunakan</a:t>
            </a:r>
            <a:r>
              <a:rPr lang="en-US" altLang="id-ID" sz="20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dalam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mengelompokkan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menjadi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 err="1"/>
              <a:t>departemen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departemen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id-ID" sz="2000" dirty="0"/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1.	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departemen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adalah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ditelusuri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secara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departemen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bersangkutan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	</a:t>
            </a:r>
            <a:r>
              <a:rPr lang="en-US" altLang="id-ID" sz="2000" dirty="0" err="1"/>
              <a:t>Contoh</a:t>
            </a:r>
            <a:r>
              <a:rPr lang="en-US" altLang="id-ID" sz="2000" dirty="0"/>
              <a:t> : </a:t>
            </a:r>
            <a:r>
              <a:rPr lang="en-US" altLang="id-ID" sz="2000" dirty="0" err="1"/>
              <a:t>Gaji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mandor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pabrik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digunakan</a:t>
            </a:r>
            <a:r>
              <a:rPr lang="en-US" altLang="id-ID" sz="2000" dirty="0"/>
              <a:t> oleh </a:t>
            </a:r>
            <a:r>
              <a:rPr lang="en-US" altLang="id-ID" sz="2000" dirty="0" err="1"/>
              <a:t>departemen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bersangkutan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2.	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departemen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adalah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tidak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dapat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ditelusuri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secara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langsung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ke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departemen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bersangkutan</a:t>
            </a:r>
            <a:r>
              <a:rPr lang="en-US" altLang="id-ID" sz="2000" dirty="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id-ID" sz="2000" dirty="0"/>
              <a:t>	</a:t>
            </a:r>
            <a:r>
              <a:rPr lang="en-US" altLang="id-ID" sz="2000" dirty="0" err="1"/>
              <a:t>Contoh</a:t>
            </a:r>
            <a:r>
              <a:rPr lang="en-US" altLang="id-ID" sz="2000" dirty="0"/>
              <a:t> :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penyusutan</a:t>
            </a:r>
            <a:r>
              <a:rPr lang="en-US" altLang="id-ID" sz="2000" dirty="0"/>
              <a:t> dan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asuransi</a:t>
            </a:r>
            <a:r>
              <a:rPr lang="en-US" altLang="id-ID" sz="2000" dirty="0"/>
              <a:t> yang </a:t>
            </a:r>
            <a:r>
              <a:rPr lang="en-US" altLang="id-ID" sz="2000" dirty="0" err="1"/>
              <a:t>digunakan</a:t>
            </a:r>
            <a:r>
              <a:rPr lang="en-US" altLang="id-ID" sz="2000" dirty="0"/>
              <a:t> oleh </a:t>
            </a:r>
            <a:r>
              <a:rPr lang="en-US" altLang="id-ID" sz="2000" dirty="0" err="1"/>
              <a:t>masing-masing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departemen</a:t>
            </a:r>
            <a:r>
              <a:rPr lang="en-US" altLang="id-ID" sz="2000" dirty="0"/>
              <a:t>.</a:t>
            </a:r>
            <a:endParaRPr lang="en-GB" altLang="id-ID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D7DF317F-8860-43A2-BC0F-E341C6D9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8626" y="6348229"/>
            <a:ext cx="217357" cy="22484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152278-92B7-4D1C-A27C-1A7DBF7BFE70}" type="slidenum">
              <a:rPr lang="en-GB" altLang="id-ID"/>
              <a:pPr/>
              <a:t>31</a:t>
            </a:fld>
            <a:endParaRPr lang="en-GB" altLang="id-ID" dirty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69BA2DA-6B79-4255-B75F-4642F019E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>
                <a:solidFill>
                  <a:srgbClr val="CC3300"/>
                </a:solidFill>
              </a:rPr>
              <a:t>Biaya dalam Hubungan dengan Periode Waktu</a:t>
            </a:r>
            <a:endParaRPr lang="en-GB" altLang="id-ID" b="1">
              <a:solidFill>
                <a:srgbClr val="CC3300"/>
              </a:solidFill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769B3A1-35D9-47C9-933D-9C819BFB2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073" y="1441041"/>
            <a:ext cx="7661275" cy="4343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id-ID" sz="2400" dirty="0"/>
              <a:t>1.	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pengeluaran</a:t>
            </a:r>
            <a:r>
              <a:rPr lang="en-US" altLang="id-ID" sz="2400" dirty="0"/>
              <a:t> modal, </a:t>
            </a:r>
            <a:r>
              <a:rPr lang="en-US" altLang="id-ID" sz="2400" dirty="0" err="1"/>
              <a:t>yaitu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dikeluarkan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memberikan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manfaat</a:t>
            </a:r>
            <a:r>
              <a:rPr lang="en-US" altLang="id-ID" sz="2400" dirty="0"/>
              <a:t> di masa </a:t>
            </a:r>
            <a:r>
              <a:rPr lang="en-US" altLang="id-ID" sz="2400" dirty="0" err="1"/>
              <a:t>depan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jangka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waktu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panjang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dilaporkan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aktiva</a:t>
            </a:r>
            <a:r>
              <a:rPr lang="en-US" altLang="id-ID" sz="24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400" dirty="0"/>
              <a:t>	</a:t>
            </a:r>
            <a:r>
              <a:rPr lang="en-US" altLang="id-ID" sz="2400" dirty="0" err="1"/>
              <a:t>Contoh</a:t>
            </a:r>
            <a:r>
              <a:rPr lang="en-US" altLang="id-ID" sz="2400" dirty="0"/>
              <a:t> : </a:t>
            </a:r>
            <a:r>
              <a:rPr lang="en-US" altLang="id-ID" sz="2400" dirty="0" err="1"/>
              <a:t>Pembelian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mesin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peralatan</a:t>
            </a:r>
            <a:r>
              <a:rPr lang="en-US" altLang="id-ID" sz="24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400" dirty="0"/>
              <a:t>2.	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pengeluaran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pendapatan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yaitu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memberikan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manfaat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periode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sekarang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dilaporkan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beban</a:t>
            </a:r>
            <a:r>
              <a:rPr lang="en-US" altLang="id-ID" sz="24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400" dirty="0"/>
              <a:t>	</a:t>
            </a:r>
            <a:r>
              <a:rPr lang="en-US" altLang="id-ID" sz="2400" dirty="0" err="1"/>
              <a:t>Contoh</a:t>
            </a:r>
            <a:r>
              <a:rPr lang="en-US" altLang="id-ID" sz="2400" dirty="0"/>
              <a:t> : </a:t>
            </a:r>
            <a:r>
              <a:rPr lang="en-US" altLang="id-ID" sz="2400" dirty="0" err="1"/>
              <a:t>Mesin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peralatan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dibeli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apabila</a:t>
            </a:r>
            <a:r>
              <a:rPr lang="en-US" altLang="id-ID" sz="2400" dirty="0"/>
              <a:t> di </a:t>
            </a:r>
            <a:r>
              <a:rPr lang="en-US" altLang="id-ID" sz="2400" dirty="0" err="1"/>
              <a:t>konsumsi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kehilangan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kegunaan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menimbulkan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penyusutan</a:t>
            </a:r>
            <a:r>
              <a:rPr lang="en-US" altLang="id-ID" sz="2400" dirty="0"/>
              <a:t>. </a:t>
            </a:r>
            <a:r>
              <a:rPr lang="en-US" altLang="id-ID" sz="2400" dirty="0" err="1"/>
              <a:t>Penyusutan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disebut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pengeluaran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pendapatan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dilaporkan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beban</a:t>
            </a:r>
            <a:r>
              <a:rPr lang="en-US" altLang="id-ID" sz="2400" dirty="0"/>
              <a:t>.</a:t>
            </a:r>
            <a:endParaRPr lang="en-GB" altLang="id-ID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28E2C3ED-775A-4BBD-8172-CF963FFE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2122" y="6361483"/>
            <a:ext cx="217357" cy="25135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02BBF2-A457-4703-9346-CCC317B4013B}" type="slidenum">
              <a:rPr lang="en-GB" altLang="id-ID"/>
              <a:pPr/>
              <a:t>32</a:t>
            </a:fld>
            <a:endParaRPr lang="en-GB" altLang="id-ID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C75A38B-B458-4CC6-9C47-BA00A59EA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000" y="96838"/>
            <a:ext cx="9181901" cy="1198562"/>
          </a:xfrm>
        </p:spPr>
        <p:txBody>
          <a:bodyPr/>
          <a:lstStyle/>
          <a:p>
            <a:pPr eaLnBrk="1" hangingPunct="1"/>
            <a:r>
              <a:rPr lang="en-US" altLang="id-ID" sz="3600" b="1" dirty="0" err="1">
                <a:solidFill>
                  <a:srgbClr val="CC3300"/>
                </a:solidFill>
              </a:rPr>
              <a:t>Biaya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dalam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Hubungan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dengan</a:t>
            </a:r>
            <a:r>
              <a:rPr lang="en-US" altLang="id-ID" sz="3600" b="1" dirty="0">
                <a:solidFill>
                  <a:srgbClr val="CC3300"/>
                </a:solidFill>
              </a:rPr>
              <a:t> </a:t>
            </a:r>
            <a:r>
              <a:rPr lang="en-US" altLang="id-ID" sz="3600" b="1" dirty="0" err="1">
                <a:solidFill>
                  <a:srgbClr val="CC3300"/>
                </a:solidFill>
              </a:rPr>
              <a:t>Pengambilan</a:t>
            </a:r>
            <a:r>
              <a:rPr lang="en-US" altLang="id-ID" sz="3600" b="1" dirty="0">
                <a:solidFill>
                  <a:srgbClr val="CC3300"/>
                </a:solidFill>
              </a:rPr>
              <a:t> Keputusan</a:t>
            </a:r>
            <a:endParaRPr lang="en-GB" altLang="id-ID" sz="3600" b="1" dirty="0">
              <a:solidFill>
                <a:srgbClr val="CC3300"/>
              </a:solidFill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4966EF1-5BB5-46F9-9C17-329BA1AA0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13" y="1179444"/>
            <a:ext cx="8001000" cy="4141304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altLang="id-ID" dirty="0"/>
              <a:t>Biaya relevan, yaitu biaya masa akan datang yang berbeda dalam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altLang="id-ID" dirty="0"/>
              <a:t>beberapa alternatif.</a:t>
            </a:r>
            <a:endParaRPr lang="en-US" altLang="id-ID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a </a:t>
            </a:r>
            <a:r>
              <a:rPr lang="en-US" altLang="id-ID" dirty="0" err="1"/>
              <a:t>Biaya</a:t>
            </a:r>
            <a:r>
              <a:rPr lang="en-US" altLang="id-ID" dirty="0"/>
              <a:t> </a:t>
            </a:r>
            <a:r>
              <a:rPr lang="en-US" altLang="id-ID" dirty="0" err="1"/>
              <a:t>diferensial</a:t>
            </a:r>
            <a:r>
              <a:rPr lang="en-US" altLang="id-ID" dirty="0"/>
              <a:t>, </a:t>
            </a:r>
            <a:r>
              <a:rPr lang="en-US" altLang="id-ID" dirty="0" err="1"/>
              <a:t>selisih</a:t>
            </a:r>
            <a:r>
              <a:rPr lang="en-US" altLang="id-ID" dirty="0"/>
              <a:t> </a:t>
            </a:r>
            <a:r>
              <a:rPr lang="en-US" altLang="id-ID" dirty="0" err="1"/>
              <a:t>biaya</a:t>
            </a:r>
            <a:r>
              <a:rPr lang="en-US" altLang="id-ID" dirty="0"/>
              <a:t> yang  </a:t>
            </a:r>
            <a:r>
              <a:rPr lang="en-US" altLang="id-ID" dirty="0" err="1"/>
              <a:t>berbeda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  <a:r>
              <a:rPr lang="en-US" altLang="id-ID" dirty="0" err="1"/>
              <a:t>beberapa</a:t>
            </a:r>
            <a:r>
              <a:rPr lang="en-US" altLang="id-ID" dirty="0"/>
              <a:t> </a:t>
            </a:r>
            <a:r>
              <a:rPr lang="en-US" altLang="id-ID" dirty="0" err="1"/>
              <a:t>alternatif</a:t>
            </a:r>
            <a:r>
              <a:rPr lang="en-US" altLang="id-ID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    </a:t>
            </a:r>
            <a:r>
              <a:rPr lang="en-US" altLang="id-ID" dirty="0" err="1"/>
              <a:t>pilihan</a:t>
            </a:r>
            <a:r>
              <a:rPr lang="en-US" altLang="id-ID" dirty="0"/>
              <a:t>. </a:t>
            </a:r>
            <a:r>
              <a:rPr lang="en-US" altLang="id-ID" dirty="0" err="1"/>
              <a:t>Biaya</a:t>
            </a:r>
            <a:r>
              <a:rPr lang="en-US" altLang="id-ID" dirty="0"/>
              <a:t> </a:t>
            </a:r>
            <a:r>
              <a:rPr lang="en-US" altLang="id-ID" dirty="0" err="1"/>
              <a:t>diferensial</a:t>
            </a:r>
            <a:r>
              <a:rPr lang="en-US" altLang="id-ID" dirty="0"/>
              <a:t> </a:t>
            </a:r>
            <a:r>
              <a:rPr lang="en-US" altLang="id-ID" dirty="0" err="1"/>
              <a:t>disebut</a:t>
            </a:r>
            <a:r>
              <a:rPr lang="en-US" altLang="id-ID" dirty="0"/>
              <a:t> juga </a:t>
            </a:r>
            <a:r>
              <a:rPr lang="en-US" altLang="id-ID" dirty="0" err="1"/>
              <a:t>biaya</a:t>
            </a:r>
            <a:r>
              <a:rPr lang="en-US" altLang="id-ID" dirty="0"/>
              <a:t> marginal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   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biaya</a:t>
            </a:r>
            <a:r>
              <a:rPr lang="en-US" altLang="id-ID" dirty="0"/>
              <a:t> incremental.	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b. </a:t>
            </a:r>
            <a:r>
              <a:rPr lang="en-US" altLang="id-ID" dirty="0" err="1"/>
              <a:t>Biaya</a:t>
            </a:r>
            <a:r>
              <a:rPr lang="en-US" altLang="id-ID" dirty="0"/>
              <a:t> </a:t>
            </a:r>
            <a:r>
              <a:rPr lang="en-US" altLang="id-ID" dirty="0" err="1"/>
              <a:t>kesempatan</a:t>
            </a:r>
            <a:r>
              <a:rPr lang="en-US" altLang="id-ID" dirty="0"/>
              <a:t>, </a:t>
            </a:r>
            <a:r>
              <a:rPr lang="en-US" altLang="id-ID" dirty="0" err="1"/>
              <a:t>yaitu</a:t>
            </a:r>
            <a:r>
              <a:rPr lang="en-US" altLang="id-ID" dirty="0"/>
              <a:t> </a:t>
            </a:r>
            <a:r>
              <a:rPr lang="en-US" altLang="id-ID" dirty="0" err="1"/>
              <a:t>kesempatan</a:t>
            </a:r>
            <a:r>
              <a:rPr lang="en-US" altLang="id-ID" dirty="0"/>
              <a:t> yang </a:t>
            </a:r>
            <a:r>
              <a:rPr lang="en-US" altLang="id-ID" dirty="0" err="1"/>
              <a:t>dikorbankan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    </a:t>
            </a:r>
            <a:r>
              <a:rPr lang="en-US" altLang="id-ID" dirty="0" err="1"/>
              <a:t>memilih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alternatif</a:t>
            </a:r>
            <a:r>
              <a:rPr lang="en-US" altLang="id-ID" dirty="0"/>
              <a:t>.	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c. </a:t>
            </a:r>
            <a:r>
              <a:rPr lang="en-US" altLang="id-ID" dirty="0" err="1"/>
              <a:t>Biaya</a:t>
            </a:r>
            <a:r>
              <a:rPr lang="en-US" altLang="id-ID" dirty="0"/>
              <a:t> </a:t>
            </a:r>
            <a:r>
              <a:rPr lang="en-US" altLang="id-ID" dirty="0" err="1"/>
              <a:t>tersamar</a:t>
            </a:r>
            <a:r>
              <a:rPr lang="en-US" altLang="id-ID" dirty="0"/>
              <a:t>, </a:t>
            </a:r>
            <a:r>
              <a:rPr lang="en-US" altLang="id-ID" dirty="0" err="1"/>
              <a:t>yaitu</a:t>
            </a:r>
            <a:r>
              <a:rPr lang="en-US" altLang="id-ID" dirty="0"/>
              <a:t> </a:t>
            </a:r>
            <a:r>
              <a:rPr lang="en-US" altLang="id-ID" dirty="0" err="1"/>
              <a:t>biaya</a:t>
            </a:r>
            <a:r>
              <a:rPr lang="en-US" altLang="id-ID" dirty="0"/>
              <a:t> yang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kelihatan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  <a:r>
              <a:rPr lang="en-US" altLang="id-ID" dirty="0" err="1"/>
              <a:t>catatan</a:t>
            </a:r>
            <a:r>
              <a:rPr lang="en-US" altLang="id-ID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    </a:t>
            </a:r>
            <a:r>
              <a:rPr lang="en-US" altLang="id-ID" dirty="0" err="1"/>
              <a:t>akuntansi</a:t>
            </a:r>
            <a:r>
              <a:rPr lang="en-US" altLang="id-ID" dirty="0"/>
              <a:t> </a:t>
            </a:r>
            <a:r>
              <a:rPr lang="en-US" altLang="id-ID" dirty="0" err="1"/>
              <a:t>tetapi</a:t>
            </a:r>
            <a:r>
              <a:rPr lang="en-US" altLang="id-ID" dirty="0"/>
              <a:t> </a:t>
            </a:r>
            <a:r>
              <a:rPr lang="en-US" altLang="id-ID" dirty="0" err="1"/>
              <a:t>mempengaruhi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  <a:r>
              <a:rPr lang="en-US" altLang="id-ID" dirty="0" err="1"/>
              <a:t>pengambilan</a:t>
            </a:r>
            <a:r>
              <a:rPr lang="en-US" altLang="id-ID" dirty="0"/>
              <a:t> </a:t>
            </a:r>
            <a:r>
              <a:rPr lang="en-US" altLang="id-ID" dirty="0" err="1"/>
              <a:t>keputusan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    </a:t>
            </a:r>
            <a:r>
              <a:rPr lang="en-US" altLang="id-ID" dirty="0" err="1"/>
              <a:t>Contoh</a:t>
            </a:r>
            <a:r>
              <a:rPr lang="en-US" altLang="id-ID" dirty="0"/>
              <a:t> : </a:t>
            </a:r>
            <a:r>
              <a:rPr lang="en-US" altLang="id-ID" dirty="0" err="1"/>
              <a:t>biaya</a:t>
            </a:r>
            <a:r>
              <a:rPr lang="en-US" altLang="id-ID" dirty="0"/>
              <a:t> </a:t>
            </a:r>
            <a:r>
              <a:rPr lang="en-US" altLang="id-ID" dirty="0" err="1"/>
              <a:t>bunga</a:t>
            </a:r>
            <a:r>
              <a:rPr lang="en-US" altLang="id-ID" dirty="0"/>
              <a:t>.	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d. </a:t>
            </a:r>
            <a:r>
              <a:rPr lang="en-US" altLang="id-ID" dirty="0" err="1"/>
              <a:t>Biaya</a:t>
            </a:r>
            <a:r>
              <a:rPr lang="en-US" altLang="id-ID" dirty="0"/>
              <a:t> </a:t>
            </a:r>
            <a:r>
              <a:rPr lang="en-US" altLang="id-ID" dirty="0" err="1"/>
              <a:t>nyata</a:t>
            </a:r>
            <a:r>
              <a:rPr lang="en-US" altLang="id-ID" dirty="0"/>
              <a:t>, </a:t>
            </a:r>
            <a:r>
              <a:rPr lang="en-US" altLang="id-ID" dirty="0" err="1"/>
              <a:t>yaitu</a:t>
            </a:r>
            <a:r>
              <a:rPr lang="en-US" altLang="id-ID" dirty="0"/>
              <a:t> </a:t>
            </a:r>
            <a:r>
              <a:rPr lang="en-US" altLang="id-ID" dirty="0" err="1"/>
              <a:t>biaya</a:t>
            </a:r>
            <a:r>
              <a:rPr lang="en-US" altLang="id-ID" dirty="0"/>
              <a:t> yang </a:t>
            </a:r>
            <a:r>
              <a:rPr lang="en-US" altLang="id-ID" dirty="0" err="1"/>
              <a:t>benar-benar</a:t>
            </a:r>
            <a:r>
              <a:rPr lang="en-US" altLang="id-ID" dirty="0"/>
              <a:t> </a:t>
            </a:r>
            <a:r>
              <a:rPr lang="en-US" altLang="id-ID" dirty="0" err="1"/>
              <a:t>dikeluarkan</a:t>
            </a:r>
            <a:r>
              <a:rPr lang="en-US" altLang="id-ID" dirty="0"/>
              <a:t> </a:t>
            </a:r>
            <a:r>
              <a:rPr lang="en-US" altLang="id-ID" dirty="0" err="1"/>
              <a:t>akibat</a:t>
            </a:r>
            <a:r>
              <a:rPr lang="en-US" altLang="id-ID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    </a:t>
            </a:r>
            <a:r>
              <a:rPr lang="en-US" altLang="id-ID" dirty="0" err="1"/>
              <a:t>memilih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alternatif</a:t>
            </a:r>
            <a:r>
              <a:rPr lang="en-US" altLang="id-ID" dirty="0"/>
              <a:t>. </a:t>
            </a:r>
            <a:r>
              <a:rPr lang="en-US" altLang="id-ID" dirty="0" err="1"/>
              <a:t>Contoh</a:t>
            </a:r>
            <a:r>
              <a:rPr lang="en-US" altLang="id-ID" dirty="0"/>
              <a:t> : </a:t>
            </a:r>
            <a:r>
              <a:rPr lang="en-US" altLang="id-ID" dirty="0" err="1"/>
              <a:t>biaya</a:t>
            </a:r>
            <a:r>
              <a:rPr lang="en-US" altLang="id-ID" dirty="0"/>
              <a:t> yang </a:t>
            </a:r>
            <a:r>
              <a:rPr lang="en-US" altLang="id-ID" dirty="0" err="1"/>
              <a:t>dikeluarkan</a:t>
            </a:r>
            <a:r>
              <a:rPr lang="en-US" altLang="id-ID" dirty="0"/>
              <a:t> </a:t>
            </a:r>
            <a:r>
              <a:rPr lang="en-US" altLang="id-ID" dirty="0" err="1"/>
              <a:t>akibat</a:t>
            </a:r>
            <a:r>
              <a:rPr lang="en-US" altLang="id-ID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    </a:t>
            </a:r>
            <a:r>
              <a:rPr lang="en-US" altLang="id-ID" dirty="0" err="1"/>
              <a:t>menerima</a:t>
            </a:r>
            <a:r>
              <a:rPr lang="en-US" altLang="id-ID" dirty="0"/>
              <a:t> </a:t>
            </a:r>
            <a:r>
              <a:rPr lang="en-US" altLang="id-ID" dirty="0" err="1"/>
              <a:t>pesanan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luar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e. </a:t>
            </a:r>
            <a:r>
              <a:rPr lang="en-US" altLang="id-ID" dirty="0" err="1"/>
              <a:t>Biaya</a:t>
            </a:r>
            <a:r>
              <a:rPr lang="en-US" altLang="id-ID" dirty="0"/>
              <a:t> yang </a:t>
            </a: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dilacak</a:t>
            </a:r>
            <a:r>
              <a:rPr lang="en-US" altLang="id-ID" dirty="0"/>
              <a:t>, </a:t>
            </a:r>
            <a:r>
              <a:rPr lang="en-US" altLang="id-ID" dirty="0" err="1"/>
              <a:t>yaitu</a:t>
            </a:r>
            <a:r>
              <a:rPr lang="en-US" altLang="id-ID" dirty="0"/>
              <a:t> </a:t>
            </a:r>
            <a:r>
              <a:rPr lang="en-US" altLang="id-ID" dirty="0" err="1"/>
              <a:t>biaya</a:t>
            </a:r>
            <a:r>
              <a:rPr lang="en-US" altLang="id-ID" dirty="0"/>
              <a:t> yang </a:t>
            </a: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dilacak</a:t>
            </a:r>
            <a:r>
              <a:rPr lang="en-US" altLang="id-ID" dirty="0"/>
              <a:t> </a:t>
            </a:r>
            <a:r>
              <a:rPr lang="en-US" altLang="id-ID" dirty="0" err="1"/>
              <a:t>ke</a:t>
            </a:r>
            <a:r>
              <a:rPr lang="en-US" altLang="id-ID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    </a:t>
            </a:r>
            <a:r>
              <a:rPr lang="en-US" altLang="id-ID" dirty="0" err="1"/>
              <a:t>produk</a:t>
            </a:r>
            <a:r>
              <a:rPr lang="en-US" altLang="id-ID" dirty="0"/>
              <a:t> </a:t>
            </a:r>
            <a:r>
              <a:rPr lang="en-US" altLang="id-ID" dirty="0" err="1"/>
              <a:t>selesai</a:t>
            </a:r>
            <a:r>
              <a:rPr lang="en-US" altLang="id-ID" dirty="0"/>
              <a:t>. </a:t>
            </a:r>
            <a:r>
              <a:rPr lang="en-US" altLang="id-ID" dirty="0" err="1"/>
              <a:t>Contoh</a:t>
            </a:r>
            <a:r>
              <a:rPr lang="en-US" altLang="id-ID" dirty="0"/>
              <a:t> : </a:t>
            </a:r>
            <a:r>
              <a:rPr lang="en-US" altLang="id-ID" dirty="0" err="1"/>
              <a:t>Biaya</a:t>
            </a:r>
            <a:r>
              <a:rPr lang="en-US" altLang="id-ID" dirty="0"/>
              <a:t> </a:t>
            </a:r>
            <a:r>
              <a:rPr lang="en-US" altLang="id-ID" dirty="0" err="1"/>
              <a:t>bahan</a:t>
            </a:r>
            <a:r>
              <a:rPr lang="en-US" altLang="id-ID" dirty="0"/>
              <a:t> </a:t>
            </a:r>
            <a:r>
              <a:rPr lang="en-US" altLang="id-ID" dirty="0" err="1"/>
              <a:t>baku</a:t>
            </a:r>
            <a:r>
              <a:rPr lang="en-US" altLang="id-ID" dirty="0"/>
              <a:t> </a:t>
            </a:r>
            <a:r>
              <a:rPr lang="en-US" altLang="id-ID" dirty="0" err="1"/>
              <a:t>langsung</a:t>
            </a:r>
            <a:r>
              <a:rPr lang="en-US" altLang="id-ID" dirty="0"/>
              <a:t> dan </a:t>
            </a:r>
            <a:r>
              <a:rPr lang="en-US" altLang="id-ID" dirty="0" err="1"/>
              <a:t>tenaga</a:t>
            </a:r>
            <a:r>
              <a:rPr lang="en-US" altLang="id-ID" dirty="0"/>
              <a:t> </a:t>
            </a:r>
            <a:r>
              <a:rPr lang="en-US" altLang="id-ID" dirty="0" err="1"/>
              <a:t>kerja</a:t>
            </a:r>
            <a:r>
              <a:rPr lang="en-US" altLang="id-ID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dirty="0"/>
              <a:t>    </a:t>
            </a:r>
            <a:r>
              <a:rPr lang="en-US" altLang="id-ID" dirty="0" err="1"/>
              <a:t>langsung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800" dirty="0"/>
              <a:t>	</a:t>
            </a:r>
            <a:endParaRPr lang="en-GB" altLang="id-ID" sz="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63A48306-8341-4A7D-BEF7-05E5F0DE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9808" y="6387986"/>
            <a:ext cx="217357" cy="22484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207340-75A9-46A3-A77A-9B2698D92AFA}" type="slidenum">
              <a:rPr lang="en-GB" altLang="id-ID"/>
              <a:pPr/>
              <a:t>33</a:t>
            </a:fld>
            <a:endParaRPr lang="en-GB" altLang="id-ID" dirty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737167D-1265-4E0E-AF9D-192EF7BB5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>
                <a:solidFill>
                  <a:srgbClr val="CC3300"/>
                </a:solidFill>
              </a:rPr>
              <a:t>Biaya dalam Hubungan dengan Pengambilan Keputusan</a:t>
            </a:r>
            <a:endParaRPr lang="en-GB" altLang="id-ID" sz="3600" b="1">
              <a:solidFill>
                <a:srgbClr val="CC3300"/>
              </a:solidFill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9B48338-2371-4D77-95E7-8B9D86FF0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219200"/>
            <a:ext cx="7661275" cy="4419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id-ID" sz="2800" dirty="0" err="1"/>
              <a:t>Biaya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tidak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relevan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yaitu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biaya</a:t>
            </a:r>
            <a:r>
              <a:rPr lang="en-US" altLang="id-ID" sz="2800" dirty="0"/>
              <a:t> yang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800" dirty="0" err="1"/>
              <a:t>dikeluarkan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tapi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tidak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mempengaruhi</a:t>
            </a:r>
            <a:r>
              <a:rPr lang="en-US" altLang="id-ID" sz="2800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800" dirty="0" err="1"/>
              <a:t>keputusan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apapun</a:t>
            </a:r>
            <a:r>
              <a:rPr lang="en-US" altLang="id-ID" sz="28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800" dirty="0"/>
              <a:t>1.	</a:t>
            </a:r>
            <a:r>
              <a:rPr lang="en-US" altLang="id-ID" sz="2800" dirty="0" err="1"/>
              <a:t>Biaya</a:t>
            </a:r>
            <a:r>
              <a:rPr lang="en-US" altLang="id-ID" sz="2800" dirty="0"/>
              <a:t> masa </a:t>
            </a:r>
            <a:r>
              <a:rPr lang="en-US" altLang="id-ID" sz="2800" dirty="0" err="1"/>
              <a:t>lalu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atau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biaya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histori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yaitu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biaya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sudah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dikeluarkan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tetapi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tidak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mempengaruhi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keputusan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apapun</a:t>
            </a:r>
            <a:r>
              <a:rPr lang="en-US" altLang="id-ID" sz="2800" dirty="0"/>
              <a:t>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800" dirty="0"/>
              <a:t>	</a:t>
            </a:r>
            <a:r>
              <a:rPr lang="en-US" altLang="id-ID" sz="2800" dirty="0" err="1"/>
              <a:t>Contoh</a:t>
            </a:r>
            <a:r>
              <a:rPr lang="en-US" altLang="id-ID" sz="2800" dirty="0"/>
              <a:t> : </a:t>
            </a:r>
            <a:r>
              <a:rPr lang="en-US" altLang="id-ID" sz="2800" dirty="0" err="1"/>
              <a:t>Pembelian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mesin</a:t>
            </a:r>
            <a:r>
              <a:rPr lang="en-US" altLang="id-ID" sz="28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800" dirty="0"/>
              <a:t>2.	</a:t>
            </a:r>
            <a:r>
              <a:rPr lang="en-US" altLang="id-ID" sz="2800" dirty="0" err="1"/>
              <a:t>Biaya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terbenam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yaitu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biaya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tidak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dapat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kembali</a:t>
            </a:r>
            <a:r>
              <a:rPr lang="en-US" altLang="id-ID" sz="2800" dirty="0"/>
              <a:t>. </a:t>
            </a:r>
            <a:r>
              <a:rPr lang="en-US" altLang="id-ID" sz="2800" dirty="0" err="1"/>
              <a:t>Contoh</a:t>
            </a:r>
            <a:r>
              <a:rPr lang="en-US" altLang="id-ID" sz="2800" dirty="0"/>
              <a:t> : </a:t>
            </a:r>
            <a:r>
              <a:rPr lang="en-US" altLang="id-ID" sz="2800" dirty="0" err="1"/>
              <a:t>kelebihan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nilai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buku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atas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sisa</a:t>
            </a:r>
            <a:r>
              <a:rPr lang="en-US" altLang="id-ID" sz="2800" dirty="0"/>
              <a:t>, supervisor </a:t>
            </a:r>
            <a:r>
              <a:rPr lang="en-US" altLang="id-ID" sz="2800" dirty="0" err="1"/>
              <a:t>pabrik</a:t>
            </a:r>
            <a:r>
              <a:rPr lang="en-US" altLang="id-ID" sz="2800" dirty="0"/>
              <a:t> dan </a:t>
            </a:r>
            <a:r>
              <a:rPr lang="en-US" altLang="id-ID" sz="2800" dirty="0" err="1"/>
              <a:t>penyusutan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bangunan</a:t>
            </a:r>
            <a:r>
              <a:rPr lang="en-US" altLang="id-ID" sz="2800" dirty="0"/>
              <a:t>.</a:t>
            </a:r>
            <a:endParaRPr lang="en-GB" altLang="id-ID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26CF79AB-B0D9-4B3B-A18D-BE6799E8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100" y="6401238"/>
            <a:ext cx="291900" cy="22484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FAEC49-663B-4C9D-9BC4-1F017936F677}" type="slidenum">
              <a:rPr lang="en-GB" altLang="id-ID"/>
              <a:pPr/>
              <a:t>34</a:t>
            </a:fld>
            <a:endParaRPr lang="en-GB" altLang="id-ID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31030E2-084A-439C-B494-98DEF0F82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"/>
            <a:ext cx="7158038" cy="1412875"/>
          </a:xfrm>
        </p:spPr>
        <p:txBody>
          <a:bodyPr/>
          <a:lstStyle/>
          <a:p>
            <a:pPr eaLnBrk="1" hangingPunct="1"/>
            <a:r>
              <a:rPr lang="en-US" altLang="id-ID" sz="5400" b="1">
                <a:solidFill>
                  <a:srgbClr val="CC3300"/>
                </a:solidFill>
              </a:rPr>
              <a:t>Skema Biaya</a:t>
            </a:r>
            <a:endParaRPr lang="en-GB" altLang="id-ID" sz="5400" b="1">
              <a:solidFill>
                <a:srgbClr val="CC3300"/>
              </a:solidFill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3BDE9CF-C07A-4FC5-AB39-20520C91C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371600"/>
            <a:ext cx="9652552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id-ID" sz="800" dirty="0"/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BC21B0D1-DA18-45B1-B831-9425C86BD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144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 dirty="0" err="1"/>
              <a:t>Bahan</a:t>
            </a:r>
            <a:endParaRPr lang="en-US" altLang="id-ID" b="1" dirty="0"/>
          </a:p>
          <a:p>
            <a:pPr algn="ctr" eaLnBrk="1" hangingPunct="1"/>
            <a:r>
              <a:rPr lang="en-US" altLang="id-ID" b="1" dirty="0" err="1"/>
              <a:t>Langsung</a:t>
            </a:r>
            <a:endParaRPr lang="en-GB" altLang="id-ID" b="1" dirty="0"/>
          </a:p>
        </p:txBody>
      </p:sp>
      <p:sp>
        <p:nvSpPr>
          <p:cNvPr id="33798" name="Line 5">
            <a:extLst>
              <a:ext uri="{FF2B5EF4-FFF2-40B4-BE49-F238E27FC236}">
                <a16:creationId xmlns:a16="http://schemas.microsoft.com/office/drawing/2014/main" id="{7C8A8319-0AAB-4E2A-B790-4CAD79488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7526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Rectangle 6">
            <a:extLst>
              <a:ext uri="{FF2B5EF4-FFF2-40B4-BE49-F238E27FC236}">
                <a16:creationId xmlns:a16="http://schemas.microsoft.com/office/drawing/2014/main" id="{00AFD002-3CFD-4037-A70C-745021992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144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 dirty="0" err="1"/>
              <a:t>Pekerja</a:t>
            </a:r>
            <a:endParaRPr lang="en-US" altLang="id-ID" b="1" dirty="0"/>
          </a:p>
          <a:p>
            <a:pPr algn="ctr" eaLnBrk="1" hangingPunct="1"/>
            <a:r>
              <a:rPr lang="en-US" altLang="id-ID" b="1" dirty="0" err="1"/>
              <a:t>Langsung</a:t>
            </a:r>
            <a:endParaRPr lang="en-GB" altLang="id-ID" b="1" dirty="0"/>
          </a:p>
        </p:txBody>
      </p:sp>
      <p:sp>
        <p:nvSpPr>
          <p:cNvPr id="33800" name="Rectangle 7">
            <a:extLst>
              <a:ext uri="{FF2B5EF4-FFF2-40B4-BE49-F238E27FC236}">
                <a16:creationId xmlns:a16="http://schemas.microsoft.com/office/drawing/2014/main" id="{BDCC6F6A-2D77-4145-BE91-4CE16E6AA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752600"/>
            <a:ext cx="144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 dirty="0" err="1"/>
              <a:t>Biaya</a:t>
            </a:r>
            <a:endParaRPr lang="en-US" altLang="id-ID" b="1" dirty="0"/>
          </a:p>
          <a:p>
            <a:pPr algn="ctr" eaLnBrk="1" hangingPunct="1"/>
            <a:r>
              <a:rPr lang="en-US" altLang="id-ID" b="1" dirty="0"/>
              <a:t>Utama</a:t>
            </a:r>
            <a:endParaRPr lang="en-GB" altLang="id-ID" b="1" dirty="0"/>
          </a:p>
        </p:txBody>
      </p:sp>
      <p:sp>
        <p:nvSpPr>
          <p:cNvPr id="33801" name="Line 8">
            <a:extLst>
              <a:ext uri="{FF2B5EF4-FFF2-40B4-BE49-F238E27FC236}">
                <a16:creationId xmlns:a16="http://schemas.microsoft.com/office/drawing/2014/main" id="{2351694E-24CE-4AFB-80B1-720E830DC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5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9">
            <a:extLst>
              <a:ext uri="{FF2B5EF4-FFF2-40B4-BE49-F238E27FC236}">
                <a16:creationId xmlns:a16="http://schemas.microsoft.com/office/drawing/2014/main" id="{6E6A6492-A624-42EA-B26A-A799CC13A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0">
            <a:extLst>
              <a:ext uri="{FF2B5EF4-FFF2-40B4-BE49-F238E27FC236}">
                <a16:creationId xmlns:a16="http://schemas.microsoft.com/office/drawing/2014/main" id="{83B56358-18ED-4F50-92F5-BFBB047A7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FF40EDA2-4843-41D6-A8DC-1BD880CC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95600"/>
            <a:ext cx="1447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/>
              <a:t>Bahan</a:t>
            </a:r>
          </a:p>
          <a:p>
            <a:pPr algn="ctr" eaLnBrk="1" hangingPunct="1"/>
            <a:r>
              <a:rPr lang="en-US" altLang="id-ID" b="1"/>
              <a:t>Tidak</a:t>
            </a:r>
          </a:p>
          <a:p>
            <a:pPr algn="ctr" eaLnBrk="1" hangingPunct="1"/>
            <a:r>
              <a:rPr lang="en-US" altLang="id-ID" b="1"/>
              <a:t>Langsung</a:t>
            </a:r>
            <a:endParaRPr lang="en-GB" altLang="id-ID" b="1"/>
          </a:p>
        </p:txBody>
      </p:sp>
      <p:sp>
        <p:nvSpPr>
          <p:cNvPr id="33805" name="Rectangle 16">
            <a:extLst>
              <a:ext uri="{FF2B5EF4-FFF2-40B4-BE49-F238E27FC236}">
                <a16:creationId xmlns:a16="http://schemas.microsoft.com/office/drawing/2014/main" id="{CE28D60B-0BD5-46A0-A1DB-CD1A8DB82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71800"/>
            <a:ext cx="1447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/>
              <a:t>Pekerja</a:t>
            </a:r>
          </a:p>
          <a:p>
            <a:pPr algn="ctr" eaLnBrk="1" hangingPunct="1"/>
            <a:r>
              <a:rPr lang="en-US" altLang="id-ID" b="1"/>
              <a:t>Tidak</a:t>
            </a:r>
          </a:p>
          <a:p>
            <a:pPr algn="ctr" eaLnBrk="1" hangingPunct="1"/>
            <a:r>
              <a:rPr lang="en-US" altLang="id-ID" b="1"/>
              <a:t>Langsung</a:t>
            </a:r>
            <a:endParaRPr lang="en-GB" altLang="id-ID" b="1"/>
          </a:p>
        </p:txBody>
      </p:sp>
      <p:sp>
        <p:nvSpPr>
          <p:cNvPr id="33806" name="Rectangle 19">
            <a:extLst>
              <a:ext uri="{FF2B5EF4-FFF2-40B4-BE49-F238E27FC236}">
                <a16:creationId xmlns:a16="http://schemas.microsoft.com/office/drawing/2014/main" id="{70EA203A-7F92-46B0-8BA7-8311E9C3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1447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 dirty="0" err="1"/>
              <a:t>Biaya</a:t>
            </a:r>
            <a:endParaRPr lang="en-US" altLang="id-ID" b="1" dirty="0"/>
          </a:p>
          <a:p>
            <a:pPr algn="ctr" eaLnBrk="1" hangingPunct="1"/>
            <a:r>
              <a:rPr lang="en-US" altLang="id-ID" b="1" dirty="0" err="1"/>
              <a:t>Tidak</a:t>
            </a:r>
            <a:endParaRPr lang="en-US" altLang="id-ID" b="1" dirty="0"/>
          </a:p>
          <a:p>
            <a:pPr algn="ctr" eaLnBrk="1" hangingPunct="1"/>
            <a:r>
              <a:rPr lang="en-US" altLang="id-ID" b="1" dirty="0" err="1"/>
              <a:t>Langsung</a:t>
            </a:r>
            <a:endParaRPr lang="en-GB" altLang="id-ID" b="1" dirty="0"/>
          </a:p>
        </p:txBody>
      </p:sp>
      <p:sp>
        <p:nvSpPr>
          <p:cNvPr id="33807" name="Rectangle 20">
            <a:extLst>
              <a:ext uri="{FF2B5EF4-FFF2-40B4-BE49-F238E27FC236}">
                <a16:creationId xmlns:a16="http://schemas.microsoft.com/office/drawing/2014/main" id="{38CBA6BD-3CF5-4067-8078-B40573DA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95600"/>
            <a:ext cx="1447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/>
              <a:t>Biaya</a:t>
            </a:r>
          </a:p>
          <a:p>
            <a:pPr algn="ctr" eaLnBrk="1" hangingPunct="1"/>
            <a:r>
              <a:rPr lang="en-US" altLang="id-ID" b="1"/>
              <a:t>Overhead</a:t>
            </a:r>
            <a:endParaRPr lang="en-GB" altLang="id-ID" b="1"/>
          </a:p>
        </p:txBody>
      </p:sp>
      <p:sp>
        <p:nvSpPr>
          <p:cNvPr id="33808" name="Line 21">
            <a:extLst>
              <a:ext uri="{FF2B5EF4-FFF2-40B4-BE49-F238E27FC236}">
                <a16:creationId xmlns:a16="http://schemas.microsoft.com/office/drawing/2014/main" id="{7E736103-7A3C-452F-959F-52ECE10C5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22">
            <a:extLst>
              <a:ext uri="{FF2B5EF4-FFF2-40B4-BE49-F238E27FC236}">
                <a16:creationId xmlns:a16="http://schemas.microsoft.com/office/drawing/2014/main" id="{38272B68-ED71-4FC9-A8ED-04A3F4CAF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23">
            <a:extLst>
              <a:ext uri="{FF2B5EF4-FFF2-40B4-BE49-F238E27FC236}">
                <a16:creationId xmlns:a16="http://schemas.microsoft.com/office/drawing/2014/main" id="{E847362B-B475-432D-A3F6-525256920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24">
            <a:extLst>
              <a:ext uri="{FF2B5EF4-FFF2-40B4-BE49-F238E27FC236}">
                <a16:creationId xmlns:a16="http://schemas.microsoft.com/office/drawing/2014/main" id="{D3EDF8AD-3689-4C1F-9E91-DE24511ED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25">
            <a:extLst>
              <a:ext uri="{FF2B5EF4-FFF2-40B4-BE49-F238E27FC236}">
                <a16:creationId xmlns:a16="http://schemas.microsoft.com/office/drawing/2014/main" id="{ACAF2FFD-051A-4715-8750-487508B68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6">
            <a:extLst>
              <a:ext uri="{FF2B5EF4-FFF2-40B4-BE49-F238E27FC236}">
                <a16:creationId xmlns:a16="http://schemas.microsoft.com/office/drawing/2014/main" id="{060B4ED1-67A3-4711-A5DE-2425D8BA1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7">
            <a:extLst>
              <a:ext uri="{FF2B5EF4-FFF2-40B4-BE49-F238E27FC236}">
                <a16:creationId xmlns:a16="http://schemas.microsoft.com/office/drawing/2014/main" id="{3AC5BC60-A09E-4BD5-A338-1515DDC20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8">
            <a:extLst>
              <a:ext uri="{FF2B5EF4-FFF2-40B4-BE49-F238E27FC236}">
                <a16:creationId xmlns:a16="http://schemas.microsoft.com/office/drawing/2014/main" id="{7C5431F7-77EE-4557-BB45-0268040F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9">
            <a:extLst>
              <a:ext uri="{FF2B5EF4-FFF2-40B4-BE49-F238E27FC236}">
                <a16:creationId xmlns:a16="http://schemas.microsoft.com/office/drawing/2014/main" id="{917FC766-01D4-4B30-B0F0-B59FA51EB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Rectangle 30">
            <a:extLst>
              <a:ext uri="{FF2B5EF4-FFF2-40B4-BE49-F238E27FC236}">
                <a16:creationId xmlns:a16="http://schemas.microsoft.com/office/drawing/2014/main" id="{B3941441-8571-44A8-9B94-BF6873D91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144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/>
              <a:t>Beban</a:t>
            </a:r>
          </a:p>
          <a:p>
            <a:pPr algn="ctr" eaLnBrk="1" hangingPunct="1"/>
            <a:r>
              <a:rPr lang="en-US" altLang="id-ID" b="1"/>
              <a:t>Pemasaran</a:t>
            </a:r>
            <a:endParaRPr lang="en-GB" altLang="id-ID" b="1"/>
          </a:p>
        </p:txBody>
      </p:sp>
      <p:sp>
        <p:nvSpPr>
          <p:cNvPr id="33818" name="Rectangle 31">
            <a:extLst>
              <a:ext uri="{FF2B5EF4-FFF2-40B4-BE49-F238E27FC236}">
                <a16:creationId xmlns:a16="http://schemas.microsoft.com/office/drawing/2014/main" id="{F6C88B89-0B06-4F8B-9908-78E6D214E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343400"/>
            <a:ext cx="144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/>
              <a:t>Beban</a:t>
            </a:r>
          </a:p>
          <a:p>
            <a:pPr algn="ctr" eaLnBrk="1" hangingPunct="1"/>
            <a:r>
              <a:rPr lang="en-US" altLang="id-ID" b="1"/>
              <a:t>Administrasi</a:t>
            </a:r>
            <a:endParaRPr lang="en-GB" altLang="id-ID" b="1"/>
          </a:p>
        </p:txBody>
      </p:sp>
      <p:sp>
        <p:nvSpPr>
          <p:cNvPr id="33819" name="Line 32">
            <a:extLst>
              <a:ext uri="{FF2B5EF4-FFF2-40B4-BE49-F238E27FC236}">
                <a16:creationId xmlns:a16="http://schemas.microsoft.com/office/drawing/2014/main" id="{901CECF3-3215-424A-A525-EA3351A1F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33">
            <a:extLst>
              <a:ext uri="{FF2B5EF4-FFF2-40B4-BE49-F238E27FC236}">
                <a16:creationId xmlns:a16="http://schemas.microsoft.com/office/drawing/2014/main" id="{34043BB0-8688-4024-ADB1-97A30F358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36">
            <a:extLst>
              <a:ext uri="{FF2B5EF4-FFF2-40B4-BE49-F238E27FC236}">
                <a16:creationId xmlns:a16="http://schemas.microsoft.com/office/drawing/2014/main" id="{CE7227D9-4397-4AAD-A0E7-B95D8D38B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37">
            <a:extLst>
              <a:ext uri="{FF2B5EF4-FFF2-40B4-BE49-F238E27FC236}">
                <a16:creationId xmlns:a16="http://schemas.microsoft.com/office/drawing/2014/main" id="{7AD36DAD-CA97-4D87-8339-86D6B63B7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Rectangle 38">
            <a:extLst>
              <a:ext uri="{FF2B5EF4-FFF2-40B4-BE49-F238E27FC236}">
                <a16:creationId xmlns:a16="http://schemas.microsoft.com/office/drawing/2014/main" id="{D3DEABB3-D84C-45B1-BFF5-7657DBE9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343400"/>
            <a:ext cx="144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/>
              <a:t>Beban</a:t>
            </a:r>
          </a:p>
          <a:p>
            <a:pPr algn="ctr" eaLnBrk="1" hangingPunct="1"/>
            <a:r>
              <a:rPr lang="en-US" altLang="id-ID" b="1"/>
              <a:t>Komersial</a:t>
            </a:r>
            <a:endParaRPr lang="en-GB" altLang="id-ID" b="1"/>
          </a:p>
        </p:txBody>
      </p:sp>
      <p:sp>
        <p:nvSpPr>
          <p:cNvPr id="33824" name="Line 39">
            <a:extLst>
              <a:ext uri="{FF2B5EF4-FFF2-40B4-BE49-F238E27FC236}">
                <a16:creationId xmlns:a16="http://schemas.microsoft.com/office/drawing/2014/main" id="{E325FF42-8D27-4251-9C2F-AFE5255FB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Line 40">
            <a:extLst>
              <a:ext uri="{FF2B5EF4-FFF2-40B4-BE49-F238E27FC236}">
                <a16:creationId xmlns:a16="http://schemas.microsoft.com/office/drawing/2014/main" id="{FBAB2D50-C5CF-42D8-82FC-9FFB04E89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Line 41">
            <a:extLst>
              <a:ext uri="{FF2B5EF4-FFF2-40B4-BE49-F238E27FC236}">
                <a16:creationId xmlns:a16="http://schemas.microsoft.com/office/drawing/2014/main" id="{4E91AADA-6B6E-4A46-BDBE-28F3B5D1F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18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Line 42">
            <a:extLst>
              <a:ext uri="{FF2B5EF4-FFF2-40B4-BE49-F238E27FC236}">
                <a16:creationId xmlns:a16="http://schemas.microsoft.com/office/drawing/2014/main" id="{9C441C6E-1DCA-4F1F-9654-EFE31D342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Rectangle 43">
            <a:extLst>
              <a:ext uri="{FF2B5EF4-FFF2-40B4-BE49-F238E27FC236}">
                <a16:creationId xmlns:a16="http://schemas.microsoft.com/office/drawing/2014/main" id="{1B2241D3-F787-4A0E-A2F5-BA9F37C6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486400"/>
            <a:ext cx="144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/>
              <a:t>Beban</a:t>
            </a:r>
          </a:p>
          <a:p>
            <a:pPr algn="ctr" eaLnBrk="1" hangingPunct="1"/>
            <a:r>
              <a:rPr lang="en-US" altLang="id-ID" b="1"/>
              <a:t>Operasional</a:t>
            </a:r>
            <a:endParaRPr lang="en-GB" altLang="id-ID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E634C-4BC4-46A0-9AFD-90DEB672F90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35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49EC0-A827-487E-BEA2-D21A9E39A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23" y="1117323"/>
            <a:ext cx="4623353" cy="46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5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50504"/>
            <a:ext cx="5472000" cy="4605496"/>
          </a:xfrm>
        </p:spPr>
        <p:txBody>
          <a:bodyPr/>
          <a:lstStyle/>
          <a:p>
            <a:r>
              <a:rPr lang="en-US" sz="2000" dirty="0" err="1"/>
              <a:t>Penentuan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Pokok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endParaRPr lang="en-US" sz="2000" dirty="0"/>
          </a:p>
          <a:p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endParaRPr lang="en-US" sz="2000" dirty="0"/>
          </a:p>
          <a:p>
            <a:r>
              <a:rPr lang="en-US" sz="2000" dirty="0" err="1"/>
              <a:t>Memperkenalkan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endParaRPr lang="en-US" sz="2000" dirty="0"/>
          </a:p>
          <a:p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endParaRPr lang="en-US" sz="2000" dirty="0"/>
          </a:p>
          <a:p>
            <a:r>
              <a:rPr lang="en-US" sz="2000" dirty="0" err="1"/>
              <a:t>Menghitung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pada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endParaRPr lang="en-US" sz="2000" dirty="0"/>
          </a:p>
          <a:p>
            <a:r>
              <a:rPr lang="en-US" sz="2000" dirty="0" err="1"/>
              <a:t>Menghitung</a:t>
            </a:r>
            <a:r>
              <a:rPr lang="en-US" sz="2000" dirty="0"/>
              <a:t> dan </a:t>
            </a:r>
            <a:r>
              <a:rPr lang="en-US" sz="2000" dirty="0" err="1"/>
              <a:t>menganalisis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ketidakefektifan</a:t>
            </a:r>
            <a:r>
              <a:rPr lang="en-US" sz="2000" dirty="0"/>
              <a:t> dan </a:t>
            </a:r>
            <a:r>
              <a:rPr lang="en-US" sz="2000" dirty="0" err="1"/>
              <a:t>ketidakefisienan</a:t>
            </a:r>
            <a:endParaRPr lang="en-US" sz="2000" dirty="0"/>
          </a:p>
        </p:txBody>
      </p:sp>
      <p:pic>
        <p:nvPicPr>
          <p:cNvPr id="8" name="Picture Placeholder 7" descr="Slide image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32000"/>
            <a:ext cx="5472199" cy="432000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497496"/>
            <a:ext cx="5472000" cy="3591339"/>
          </a:xfrm>
        </p:spPr>
        <p:txBody>
          <a:bodyPr/>
          <a:lstStyle/>
          <a:p>
            <a:pPr algn="just"/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perhitungan</a:t>
            </a:r>
            <a:r>
              <a:rPr lang="en-US" sz="2000" dirty="0"/>
              <a:t> dan </a:t>
            </a:r>
            <a:r>
              <a:rPr lang="en-US" sz="2000" dirty="0" err="1"/>
              <a:t>pelaporan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(</a:t>
            </a:r>
            <a:r>
              <a:rPr lang="en-US" sz="2000" dirty="0" err="1"/>
              <a:t>harga</a:t>
            </a:r>
            <a:r>
              <a:rPr lang="en-US" sz="2000" dirty="0"/>
              <a:t>) </a:t>
            </a:r>
            <a:r>
              <a:rPr lang="en-US" sz="2000" dirty="0" err="1"/>
              <a:t>pokok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 err="1"/>
              <a:t>Memperinci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(</a:t>
            </a:r>
            <a:r>
              <a:rPr lang="en-US" sz="2000" dirty="0" err="1"/>
              <a:t>harga</a:t>
            </a:r>
            <a:r>
              <a:rPr lang="en-US" sz="2000" dirty="0"/>
              <a:t>) </a:t>
            </a:r>
            <a:r>
              <a:rPr lang="en-US" sz="2000" dirty="0" err="1"/>
              <a:t>pokok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pada </a:t>
            </a:r>
            <a:r>
              <a:rPr lang="en-US" sz="2000" dirty="0" err="1"/>
              <a:t>segenap</a:t>
            </a:r>
            <a:r>
              <a:rPr lang="en-US" sz="2000" dirty="0"/>
              <a:t> </a:t>
            </a:r>
            <a:r>
              <a:rPr lang="en-US" sz="2000" dirty="0" err="1"/>
              <a:t>unsurnya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dan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 err="1"/>
              <a:t>Memberikan</a:t>
            </a:r>
            <a:r>
              <a:rPr lang="en-US" sz="2000" dirty="0"/>
              <a:t> data </a:t>
            </a:r>
            <a:r>
              <a:rPr lang="en-US" sz="2000" dirty="0" err="1"/>
              <a:t>bagi</a:t>
            </a:r>
            <a:r>
              <a:rPr lang="en-US" sz="2000" dirty="0"/>
              <a:t> proses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dipakai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14" name="Picture Placeholder 13" descr="Image plaeceholder left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 descr="Image placeholder bottom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 descr="Image placeholder top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Organisasi</a:t>
            </a:r>
            <a:r>
              <a:rPr lang="en-US" dirty="0"/>
              <a:t> Perusahaan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67097"/>
            <a:ext cx="4418296" cy="188282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, </a:t>
            </a:r>
            <a:r>
              <a:rPr lang="en-US" sz="2400" dirty="0" err="1"/>
              <a:t>wewenang</a:t>
            </a:r>
            <a:r>
              <a:rPr lang="en-US" sz="2400" dirty="0"/>
              <a:t>, </a:t>
            </a:r>
            <a:r>
              <a:rPr lang="en-US" sz="2400" dirty="0" err="1"/>
              <a:t>kewajiban</a:t>
            </a:r>
            <a:r>
              <a:rPr lang="en-US" sz="2400" dirty="0"/>
              <a:t>,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/>
              <a:t> di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8826" y="2967097"/>
            <a:ext cx="4686165" cy="18839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individual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5AF102F7-6728-4885-A28A-94780EC7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1635" y="6401239"/>
            <a:ext cx="129338" cy="19063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0C7110-73C0-4D0E-AD82-C8C11638F8A5}" type="slidenum">
              <a:rPr lang="en-GB" altLang="id-ID"/>
              <a:pPr/>
              <a:t>7</a:t>
            </a:fld>
            <a:endParaRPr lang="en-GB" altLang="id-ID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684B4A2-AF09-427D-AAD2-CAEC18BCA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5400" b="1" dirty="0" err="1">
                <a:solidFill>
                  <a:srgbClr val="CC3300"/>
                </a:solidFill>
              </a:rPr>
              <a:t>Konsep</a:t>
            </a:r>
            <a:r>
              <a:rPr lang="en-US" altLang="id-ID" sz="5400" b="1" dirty="0">
                <a:solidFill>
                  <a:srgbClr val="CC3300"/>
                </a:solidFill>
              </a:rPr>
              <a:t> dan </a:t>
            </a:r>
            <a:r>
              <a:rPr lang="en-US" altLang="id-ID" sz="5400" b="1" dirty="0" err="1">
                <a:solidFill>
                  <a:srgbClr val="CC3300"/>
                </a:solidFill>
              </a:rPr>
              <a:t>Klasifikasi</a:t>
            </a:r>
            <a:r>
              <a:rPr lang="en-US" altLang="id-ID" sz="5400" b="1" dirty="0">
                <a:solidFill>
                  <a:srgbClr val="CC3300"/>
                </a:solidFill>
              </a:rPr>
              <a:t> </a:t>
            </a:r>
            <a:r>
              <a:rPr lang="en-US" altLang="id-ID" sz="5400" b="1" dirty="0" err="1">
                <a:solidFill>
                  <a:srgbClr val="CC3300"/>
                </a:solidFill>
              </a:rPr>
              <a:t>Biaya</a:t>
            </a:r>
            <a:endParaRPr lang="en-GB" altLang="id-ID" sz="5400" b="1" dirty="0">
              <a:solidFill>
                <a:srgbClr val="CC3300"/>
              </a:solidFill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3A4AAB4-2B6E-4093-A6EE-B4EFC223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1" y="1020417"/>
            <a:ext cx="6750678" cy="517083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b="1" dirty="0"/>
              <a:t>BIAYA (COST)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i="1" dirty="0"/>
              <a:t>cost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pengorbanan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sumber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ekonomis</a:t>
            </a:r>
            <a:r>
              <a:rPr lang="en-US" altLang="id-ID" sz="2400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/>
              <a:t>yang </a:t>
            </a:r>
            <a:r>
              <a:rPr lang="en-US" altLang="id-ID" sz="2400" dirty="0" err="1"/>
              <a:t>diukur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satuan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uang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telah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terjadi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kemungkinan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terjadi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mencapai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tujuan</a:t>
            </a:r>
            <a:r>
              <a:rPr lang="en-US" altLang="id-ID" sz="2400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tertentu</a:t>
            </a:r>
            <a:r>
              <a:rPr lang="en-US" altLang="id-ID" sz="2400" dirty="0"/>
              <a:t>.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belum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habis</a:t>
            </a:r>
            <a:r>
              <a:rPr lang="en-US" altLang="id-ID" sz="2400" dirty="0"/>
              <a:t> masa </a:t>
            </a:r>
            <a:r>
              <a:rPr lang="en-US" altLang="id-ID" sz="2400" dirty="0" err="1"/>
              <a:t>pakainya</a:t>
            </a:r>
            <a:r>
              <a:rPr lang="en-US" altLang="id-ID" sz="2400" dirty="0"/>
              <a:t>, dan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digolongkan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aktiva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dimasukkan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neraca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Contoh</a:t>
            </a:r>
            <a:r>
              <a:rPr lang="en-US" altLang="id-ID" sz="2400" dirty="0"/>
              <a:t> :</a:t>
            </a:r>
          </a:p>
          <a:p>
            <a:pPr>
              <a:lnSpc>
                <a:spcPct val="80000"/>
              </a:lnSpc>
            </a:pPr>
            <a:r>
              <a:rPr lang="en-US" altLang="id-ID" sz="2400" dirty="0" err="1"/>
              <a:t>Persediaan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baku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Persediaan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proses.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dirty="0" err="1"/>
              <a:t>Persediaan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selesai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80000"/>
              </a:lnSpc>
              <a:buSzPct val="85000"/>
              <a:buFontTx/>
              <a:buChar char="•"/>
            </a:pPr>
            <a:r>
              <a:rPr lang="en-US" altLang="id-ID" sz="2400" i="1" dirty="0"/>
              <a:t>Supplies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aktiva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belum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digunakan</a:t>
            </a:r>
            <a:r>
              <a:rPr lang="en-US" altLang="id-ID" sz="2400" dirty="0"/>
              <a:t>.</a:t>
            </a:r>
            <a:endParaRPr lang="en-GB" altLang="id-ID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3890FEA0-54AF-4101-824C-0DF39F96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4887" y="6334978"/>
            <a:ext cx="257113" cy="19834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3FE417-7AAA-4480-A884-91B10BA2F14D}" type="slidenum">
              <a:rPr lang="en-GB" altLang="id-ID"/>
              <a:pPr/>
              <a:t>8</a:t>
            </a:fld>
            <a:endParaRPr lang="en-GB" altLang="id-ID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9548335-1E54-4DD4-9F0C-3AF55908A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5400" b="1">
                <a:solidFill>
                  <a:srgbClr val="CC3300"/>
                </a:solidFill>
              </a:rPr>
              <a:t>Beban (</a:t>
            </a:r>
            <a:r>
              <a:rPr lang="en-US" altLang="id-ID" sz="5400" b="1" i="1">
                <a:solidFill>
                  <a:srgbClr val="CC3300"/>
                </a:solidFill>
              </a:rPr>
              <a:t>Expense</a:t>
            </a:r>
            <a:r>
              <a:rPr lang="en-US" altLang="id-ID" sz="5400" b="1">
                <a:solidFill>
                  <a:srgbClr val="CC3300"/>
                </a:solidFill>
              </a:rPr>
              <a:t>)</a:t>
            </a:r>
            <a:endParaRPr lang="en-GB" altLang="id-ID" sz="5400" b="1">
              <a:solidFill>
                <a:srgbClr val="CC3300"/>
              </a:solidFill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4302FA2-1A94-495D-BE56-073ED3C4B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000" y="1512000"/>
            <a:ext cx="6671165" cy="46792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/>
              <a:t>Beban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i="1" dirty="0"/>
              <a:t>expense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telah</a:t>
            </a:r>
            <a:r>
              <a:rPr lang="en-US" altLang="id-ID" sz="2400" dirty="0"/>
              <a:t>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memberikan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manfaat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sekarang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habis</a:t>
            </a:r>
            <a:r>
              <a:rPr lang="en-US" altLang="id-ID" sz="2400" dirty="0"/>
              <a:t>. 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/>
              <a:t>Beban </a:t>
            </a:r>
            <a:r>
              <a:rPr lang="en-US" altLang="id-ID" sz="2400" dirty="0" err="1"/>
              <a:t>ini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dimasukkan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Laba</a:t>
            </a:r>
            <a:r>
              <a:rPr lang="en-US" altLang="id-ID" sz="2400" dirty="0"/>
              <a:t>/</a:t>
            </a:r>
            <a:r>
              <a:rPr lang="en-US" altLang="id-ID" sz="2400" dirty="0" err="1"/>
              <a:t>Rugi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pengurangan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pendapatan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Contoh</a:t>
            </a:r>
            <a:r>
              <a:rPr lang="en-US" altLang="id-ID" sz="2400" dirty="0"/>
              <a:t> :</a:t>
            </a:r>
          </a:p>
          <a:p>
            <a:pPr eaLnBrk="1" hangingPunct="1">
              <a:lnSpc>
                <a:spcPct val="90000"/>
              </a:lnSpc>
              <a:buSzPct val="85000"/>
              <a:buFontTx/>
              <a:buChar char="•"/>
            </a:pPr>
            <a:r>
              <a:rPr lang="en-US" altLang="id-ID" sz="2400" dirty="0"/>
              <a:t>Beban </a:t>
            </a:r>
            <a:r>
              <a:rPr lang="en-US" altLang="id-ID" sz="2400" dirty="0" err="1"/>
              <a:t>penyusutan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90000"/>
              </a:lnSpc>
              <a:buSzPct val="85000"/>
              <a:buFontTx/>
              <a:buChar char="•"/>
            </a:pPr>
            <a:r>
              <a:rPr lang="en-US" altLang="id-ID" sz="2400" dirty="0"/>
              <a:t>Beban </a:t>
            </a:r>
            <a:r>
              <a:rPr lang="en-US" altLang="id-ID" sz="2400" dirty="0" err="1"/>
              <a:t>pemasaran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90000"/>
              </a:lnSpc>
              <a:buSzPct val="85000"/>
              <a:buFontTx/>
              <a:buChar char="•"/>
            </a:pPr>
            <a:r>
              <a:rPr lang="en-US" altLang="id-ID" sz="2400" dirty="0"/>
              <a:t>Beban yang </a:t>
            </a:r>
            <a:r>
              <a:rPr lang="en-US" altLang="id-ID" sz="2400" dirty="0" err="1"/>
              <a:t>tergolong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biaya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operasi</a:t>
            </a:r>
            <a:r>
              <a:rPr lang="en-US" altLang="id-ID" sz="24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altLang="id-ID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C2A6D239-72AC-4A83-AE19-7EFD6515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4887" y="6374735"/>
            <a:ext cx="257113" cy="19834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5DE04D-DFCE-4791-B4DE-9F2FD5FFE82F}" type="slidenum">
              <a:rPr lang="en-GB" altLang="id-ID"/>
              <a:pPr/>
              <a:t>9</a:t>
            </a:fld>
            <a:endParaRPr lang="en-GB" altLang="id-ID" dirty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2C793B-ED6E-4E5F-9FBA-A5100506A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000" y="431999"/>
            <a:ext cx="11328000" cy="985983"/>
          </a:xfrm>
        </p:spPr>
        <p:txBody>
          <a:bodyPr/>
          <a:lstStyle/>
          <a:p>
            <a:pPr eaLnBrk="1" hangingPunct="1"/>
            <a:r>
              <a:rPr lang="en-US" altLang="id-ID" sz="4400" b="1" dirty="0" err="1">
                <a:solidFill>
                  <a:srgbClr val="CC3300"/>
                </a:solidFill>
              </a:rPr>
              <a:t>Membedakan</a:t>
            </a:r>
            <a:r>
              <a:rPr lang="en-US" altLang="id-ID" sz="4400" b="1" dirty="0">
                <a:solidFill>
                  <a:srgbClr val="CC3300"/>
                </a:solidFill>
              </a:rPr>
              <a:t> </a:t>
            </a:r>
            <a:br>
              <a:rPr lang="en-US" altLang="id-ID" sz="4400" b="1" dirty="0">
                <a:solidFill>
                  <a:srgbClr val="CC3300"/>
                </a:solidFill>
              </a:rPr>
            </a:br>
            <a:r>
              <a:rPr lang="en-US" altLang="id-ID" sz="4400" b="1" dirty="0" err="1">
                <a:solidFill>
                  <a:srgbClr val="CC3300"/>
                </a:solidFill>
              </a:rPr>
              <a:t>Biaya</a:t>
            </a:r>
            <a:r>
              <a:rPr lang="en-US" altLang="id-ID" sz="4400" b="1" dirty="0">
                <a:solidFill>
                  <a:srgbClr val="CC3300"/>
                </a:solidFill>
              </a:rPr>
              <a:t> dan Beban</a:t>
            </a:r>
            <a:endParaRPr lang="en-GB" altLang="id-ID" sz="4400" b="1" dirty="0">
              <a:solidFill>
                <a:srgbClr val="CC3300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DDF6B38-A28B-4D19-A23C-3D8744884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2278" y="1752600"/>
            <a:ext cx="8136835" cy="4343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id-ID" sz="2400" dirty="0"/>
              <a:t>1.	</a:t>
            </a:r>
            <a:r>
              <a:rPr lang="en-US" altLang="id-ID" sz="2400" dirty="0" err="1"/>
              <a:t>Pembelian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mesin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nilai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dikeluarkan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memperoleh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mesin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tersebut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merupakan</a:t>
            </a:r>
            <a:r>
              <a:rPr lang="en-US" altLang="id-ID" sz="2400" dirty="0"/>
              <a:t> </a:t>
            </a:r>
            <a:r>
              <a:rPr lang="en-US" altLang="id-ID" sz="2400" b="1" dirty="0" err="1">
                <a:solidFill>
                  <a:srgbClr val="FF0000"/>
                </a:solidFill>
              </a:rPr>
              <a:t>biaya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tetapi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setelah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dipakai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menimbulkan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penyusutan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terhadap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mesin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menjadi</a:t>
            </a:r>
            <a:r>
              <a:rPr lang="en-US" altLang="id-ID" sz="2400" dirty="0"/>
              <a:t> </a:t>
            </a:r>
            <a:r>
              <a:rPr lang="en-US" altLang="id-ID" sz="2400" b="1" dirty="0" err="1">
                <a:solidFill>
                  <a:srgbClr val="FF0000"/>
                </a:solidFill>
              </a:rPr>
              <a:t>beban</a:t>
            </a:r>
            <a:r>
              <a:rPr lang="en-US" altLang="id-ID" sz="24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400" dirty="0"/>
              <a:t>2.	</a:t>
            </a:r>
            <a:r>
              <a:rPr lang="en-US" altLang="id-ID" sz="2400" dirty="0" err="1"/>
              <a:t>Perlengkapan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kantor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masih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sisa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digolongkan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b="1" dirty="0" err="1">
                <a:solidFill>
                  <a:srgbClr val="FF0000"/>
                </a:solidFill>
              </a:rPr>
              <a:t>biaya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sedangkan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sudah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terpakai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digolongkan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b="1" dirty="0" err="1">
                <a:solidFill>
                  <a:srgbClr val="FF0000"/>
                </a:solidFill>
              </a:rPr>
              <a:t>beban</a:t>
            </a:r>
            <a:r>
              <a:rPr lang="en-US" altLang="id-ID" sz="24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id-ID" sz="2400" dirty="0"/>
              <a:t>3.	</a:t>
            </a:r>
            <a:r>
              <a:rPr lang="en-US" altLang="id-ID" sz="2400" dirty="0" err="1"/>
              <a:t>Persediaan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persediaan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proses, </a:t>
            </a:r>
            <a:r>
              <a:rPr lang="en-US" altLang="id-ID" sz="2400" dirty="0" err="1"/>
              <a:t>produk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selesai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masih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sisa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belum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terjual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digolongkan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b="1" dirty="0" err="1">
                <a:solidFill>
                  <a:srgbClr val="FF0000"/>
                </a:solidFill>
              </a:rPr>
              <a:t>biaya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sedangkan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sudah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terjual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membentuk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harga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pokok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penjualan</a:t>
            </a:r>
            <a:r>
              <a:rPr lang="en-US" altLang="id-ID" sz="2400" dirty="0"/>
              <a:t> dan </a:t>
            </a:r>
            <a:r>
              <a:rPr lang="en-US" altLang="id-ID" sz="2400" dirty="0" err="1"/>
              <a:t>digolongkan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b="1" dirty="0" err="1">
                <a:solidFill>
                  <a:srgbClr val="FF0000"/>
                </a:solidFill>
              </a:rPr>
              <a:t>beban</a:t>
            </a:r>
            <a:r>
              <a:rPr lang="en-US" altLang="id-ID" sz="2400" dirty="0"/>
              <a:t>.</a:t>
            </a:r>
            <a:endParaRPr lang="en-GB" altLang="id-ID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AE7CBC-C35C-4FA9-B339-59E31F30C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1FE8A-8F15-409F-AF62-619C69C0D53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1598</Words>
  <Application>Microsoft Office PowerPoint</Application>
  <PresentationFormat>Widescreen</PresentationFormat>
  <Paragraphs>384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Konsep Dasar Akuntansi Biaya</vt:lpstr>
      <vt:lpstr>Definisi Akuntansi Biaya</vt:lpstr>
      <vt:lpstr>Perbedaan Akuntansi Biaya Akuntansi Manajemen dan Akuntansi Keuangan</vt:lpstr>
      <vt:lpstr>Tujuan Akuntansi Biaya</vt:lpstr>
      <vt:lpstr>Fungsi Akuntansi Biaya</vt:lpstr>
      <vt:lpstr>Organisasi Perusahaan</vt:lpstr>
      <vt:lpstr>Konsep dan Klasifikasi Biaya</vt:lpstr>
      <vt:lpstr>Beban (Expense)</vt:lpstr>
      <vt:lpstr>Membedakan  Biaya dan Beban</vt:lpstr>
      <vt:lpstr>Objek Biaya</vt:lpstr>
      <vt:lpstr>Penelusuran Biaya ke Objek Biaya</vt:lpstr>
      <vt:lpstr>Penelusuran Biaya ke Objek Biaya</vt:lpstr>
      <vt:lpstr>Klasifikasi Biaya</vt:lpstr>
      <vt:lpstr>Biaya dalam  Hubungan dengan Produk</vt:lpstr>
      <vt:lpstr>1. Biaya Bahan Baku Langsung</vt:lpstr>
      <vt:lpstr>2. Biaya Tenaga Kerja Langsung</vt:lpstr>
      <vt:lpstr>3. Biaya Overhead Pabrik</vt:lpstr>
      <vt:lpstr>a. Bahan Tidak Langsung</vt:lpstr>
      <vt:lpstr>b. Tenaga Kerja Tidak Langsung</vt:lpstr>
      <vt:lpstr>b. Biaya Tidak Langsung Lainnya</vt:lpstr>
      <vt:lpstr>Terminologi Biaya</vt:lpstr>
      <vt:lpstr>Biaya dalam  Hubungan dengan Produk</vt:lpstr>
      <vt:lpstr>1. Beban Pemasaran</vt:lpstr>
      <vt:lpstr>2. Beban Administrasi</vt:lpstr>
      <vt:lpstr>2. Beban Keuangan</vt:lpstr>
      <vt:lpstr>Biaya dalam Hubungan dengan Volume Produksi</vt:lpstr>
      <vt:lpstr>1. Biaya Variabel</vt:lpstr>
      <vt:lpstr>2. Biaya Tetap</vt:lpstr>
      <vt:lpstr>3. Biaya Semi</vt:lpstr>
      <vt:lpstr>Biaya dalam Hubungan dengan Departemen Produksi</vt:lpstr>
      <vt:lpstr>Biaya dalam Hubungan dengan Periode Waktu</vt:lpstr>
      <vt:lpstr>Biaya dalam Hubungan dengan Pengambilan Keputusan</vt:lpstr>
      <vt:lpstr>Biaya dalam Hubungan dengan Pengambilan Keputusan</vt:lpstr>
      <vt:lpstr>Skema Biaya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2019-10-02T13:52:06Z</dcterms:created>
  <dcterms:modified xsi:type="dcterms:W3CDTF">2019-10-03T03:56:35Z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