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265" r:id="rId5"/>
    <p:sldId id="310" r:id="rId6"/>
    <p:sldId id="320" r:id="rId7"/>
    <p:sldId id="321" r:id="rId8"/>
    <p:sldId id="330" r:id="rId9"/>
    <p:sldId id="328" r:id="rId10"/>
  </p:sldIdLst>
  <p:sldSz cx="12188825"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29" autoAdjust="0"/>
  </p:normalViewPr>
  <p:slideViewPr>
    <p:cSldViewPr showGuides="1">
      <p:cViewPr varScale="1">
        <p:scale>
          <a:sx n="74" d="100"/>
          <a:sy n="74" d="100"/>
        </p:scale>
        <p:origin x="582" y="72"/>
      </p:cViewPr>
      <p:guideLst>
        <p:guide pos="3839"/>
        <p:guide orient="horz" pos="2160"/>
      </p:guideLst>
    </p:cSldViewPr>
  </p:slideViewPr>
  <p:outlineViewPr>
    <p:cViewPr>
      <p:scale>
        <a:sx n="33" d="100"/>
        <a:sy n="33" d="100"/>
      </p:scale>
      <p:origin x="0" y="0"/>
    </p:cViewPr>
  </p:outlineViewPr>
  <p:notesTextViewPr>
    <p:cViewPr>
      <p:scale>
        <a:sx n="3" d="2"/>
        <a:sy n="3" d="2"/>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10/13/2018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10/13/2018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F93199CD-3E1B-4AE6-990F-76F925F5EA9F}" type="slidenum">
              <a:rPr lang="id-ID" smtClean="0"/>
              <a:t>1</a:t>
            </a:fld>
            <a:endParaRPr lang="id-ID"/>
          </a:p>
        </p:txBody>
      </p:sp>
    </p:spTree>
    <p:extLst>
      <p:ext uri="{BB962C8B-B14F-4D97-AF65-F5344CB8AC3E}">
        <p14:creationId xmlns:p14="http://schemas.microsoft.com/office/powerpoint/2010/main" val="16415233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id-ID" smtClean="0"/>
              <a:t>Materi Studi Konstitusi By Tatik Rohmawat,S.IP.,M.Si</a:t>
            </a:r>
            <a:endParaRPr/>
          </a:p>
        </p:txBody>
      </p:sp>
      <p:sp>
        <p:nvSpPr>
          <p:cNvPr id="4" name="Date Placeholder 3"/>
          <p:cNvSpPr>
            <a:spLocks noGrp="1"/>
          </p:cNvSpPr>
          <p:nvPr>
            <p:ph type="dt" sz="half" idx="10"/>
          </p:nvPr>
        </p:nvSpPr>
        <p:spPr/>
        <p:txBody>
          <a:bodyPr/>
          <a:lstStyle/>
          <a:p>
            <a:fld id="{4F8A6B7F-DFE8-4BC7-A500-7AB5449A8F87}" type="datetime1">
              <a:rPr lang="id-ID" smtClean="0"/>
              <a:t>13/10/2018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id-ID" smtClean="0"/>
              <a:t>Materi Studi Konstitusi By Tatik Rohmawat,S.IP.,M.Si</a:t>
            </a:r>
            <a:endParaRPr/>
          </a:p>
        </p:txBody>
      </p:sp>
      <p:sp>
        <p:nvSpPr>
          <p:cNvPr id="4" name="Date Placeholder 3"/>
          <p:cNvSpPr>
            <a:spLocks noGrp="1"/>
          </p:cNvSpPr>
          <p:nvPr>
            <p:ph type="dt" sz="half" idx="10"/>
          </p:nvPr>
        </p:nvSpPr>
        <p:spPr/>
        <p:txBody>
          <a:bodyPr/>
          <a:lstStyle/>
          <a:p>
            <a:fld id="{5EADD991-8F30-4AF4-B0BB-8CFC63389D85}" type="datetime1">
              <a:rPr lang="id-ID" smtClean="0"/>
              <a:t>13/10/2018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id-ID" smtClean="0"/>
              <a:t>Materi Studi Konstitusi By Tatik Rohmawat,S.IP.,M.Si</a:t>
            </a:r>
            <a:endParaRPr dirty="0"/>
          </a:p>
        </p:txBody>
      </p:sp>
      <p:sp>
        <p:nvSpPr>
          <p:cNvPr id="4" name="Date Placeholder 3"/>
          <p:cNvSpPr>
            <a:spLocks noGrp="1"/>
          </p:cNvSpPr>
          <p:nvPr>
            <p:ph type="dt" sz="half" idx="10"/>
          </p:nvPr>
        </p:nvSpPr>
        <p:spPr/>
        <p:txBody>
          <a:bodyPr/>
          <a:lstStyle/>
          <a:p>
            <a:fld id="{75D8A51E-D407-42BC-9788-E63AD1436A0F}" type="datetime1">
              <a:rPr lang="id-ID" smtClean="0"/>
              <a:t>13/10/2018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id-ID" smtClean="0"/>
              <a:t>Materi Studi Konstitusi By Tatik Rohmawat,S.IP.,M.Si</a:t>
            </a:r>
            <a:endParaRPr dirty="0"/>
          </a:p>
        </p:txBody>
      </p:sp>
      <p:sp>
        <p:nvSpPr>
          <p:cNvPr id="4" name="Date Placeholder 3"/>
          <p:cNvSpPr>
            <a:spLocks noGrp="1"/>
          </p:cNvSpPr>
          <p:nvPr>
            <p:ph type="dt" sz="half" idx="10"/>
          </p:nvPr>
        </p:nvSpPr>
        <p:spPr/>
        <p:txBody>
          <a:bodyPr/>
          <a:lstStyle/>
          <a:p>
            <a:fld id="{AFA3EDE3-B265-4FA3-AF15-3C8077C178EF}" type="datetime1">
              <a:rPr lang="id-ID" smtClean="0"/>
              <a:t>13/10/2018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id-ID" smtClean="0"/>
              <a:t>Materi Studi Konstitusi By Tatik Rohmawat,S.IP.,M.Si</a:t>
            </a:r>
            <a:endParaRPr dirty="0"/>
          </a:p>
        </p:txBody>
      </p:sp>
      <p:sp>
        <p:nvSpPr>
          <p:cNvPr id="5" name="Date Placeholder 4"/>
          <p:cNvSpPr>
            <a:spLocks noGrp="1"/>
          </p:cNvSpPr>
          <p:nvPr>
            <p:ph type="dt" sz="half" idx="10"/>
          </p:nvPr>
        </p:nvSpPr>
        <p:spPr/>
        <p:txBody>
          <a:bodyPr/>
          <a:lstStyle/>
          <a:p>
            <a:fld id="{D25B1B3E-2EA3-4F2B-A04B-87EBE71AB504}" type="datetime1">
              <a:rPr lang="id-ID" smtClean="0"/>
              <a:t>13/10/2018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id-ID" smtClean="0"/>
              <a:t>Materi Studi Konstitusi By Tatik Rohmawat,S.IP.,M.Si</a:t>
            </a:r>
            <a:endParaRPr dirty="0"/>
          </a:p>
        </p:txBody>
      </p:sp>
      <p:sp>
        <p:nvSpPr>
          <p:cNvPr id="7" name="Date Placeholder 6"/>
          <p:cNvSpPr>
            <a:spLocks noGrp="1"/>
          </p:cNvSpPr>
          <p:nvPr>
            <p:ph type="dt" sz="half" idx="10"/>
          </p:nvPr>
        </p:nvSpPr>
        <p:spPr/>
        <p:txBody>
          <a:bodyPr/>
          <a:lstStyle/>
          <a:p>
            <a:fld id="{8596B09A-B11D-4602-AC2E-B07B2EDA1248}" type="datetime1">
              <a:rPr lang="id-ID" smtClean="0"/>
              <a:t>13/10/2018</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id-ID" smtClean="0"/>
              <a:t>Materi Studi Konstitusi By Tatik Rohmawat,S.IP.,M.Si</a:t>
            </a:r>
            <a:endParaRPr/>
          </a:p>
        </p:txBody>
      </p:sp>
      <p:sp>
        <p:nvSpPr>
          <p:cNvPr id="3" name="Date Placeholder 2"/>
          <p:cNvSpPr>
            <a:spLocks noGrp="1"/>
          </p:cNvSpPr>
          <p:nvPr>
            <p:ph type="dt" sz="half" idx="10"/>
          </p:nvPr>
        </p:nvSpPr>
        <p:spPr/>
        <p:txBody>
          <a:bodyPr/>
          <a:lstStyle/>
          <a:p>
            <a:fld id="{98B56778-ADFE-4F98-9AE4-7F4EB058BEBD}" type="datetime1">
              <a:rPr lang="id-ID" smtClean="0"/>
              <a:t>13/10/2018</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id-ID" smtClean="0"/>
              <a:t>Materi Studi Konstitusi By Tatik Rohmawat,S.IP.,M.Si</a:t>
            </a:r>
            <a:endParaRPr/>
          </a:p>
        </p:txBody>
      </p:sp>
      <p:sp>
        <p:nvSpPr>
          <p:cNvPr id="2" name="Date Placeholder 1"/>
          <p:cNvSpPr>
            <a:spLocks noGrp="1"/>
          </p:cNvSpPr>
          <p:nvPr>
            <p:ph type="dt" sz="half" idx="10"/>
          </p:nvPr>
        </p:nvSpPr>
        <p:spPr/>
        <p:txBody>
          <a:bodyPr/>
          <a:lstStyle/>
          <a:p>
            <a:fld id="{4B6726F9-3FC9-4364-B7AB-31FE887D25E2}" type="datetime1">
              <a:rPr lang="id-ID" smtClean="0"/>
              <a:t>13/10/2018</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id-ID" smtClean="0"/>
              <a:t>Materi Studi Konstitusi By Tatik Rohmawat,S.IP.,M.Si</a:t>
            </a:r>
            <a:endParaRPr/>
          </a:p>
        </p:txBody>
      </p:sp>
      <p:sp>
        <p:nvSpPr>
          <p:cNvPr id="5" name="Date Placeholder 4"/>
          <p:cNvSpPr>
            <a:spLocks noGrp="1"/>
          </p:cNvSpPr>
          <p:nvPr>
            <p:ph type="dt" sz="half" idx="10"/>
          </p:nvPr>
        </p:nvSpPr>
        <p:spPr/>
        <p:txBody>
          <a:bodyPr/>
          <a:lstStyle/>
          <a:p>
            <a:fld id="{61507743-A368-40F5-A065-53625D784FC3}" type="datetime1">
              <a:rPr lang="id-ID" smtClean="0"/>
              <a:t>13/10/2018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r>
              <a:rPr lang="id-ID" smtClean="0"/>
              <a:t>Materi Studi Konstitusi By Tatik Rohmawat,S.IP.,M.Si</a:t>
            </a:r>
            <a:endParaRPr dirty="0"/>
          </a:p>
        </p:txBody>
      </p:sp>
      <p:sp>
        <p:nvSpPr>
          <p:cNvPr id="5" name="Date Placeholder 4"/>
          <p:cNvSpPr>
            <a:spLocks noGrp="1"/>
          </p:cNvSpPr>
          <p:nvPr>
            <p:ph type="dt" sz="half" idx="10"/>
          </p:nvPr>
        </p:nvSpPr>
        <p:spPr/>
        <p:txBody>
          <a:bodyPr/>
          <a:lstStyle/>
          <a:p>
            <a:fld id="{FE22357B-7428-4F7D-A850-64C23EFFEC60}" type="datetime1">
              <a:rPr lang="id-ID" smtClean="0"/>
              <a:t>13/10/2018</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smtClean="0"/>
              <a:t>Materi Studi Konstitusi By Tatik Rohmawat,S.IP.,M.Si</a:t>
            </a:r>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33A54589-4151-4976-B6C3-116A812D9FA3}" type="datetime1">
              <a:rPr lang="id-ID" smtClean="0"/>
              <a:t>13/10/2018</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303593" y="2470597"/>
            <a:ext cx="2743199" cy="1219200"/>
          </a:xfrm>
        </p:spPr>
        <p:txBody>
          <a:bodyPr>
            <a:normAutofit/>
          </a:bodyPr>
          <a:lstStyle/>
          <a:p>
            <a:pPr algn="ctr">
              <a:lnSpc>
                <a:spcPct val="100000"/>
              </a:lnSpc>
            </a:pPr>
            <a:r>
              <a:rPr lang="en-US" sz="1400" b="1" dirty="0" err="1">
                <a:solidFill>
                  <a:schemeClr val="tx1"/>
                </a:solidFill>
              </a:rPr>
              <a:t>Oleh</a:t>
            </a:r>
            <a:r>
              <a:rPr lang="en-US" sz="1400" b="1" dirty="0">
                <a:solidFill>
                  <a:schemeClr val="tx1"/>
                </a:solidFill>
              </a:rPr>
              <a:t> :</a:t>
            </a:r>
            <a:endParaRPr lang="en-US" sz="1400" dirty="0">
              <a:solidFill>
                <a:schemeClr val="tx1"/>
              </a:solidFill>
            </a:endParaRPr>
          </a:p>
          <a:p>
            <a:pPr algn="ctr">
              <a:lnSpc>
                <a:spcPct val="100000"/>
              </a:lnSpc>
            </a:pPr>
            <a:r>
              <a:rPr lang="en-US" sz="1400" b="1" dirty="0" smtClean="0">
                <a:solidFill>
                  <a:schemeClr val="tx1"/>
                </a:solidFill>
              </a:rPr>
              <a:t>T</a:t>
            </a:r>
            <a:r>
              <a:rPr lang="id-ID" sz="1400" b="1" dirty="0" smtClean="0">
                <a:solidFill>
                  <a:schemeClr val="tx1"/>
                </a:solidFill>
              </a:rPr>
              <a:t>atik rohmawati s.p.,m.sI.</a:t>
            </a:r>
            <a:endParaRPr lang="en-US" sz="1400" dirty="0">
              <a:solidFill>
                <a:schemeClr val="tx1"/>
              </a:solidFill>
            </a:endParaRPr>
          </a:p>
        </p:txBody>
      </p:sp>
      <p:sp>
        <p:nvSpPr>
          <p:cNvPr id="2" name="Title 1"/>
          <p:cNvSpPr>
            <a:spLocks noGrp="1"/>
          </p:cNvSpPr>
          <p:nvPr>
            <p:ph type="ctrTitle"/>
          </p:nvPr>
        </p:nvSpPr>
        <p:spPr>
          <a:xfrm>
            <a:off x="950793" y="762000"/>
            <a:ext cx="9448800" cy="1371600"/>
          </a:xfrm>
        </p:spPr>
        <p:txBody>
          <a:bodyPr>
            <a:noAutofit/>
          </a:bodyPr>
          <a:lstStyle/>
          <a:p>
            <a:pPr algn="ctr"/>
            <a:r>
              <a:rPr lang="en-US" sz="3200" dirty="0" smtClean="0"/>
              <a:t>KEDUDUKAN, SIFAT DAN MATERI MUATAN KONSTITUSI</a:t>
            </a:r>
            <a:r>
              <a:rPr lang="id-ID" sz="3200" dirty="0" smtClean="0"/>
              <a:t/>
            </a:r>
            <a:br>
              <a:rPr lang="id-ID" sz="3200" dirty="0" smtClean="0"/>
            </a:br>
            <a:endParaRPr lang="en-US" sz="32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1411" y="3604355"/>
            <a:ext cx="1447562" cy="1447562"/>
          </a:xfrm>
          <a:prstGeom prst="rect">
            <a:avLst/>
          </a:prstGeom>
        </p:spPr>
      </p:pic>
      <p:sp>
        <p:nvSpPr>
          <p:cNvPr id="16" name="Title 1"/>
          <p:cNvSpPr txBox="1">
            <a:spLocks/>
          </p:cNvSpPr>
          <p:nvPr/>
        </p:nvSpPr>
        <p:spPr>
          <a:xfrm>
            <a:off x="1446212" y="5181601"/>
            <a:ext cx="8534400" cy="12954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6600" kern="1200" spc="100" baseline="0">
                <a:solidFill>
                  <a:schemeClr val="tx1"/>
                </a:solidFill>
                <a:latin typeface="+mj-lt"/>
                <a:ea typeface="+mj-ea"/>
                <a:cs typeface="+mj-cs"/>
              </a:defRPr>
            </a:lvl1pPr>
          </a:lstStyle>
          <a:p>
            <a:pPr algn="ctr">
              <a:lnSpc>
                <a:spcPct val="110000"/>
              </a:lnSpc>
            </a:pPr>
            <a:r>
              <a:rPr lang="en-US" sz="1600" b="1" dirty="0" smtClean="0"/>
              <a:t>D</a:t>
            </a:r>
            <a:r>
              <a:rPr lang="id-ID" sz="1600" b="1" dirty="0" smtClean="0"/>
              <a:t>isampaikan pada Mata Kuliah Studi Konstitusi</a:t>
            </a:r>
          </a:p>
          <a:p>
            <a:pPr algn="ctr">
              <a:lnSpc>
                <a:spcPct val="110000"/>
              </a:lnSpc>
            </a:pPr>
            <a:r>
              <a:rPr lang="id-ID" sz="1600" b="1" dirty="0" smtClean="0"/>
              <a:t>PROGRAM STUDI ILMU PEMERITAHAN</a:t>
            </a:r>
            <a:endParaRPr lang="en-US" sz="1600" dirty="0"/>
          </a:p>
          <a:p>
            <a:pPr algn="ctr"/>
            <a:r>
              <a:rPr lang="en-US" sz="1600" b="1" dirty="0"/>
              <a:t/>
            </a:r>
            <a:br>
              <a:rPr lang="en-US" sz="1600" b="1" dirty="0"/>
            </a:br>
            <a:endParaRPr lang="en-US" sz="1600" dirty="0"/>
          </a:p>
        </p:txBody>
      </p:sp>
    </p:spTree>
    <p:extLst>
      <p:ext uri="{BB962C8B-B14F-4D97-AF65-F5344CB8AC3E}">
        <p14:creationId xmlns:p14="http://schemas.microsoft.com/office/powerpoint/2010/main" val="280892012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838200"/>
          </a:xfrm>
        </p:spPr>
        <p:txBody>
          <a:bodyPr/>
          <a:lstStyle/>
          <a:p>
            <a:pPr algn="ctr"/>
            <a:r>
              <a:rPr lang="id-ID" b="1" dirty="0" smtClean="0"/>
              <a:t>KEDUDUKAN KONSTITUSI</a:t>
            </a:r>
            <a:endParaRPr lang="en-US" b="1" dirty="0"/>
          </a:p>
        </p:txBody>
      </p:sp>
      <p:sp>
        <p:nvSpPr>
          <p:cNvPr id="14" name="Content Placeholder 13"/>
          <p:cNvSpPr>
            <a:spLocks noGrp="1"/>
          </p:cNvSpPr>
          <p:nvPr>
            <p:ph idx="1"/>
          </p:nvPr>
        </p:nvSpPr>
        <p:spPr>
          <a:xfrm>
            <a:off x="531812" y="1524001"/>
            <a:ext cx="10972800" cy="5029200"/>
          </a:xfrm>
        </p:spPr>
        <p:txBody>
          <a:bodyPr>
            <a:normAutofit/>
          </a:bodyPr>
          <a:lstStyle/>
          <a:p>
            <a:pPr algn="just"/>
            <a:r>
              <a:rPr lang="id-ID" sz="2000" b="1" dirty="0"/>
              <a:t>Pada dasarnya </a:t>
            </a:r>
            <a:r>
              <a:rPr lang="id-ID" sz="2000" b="1" dirty="0" smtClean="0"/>
              <a:t>kedudukan konstitusi </a:t>
            </a:r>
            <a:r>
              <a:rPr lang="id-ID" sz="2000" b="1" dirty="0"/>
              <a:t>dalam suatu negara selalu berubah dari masa ke masa. Pada masa peralihan dari negara feodal monarkhi atau oligarkhi dengan kekuasaan mutlak penguasa ke negara nasional demokrasi, konstitusi berkedudukan sebagai benteng pemisah antara rakyat dan penguasa.</a:t>
            </a:r>
            <a:endParaRPr lang="en-US" sz="2000" b="1" dirty="0"/>
          </a:p>
          <a:p>
            <a:pPr algn="just"/>
            <a:r>
              <a:rPr lang="id-ID" sz="2000" b="1" dirty="0"/>
              <a:t>Dalam sejarah dunia Barat, konstitusi untuk menentukan batas wewenang penguasa, menjamin hak rakyat dan mengatur jalannya pemerintahan. Konstitusi di zaman modern tidak hanya memuat aturan-aturan hukum, tetapi juga merumuskan atau menyimpulkan prinsip-prinsip hukum, haluan negara dan patokan kebijaksanaan yang semuanya mengikat penguasa.</a:t>
            </a:r>
            <a:endParaRPr lang="en-US" sz="2000" b="1" dirty="0"/>
          </a:p>
          <a:p>
            <a:pPr algn="just"/>
            <a:r>
              <a:rPr lang="id-ID" sz="2000" b="1" dirty="0"/>
              <a:t>Dalam sebuah negara harus terdapat pembatasan kekuasaan terhadap setiap lembaga politik. Pembatasan terhadap lembaga-lembaga yang meliputi dua hal, antara lain :</a:t>
            </a:r>
            <a:endParaRPr lang="en-US" sz="2000" b="1" dirty="0"/>
          </a:p>
          <a:p>
            <a:pPr marL="574675" lvl="1" indent="-342900" algn="just">
              <a:buFont typeface="+mj-lt"/>
              <a:buAutoNum type="arabicParenR"/>
            </a:pPr>
            <a:r>
              <a:rPr lang="id-ID" b="1" dirty="0"/>
              <a:t>Pembatasan kekuasaan yang meliputi isi kekuasaannya, artinya bahwa konstitusi ditentukan oleh tugas dan wewenang lembaga-lembaga </a:t>
            </a:r>
            <a:r>
              <a:rPr lang="id-ID" b="1" dirty="0" smtClean="0"/>
              <a:t>negara.</a:t>
            </a:r>
          </a:p>
          <a:p>
            <a:pPr marL="574675" lvl="1" indent="-342900" algn="just">
              <a:buFont typeface="+mj-lt"/>
              <a:buAutoNum type="arabicParenR"/>
            </a:pPr>
            <a:r>
              <a:rPr lang="id-ID" b="1" dirty="0" smtClean="0"/>
              <a:t>Pembatasan </a:t>
            </a:r>
            <a:r>
              <a:rPr lang="id-ID" b="1" dirty="0"/>
              <a:t>kekuasaan yang berkaitan dengan waktu dijalankannya kekuasaan tersebut, artinya pembatasan kekuasaan mengenai waktu kekuasaan itu dapat dijalankan.</a:t>
            </a:r>
            <a:endParaRPr lang="en-US" b="1" dirty="0"/>
          </a:p>
        </p:txBody>
      </p:sp>
      <p:sp>
        <p:nvSpPr>
          <p:cNvPr id="2" name="Date Placeholder 1"/>
          <p:cNvSpPr>
            <a:spLocks noGrp="1"/>
          </p:cNvSpPr>
          <p:nvPr>
            <p:ph type="dt" sz="half" idx="10"/>
          </p:nvPr>
        </p:nvSpPr>
        <p:spPr/>
        <p:txBody>
          <a:bodyPr/>
          <a:lstStyle/>
          <a:p>
            <a:fld id="{678D21CB-74C5-4808-839D-9F19DC718C7C}" type="datetime1">
              <a:rPr lang="id-ID" smtClean="0"/>
              <a:t>13/10/2018</a:t>
            </a:fld>
            <a:endParaRPr lang="id-ID"/>
          </a:p>
        </p:txBody>
      </p:sp>
      <p:sp>
        <p:nvSpPr>
          <p:cNvPr id="3" name="Footer Placeholder 2"/>
          <p:cNvSpPr>
            <a:spLocks noGrp="1"/>
          </p:cNvSpPr>
          <p:nvPr>
            <p:ph type="ftr" sz="quarter" idx="11"/>
          </p:nvPr>
        </p:nvSpPr>
        <p:spPr/>
        <p:txBody>
          <a:bodyPr/>
          <a:lstStyle/>
          <a:p>
            <a:r>
              <a:rPr lang="id-ID" smtClean="0"/>
              <a:t>Materi Studi Konstitusi By Tatik Rohmawat,S.IP.,M.Si</a:t>
            </a:r>
            <a:endParaRPr lang="id-ID" dirty="0"/>
          </a:p>
        </p:txBody>
      </p:sp>
      <p:sp>
        <p:nvSpPr>
          <p:cNvPr id="4" name="Slide Number Placeholder 3"/>
          <p:cNvSpPr>
            <a:spLocks noGrp="1"/>
          </p:cNvSpPr>
          <p:nvPr>
            <p:ph type="sldNum" sz="quarter" idx="12"/>
          </p:nvPr>
        </p:nvSpPr>
        <p:spPr/>
        <p:txBody>
          <a:bodyPr/>
          <a:lstStyle/>
          <a:p>
            <a:fld id="{2A013F82-EE5E-44EE-A61D-E31C6657F26F}" type="slidenum">
              <a:rPr lang="id-ID" smtClean="0"/>
              <a:t>2</a:t>
            </a:fld>
            <a:endParaRPr lang="id-ID"/>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1143000"/>
          </a:xfrm>
        </p:spPr>
        <p:txBody>
          <a:bodyPr/>
          <a:lstStyle/>
          <a:p>
            <a:pPr algn="ctr"/>
            <a:r>
              <a:rPr lang="id-ID" b="1" dirty="0" smtClean="0"/>
              <a:t>SIFAT KONSTITUSI</a:t>
            </a:r>
            <a:endParaRPr lang="en-US" b="1" dirty="0"/>
          </a:p>
        </p:txBody>
      </p:sp>
      <p:sp>
        <p:nvSpPr>
          <p:cNvPr id="14" name="Content Placeholder 13"/>
          <p:cNvSpPr>
            <a:spLocks noGrp="1"/>
          </p:cNvSpPr>
          <p:nvPr>
            <p:ph idx="1"/>
          </p:nvPr>
        </p:nvSpPr>
        <p:spPr>
          <a:xfrm>
            <a:off x="684212" y="1904999"/>
            <a:ext cx="10668000" cy="4648201"/>
          </a:xfrm>
        </p:spPr>
        <p:txBody>
          <a:bodyPr>
            <a:noAutofit/>
          </a:bodyPr>
          <a:lstStyle/>
          <a:p>
            <a:pPr algn="just">
              <a:lnSpc>
                <a:spcPct val="100000"/>
              </a:lnSpc>
            </a:pPr>
            <a:r>
              <a:rPr lang="id-ID" sz="2300" b="1" i="1" dirty="0"/>
              <a:t>Sifat Memaksa </a:t>
            </a:r>
            <a:r>
              <a:rPr lang="id-ID" sz="2300" dirty="0"/>
              <a:t>.Negara memiliki sifat memaksa dalam arti mempunyai kekuasaan untuk memakai kekerasan, agar peraturan perundang-undangan </a:t>
            </a:r>
            <a:r>
              <a:rPr lang="id-ID" sz="2300" dirty="0" smtClean="0"/>
              <a:t>ditaati</a:t>
            </a:r>
          </a:p>
          <a:p>
            <a:pPr algn="just">
              <a:lnSpc>
                <a:spcPct val="100000"/>
              </a:lnSpc>
            </a:pPr>
            <a:r>
              <a:rPr lang="id-ID" sz="2300" b="1" i="1" dirty="0"/>
              <a:t>Sifat Monopoli</a:t>
            </a:r>
            <a:r>
              <a:rPr lang="id-ID" sz="2300" dirty="0"/>
              <a:t>. Negara mempunyai monopoli dalam menetapkan tujuan bersama dari masyarakat, atau untuk mencapai cita-cita negara. Dalam rangka ini negara dapat menyatakan bahwa suatu aliran kepercayaan atau aliran politik tertentu dilarang hidup dan disebarluaskan, oleh karena dianggap bertentangan dengan tujuan masyarakat atau dapat mengganggu stabilitas nasional.</a:t>
            </a:r>
          </a:p>
          <a:p>
            <a:pPr algn="just">
              <a:lnSpc>
                <a:spcPct val="100000"/>
              </a:lnSpc>
            </a:pPr>
            <a:r>
              <a:rPr lang="id-ID" sz="2300" b="1" i="1" dirty="0"/>
              <a:t>Mencakup Semua</a:t>
            </a:r>
            <a:r>
              <a:rPr lang="id-ID" sz="2300" dirty="0"/>
              <a:t>. Semua peraturan perundang-undangan (misal keharusan membayar pajak) berlaku untuk semua orang tanpa kecuali. Keadaan demikian memang perlu,sebab kalau seseorang dibiarkan berada diluar ruang lingkup aktivitas negara, maka usaha negara kearah tercapainya masyarakat yang dicita-citakan </a:t>
            </a:r>
            <a:r>
              <a:rPr lang="id-ID" sz="2300" dirty="0" smtClean="0"/>
              <a:t>akan</a:t>
            </a:r>
            <a:endParaRPr lang="en-US" sz="2300" dirty="0"/>
          </a:p>
        </p:txBody>
      </p:sp>
      <p:sp>
        <p:nvSpPr>
          <p:cNvPr id="2" name="Date Placeholder 1"/>
          <p:cNvSpPr>
            <a:spLocks noGrp="1"/>
          </p:cNvSpPr>
          <p:nvPr>
            <p:ph type="dt" sz="half" idx="10"/>
          </p:nvPr>
        </p:nvSpPr>
        <p:spPr/>
        <p:txBody>
          <a:bodyPr/>
          <a:lstStyle/>
          <a:p>
            <a:fld id="{D1334AAB-EE26-42A9-ABD4-6E31B24463C8}" type="datetime1">
              <a:rPr lang="id-ID" smtClean="0"/>
              <a:t>13/10/2018</a:t>
            </a:fld>
            <a:endParaRPr lang="id-ID"/>
          </a:p>
        </p:txBody>
      </p:sp>
      <p:sp>
        <p:nvSpPr>
          <p:cNvPr id="3" name="Footer Placeholder 2"/>
          <p:cNvSpPr>
            <a:spLocks noGrp="1"/>
          </p:cNvSpPr>
          <p:nvPr>
            <p:ph type="ftr" sz="quarter" idx="11"/>
          </p:nvPr>
        </p:nvSpPr>
        <p:spPr/>
        <p:txBody>
          <a:bodyPr/>
          <a:lstStyle/>
          <a:p>
            <a:r>
              <a:rPr lang="id-ID" smtClean="0"/>
              <a:t>Materi Studi Konstitusi By Tatik Rohmawat,S.IP.,M.Si</a:t>
            </a:r>
            <a:endParaRPr lang="id-ID" dirty="0"/>
          </a:p>
        </p:txBody>
      </p:sp>
      <p:sp>
        <p:nvSpPr>
          <p:cNvPr id="4" name="Slide Number Placeholder 3"/>
          <p:cNvSpPr>
            <a:spLocks noGrp="1"/>
          </p:cNvSpPr>
          <p:nvPr>
            <p:ph type="sldNum" sz="quarter" idx="12"/>
          </p:nvPr>
        </p:nvSpPr>
        <p:spPr/>
        <p:txBody>
          <a:bodyPr/>
          <a:lstStyle/>
          <a:p>
            <a:fld id="{2A013F82-EE5E-44EE-A61D-E31C6657F26F}" type="slidenum">
              <a:rPr lang="id-ID" smtClean="0"/>
              <a:t>3</a:t>
            </a:fld>
            <a:endParaRPr lang="id-ID"/>
          </a:p>
        </p:txBody>
      </p:sp>
    </p:spTree>
    <p:extLst>
      <p:ext uri="{BB962C8B-B14F-4D97-AF65-F5344CB8AC3E}">
        <p14:creationId xmlns:p14="http://schemas.microsoft.com/office/powerpoint/2010/main" val="323961857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08012" y="1904999"/>
            <a:ext cx="10896600" cy="4648201"/>
          </a:xfrm>
        </p:spPr>
        <p:txBody>
          <a:bodyPr>
            <a:normAutofit/>
          </a:bodyPr>
          <a:lstStyle/>
          <a:p>
            <a:pPr algn="just"/>
            <a:r>
              <a:rPr lang="id-ID" sz="2300" b="1" dirty="0">
                <a:solidFill>
                  <a:schemeClr val="tx1">
                    <a:lumMod val="95000"/>
                  </a:schemeClr>
                </a:solidFill>
              </a:rPr>
              <a:t>Menurut Henc van Maarseveen dan Gervander Tang, mengatakan bahwa konstitusi selain sebagai dokumen nasional juga sebagai alat untuk membentuk sistem politik dan sistem hukum negaranya sendiri. Sedangkan menurut A.A.H. Struycken Undang-Undang Dasar (</a:t>
            </a:r>
            <a:r>
              <a:rPr lang="id-ID" sz="2300" b="1" i="1" dirty="0">
                <a:solidFill>
                  <a:schemeClr val="tx1">
                    <a:lumMod val="95000"/>
                  </a:schemeClr>
                </a:solidFill>
              </a:rPr>
              <a:t>grondwet</a:t>
            </a:r>
            <a:r>
              <a:rPr lang="id-ID" sz="2300" b="1" dirty="0">
                <a:solidFill>
                  <a:schemeClr val="tx1">
                    <a:lumMod val="95000"/>
                  </a:schemeClr>
                </a:solidFill>
              </a:rPr>
              <a:t>) sebagai konstitusi tertulis merupakan sebuah dokumen formal yang berisi :</a:t>
            </a:r>
            <a:endParaRPr lang="en-US" sz="2300" b="1" dirty="0">
              <a:solidFill>
                <a:schemeClr val="tx1">
                  <a:lumMod val="95000"/>
                </a:schemeClr>
              </a:solidFill>
            </a:endParaRPr>
          </a:p>
          <a:p>
            <a:pPr marL="457200" lvl="0" indent="-457200" algn="just">
              <a:buFont typeface="+mj-lt"/>
              <a:buAutoNum type="arabicParenR"/>
            </a:pPr>
            <a:r>
              <a:rPr lang="id-ID" sz="2300" b="1" dirty="0">
                <a:solidFill>
                  <a:schemeClr val="tx1">
                    <a:lumMod val="95000"/>
                  </a:schemeClr>
                </a:solidFill>
              </a:rPr>
              <a:t>Hasil perjuangan politik bangsa di masa lampau.</a:t>
            </a:r>
            <a:endParaRPr lang="en-US" sz="2300" b="1" dirty="0">
              <a:solidFill>
                <a:schemeClr val="tx1">
                  <a:lumMod val="95000"/>
                </a:schemeClr>
              </a:solidFill>
            </a:endParaRPr>
          </a:p>
          <a:p>
            <a:pPr marL="457200" lvl="0" indent="-457200" algn="just">
              <a:buFont typeface="+mj-lt"/>
              <a:buAutoNum type="arabicParenR"/>
            </a:pPr>
            <a:r>
              <a:rPr lang="id-ID" sz="2300" b="1" dirty="0">
                <a:solidFill>
                  <a:schemeClr val="tx1">
                    <a:lumMod val="95000"/>
                  </a:schemeClr>
                </a:solidFill>
              </a:rPr>
              <a:t>Tingkat-tingkat tertinggi perkembangan ketatanegaraan bangsa.</a:t>
            </a:r>
            <a:endParaRPr lang="en-US" sz="2300" b="1" dirty="0">
              <a:solidFill>
                <a:schemeClr val="tx1">
                  <a:lumMod val="95000"/>
                </a:schemeClr>
              </a:solidFill>
            </a:endParaRPr>
          </a:p>
          <a:p>
            <a:pPr marL="457200" lvl="0" indent="-457200" algn="just">
              <a:buFont typeface="+mj-lt"/>
              <a:buAutoNum type="arabicParenR"/>
            </a:pPr>
            <a:r>
              <a:rPr lang="id-ID" sz="2300" b="1" dirty="0">
                <a:solidFill>
                  <a:schemeClr val="tx1">
                    <a:lumMod val="95000"/>
                  </a:schemeClr>
                </a:solidFill>
              </a:rPr>
              <a:t>Pandangan tokoh-tokoh bangsa yang hendak diwujudkan, baik waktu sekarang maupun untuk masa yang akan datang.</a:t>
            </a:r>
            <a:endParaRPr lang="en-US" sz="2300" b="1" dirty="0">
              <a:solidFill>
                <a:schemeClr val="tx1">
                  <a:lumMod val="95000"/>
                </a:schemeClr>
              </a:solidFill>
            </a:endParaRPr>
          </a:p>
          <a:p>
            <a:pPr marL="457200" lvl="0" indent="-457200" algn="just">
              <a:buFont typeface="+mj-lt"/>
              <a:buAutoNum type="arabicParenR"/>
            </a:pPr>
            <a:r>
              <a:rPr lang="id-ID" sz="2300" b="1" dirty="0">
                <a:solidFill>
                  <a:schemeClr val="tx1">
                    <a:lumMod val="95000"/>
                  </a:schemeClr>
                </a:solidFill>
              </a:rPr>
              <a:t>Suatu keinginan, dengan mana perkembangan kehidupan ketatanegaraan bangsa hendak dipimpin. </a:t>
            </a:r>
            <a:endParaRPr lang="en-US" sz="2300" b="1" dirty="0">
              <a:solidFill>
                <a:schemeClr val="tx1">
                  <a:lumMod val="95000"/>
                </a:schemeClr>
              </a:solidFill>
            </a:endParaRPr>
          </a:p>
        </p:txBody>
      </p:sp>
      <p:sp>
        <p:nvSpPr>
          <p:cNvPr id="2" name="Title 1"/>
          <p:cNvSpPr>
            <a:spLocks noGrp="1"/>
          </p:cNvSpPr>
          <p:nvPr>
            <p:ph type="title"/>
          </p:nvPr>
        </p:nvSpPr>
        <p:spPr>
          <a:xfrm>
            <a:off x="1522413" y="381000"/>
            <a:ext cx="9144001" cy="990600"/>
          </a:xfrm>
        </p:spPr>
        <p:txBody>
          <a:bodyPr/>
          <a:lstStyle/>
          <a:p>
            <a:pPr algn="ctr"/>
            <a:r>
              <a:rPr lang="id-ID" dirty="0" smtClean="0"/>
              <a:t>MATERI MUATAN KONSTITUSI</a:t>
            </a:r>
            <a:endParaRPr lang="en-US" dirty="0"/>
          </a:p>
        </p:txBody>
      </p:sp>
      <p:sp>
        <p:nvSpPr>
          <p:cNvPr id="3" name="Date Placeholder 2"/>
          <p:cNvSpPr>
            <a:spLocks noGrp="1"/>
          </p:cNvSpPr>
          <p:nvPr>
            <p:ph type="dt" sz="half" idx="10"/>
          </p:nvPr>
        </p:nvSpPr>
        <p:spPr/>
        <p:txBody>
          <a:bodyPr/>
          <a:lstStyle/>
          <a:p>
            <a:fld id="{BF5BB609-A2AA-4293-A67D-B1847F277EC5}" type="datetime1">
              <a:rPr lang="id-ID" smtClean="0"/>
              <a:t>13/10/2018</a:t>
            </a:fld>
            <a:endParaRPr lang="id-ID"/>
          </a:p>
        </p:txBody>
      </p:sp>
      <p:sp>
        <p:nvSpPr>
          <p:cNvPr id="4" name="Footer Placeholder 3"/>
          <p:cNvSpPr>
            <a:spLocks noGrp="1"/>
          </p:cNvSpPr>
          <p:nvPr>
            <p:ph type="ftr" sz="quarter" idx="11"/>
          </p:nvPr>
        </p:nvSpPr>
        <p:spPr/>
        <p:txBody>
          <a:bodyPr/>
          <a:lstStyle/>
          <a:p>
            <a:r>
              <a:rPr lang="id-ID" smtClean="0"/>
              <a:t>Materi Studi Konstitusi By Tatik Rohmawat,S.IP.,M.Si</a:t>
            </a:r>
            <a:endParaRPr lang="id-ID" dirty="0"/>
          </a:p>
        </p:txBody>
      </p:sp>
      <p:sp>
        <p:nvSpPr>
          <p:cNvPr id="5" name="Slide Number Placeholder 4"/>
          <p:cNvSpPr>
            <a:spLocks noGrp="1"/>
          </p:cNvSpPr>
          <p:nvPr>
            <p:ph type="sldNum" sz="quarter" idx="12"/>
          </p:nvPr>
        </p:nvSpPr>
        <p:spPr/>
        <p:txBody>
          <a:bodyPr/>
          <a:lstStyle/>
          <a:p>
            <a:fld id="{2A013F82-EE5E-44EE-A61D-E31C6657F26F}" type="slidenum">
              <a:rPr lang="id-ID" smtClean="0"/>
              <a:t>4</a:t>
            </a:fld>
            <a:endParaRPr lang="id-ID"/>
          </a:p>
        </p:txBody>
      </p:sp>
    </p:spTree>
    <p:extLst>
      <p:ext uri="{BB962C8B-B14F-4D97-AF65-F5344CB8AC3E}">
        <p14:creationId xmlns:p14="http://schemas.microsoft.com/office/powerpoint/2010/main" val="610440182"/>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08012" y="1676401"/>
            <a:ext cx="10896600" cy="4876800"/>
          </a:xfrm>
        </p:spPr>
        <p:txBody>
          <a:bodyPr>
            <a:normAutofit lnSpcReduction="10000"/>
          </a:bodyPr>
          <a:lstStyle/>
          <a:p>
            <a:pPr algn="just"/>
            <a:r>
              <a:rPr lang="id-ID" sz="2000" b="1" dirty="0">
                <a:solidFill>
                  <a:schemeClr val="tx1">
                    <a:lumMod val="95000"/>
                  </a:schemeClr>
                </a:solidFill>
              </a:rPr>
              <a:t>Menurut Mr. J.G. Steenbeek, konstitusi berisi tiga hal pokok, yaitu :</a:t>
            </a:r>
            <a:endParaRPr lang="en-US" sz="2000" b="1" dirty="0">
              <a:solidFill>
                <a:schemeClr val="tx1">
                  <a:lumMod val="95000"/>
                </a:schemeClr>
              </a:solidFill>
            </a:endParaRPr>
          </a:p>
          <a:p>
            <a:pPr marL="457200" lvl="0" indent="-457200" algn="just">
              <a:buFont typeface="+mj-lt"/>
              <a:buAutoNum type="arabicParenR"/>
            </a:pPr>
            <a:r>
              <a:rPr lang="id-ID" sz="2000" b="1" dirty="0">
                <a:solidFill>
                  <a:schemeClr val="tx1">
                    <a:lumMod val="95000"/>
                  </a:schemeClr>
                </a:solidFill>
              </a:rPr>
              <a:t>Adanya jaminan terhadap hak-hak asasi manusia dan warga negaranya.</a:t>
            </a:r>
            <a:endParaRPr lang="en-US" sz="2000" b="1" dirty="0">
              <a:solidFill>
                <a:schemeClr val="tx1">
                  <a:lumMod val="95000"/>
                </a:schemeClr>
              </a:solidFill>
            </a:endParaRPr>
          </a:p>
          <a:p>
            <a:pPr marL="457200" lvl="0" indent="-457200" algn="just">
              <a:buFont typeface="+mj-lt"/>
              <a:buAutoNum type="arabicParenR"/>
            </a:pPr>
            <a:r>
              <a:rPr lang="id-ID" sz="2000" b="1" dirty="0">
                <a:solidFill>
                  <a:schemeClr val="tx1">
                    <a:lumMod val="95000"/>
                  </a:schemeClr>
                </a:solidFill>
              </a:rPr>
              <a:t>Ditetapkannya susunan ketatanegaraan suatu negara yang bersifat fundamental.</a:t>
            </a:r>
            <a:endParaRPr lang="en-US" sz="2000" b="1" dirty="0">
              <a:solidFill>
                <a:schemeClr val="tx1">
                  <a:lumMod val="95000"/>
                </a:schemeClr>
              </a:solidFill>
            </a:endParaRPr>
          </a:p>
          <a:p>
            <a:pPr marL="457200" lvl="0" indent="-457200" algn="just">
              <a:buFont typeface="+mj-lt"/>
              <a:buAutoNum type="arabicParenR"/>
            </a:pPr>
            <a:r>
              <a:rPr lang="id-ID" sz="2000" b="1" dirty="0">
                <a:solidFill>
                  <a:schemeClr val="tx1">
                    <a:lumMod val="95000"/>
                  </a:schemeClr>
                </a:solidFill>
              </a:rPr>
              <a:t>Adanya pembagian dan pembatasan tugas ketatanegaraan yang juga bersifat fundamental</a:t>
            </a:r>
            <a:endParaRPr lang="en-US" sz="2000" b="1" dirty="0">
              <a:solidFill>
                <a:schemeClr val="tx1">
                  <a:lumMod val="95000"/>
                </a:schemeClr>
              </a:solidFill>
            </a:endParaRPr>
          </a:p>
          <a:p>
            <a:pPr algn="just"/>
            <a:r>
              <a:rPr lang="id-ID" sz="2000" b="1" dirty="0">
                <a:solidFill>
                  <a:schemeClr val="tx1">
                    <a:lumMod val="95000"/>
                  </a:schemeClr>
                </a:solidFill>
              </a:rPr>
              <a:t>Menurut Miriam Budiardjo, setiap Undang-undang Dasar memuat ketentuan-ketentuan sebagai berikut :</a:t>
            </a:r>
            <a:endParaRPr lang="en-US" sz="2000" b="1" dirty="0">
              <a:solidFill>
                <a:schemeClr val="tx1">
                  <a:lumMod val="95000"/>
                </a:schemeClr>
              </a:solidFill>
            </a:endParaRPr>
          </a:p>
          <a:p>
            <a:pPr marL="457200" lvl="0" indent="-457200" algn="just">
              <a:buFont typeface="+mj-lt"/>
              <a:buAutoNum type="arabicParenR"/>
            </a:pPr>
            <a:r>
              <a:rPr lang="id-ID" sz="2000" b="1" dirty="0">
                <a:solidFill>
                  <a:schemeClr val="tx1">
                    <a:lumMod val="95000"/>
                  </a:schemeClr>
                </a:solidFill>
              </a:rPr>
              <a:t>Organisasi negara, misalnya pembagian kekuasaan antara badan legislatif, eksekutif dan yudikatif</a:t>
            </a:r>
            <a:endParaRPr lang="en-US" sz="2000" b="1" dirty="0">
              <a:solidFill>
                <a:schemeClr val="tx1">
                  <a:lumMod val="95000"/>
                </a:schemeClr>
              </a:solidFill>
            </a:endParaRPr>
          </a:p>
          <a:p>
            <a:pPr marL="457200" lvl="0" indent="-457200" algn="just">
              <a:buFont typeface="+mj-lt"/>
              <a:buAutoNum type="arabicParenR"/>
            </a:pPr>
            <a:r>
              <a:rPr lang="id-ID" sz="2000" b="1" dirty="0">
                <a:solidFill>
                  <a:schemeClr val="tx1">
                    <a:lumMod val="95000"/>
                  </a:schemeClr>
                </a:solidFill>
              </a:rPr>
              <a:t>Hak-hak asasi manusia</a:t>
            </a:r>
            <a:endParaRPr lang="en-US" sz="2000" b="1" dirty="0">
              <a:solidFill>
                <a:schemeClr val="tx1">
                  <a:lumMod val="95000"/>
                </a:schemeClr>
              </a:solidFill>
            </a:endParaRPr>
          </a:p>
          <a:p>
            <a:pPr marL="457200" lvl="0" indent="-457200" algn="just">
              <a:buFont typeface="+mj-lt"/>
              <a:buAutoNum type="arabicParenR"/>
            </a:pPr>
            <a:r>
              <a:rPr lang="id-ID" sz="2000" b="1" dirty="0">
                <a:solidFill>
                  <a:schemeClr val="tx1">
                    <a:lumMod val="95000"/>
                  </a:schemeClr>
                </a:solidFill>
              </a:rPr>
              <a:t>Prosedur mengubah UUD</a:t>
            </a:r>
            <a:endParaRPr lang="en-US" sz="2000" b="1" dirty="0">
              <a:solidFill>
                <a:schemeClr val="tx1">
                  <a:lumMod val="95000"/>
                </a:schemeClr>
              </a:solidFill>
            </a:endParaRPr>
          </a:p>
          <a:p>
            <a:pPr marL="457200" indent="-457200" algn="just">
              <a:buFont typeface="+mj-lt"/>
              <a:buAutoNum type="arabicParenR"/>
            </a:pPr>
            <a:r>
              <a:rPr lang="id-ID" sz="2000" b="1" dirty="0">
                <a:solidFill>
                  <a:schemeClr val="tx1">
                    <a:lumMod val="95000"/>
                  </a:schemeClr>
                </a:solidFill>
              </a:rPr>
              <a:t>Ada kalanya memuat larangan untuk mengubah sifat tertentu dari UUD.</a:t>
            </a:r>
            <a:endParaRPr lang="en-US" sz="2000" b="1" dirty="0">
              <a:solidFill>
                <a:schemeClr val="tx1">
                  <a:lumMod val="95000"/>
                </a:schemeClr>
              </a:solidFill>
            </a:endParaRPr>
          </a:p>
        </p:txBody>
      </p:sp>
      <p:sp>
        <p:nvSpPr>
          <p:cNvPr id="2" name="Title 1"/>
          <p:cNvSpPr>
            <a:spLocks noGrp="1"/>
          </p:cNvSpPr>
          <p:nvPr>
            <p:ph type="title"/>
          </p:nvPr>
        </p:nvSpPr>
        <p:spPr>
          <a:xfrm>
            <a:off x="1522413" y="381000"/>
            <a:ext cx="9144001" cy="990600"/>
          </a:xfrm>
        </p:spPr>
        <p:txBody>
          <a:bodyPr/>
          <a:lstStyle/>
          <a:p>
            <a:pPr algn="ctr"/>
            <a:r>
              <a:rPr lang="id-ID" dirty="0" smtClean="0"/>
              <a:t>MATERI MUATAN KONSTITUSI</a:t>
            </a:r>
            <a:endParaRPr lang="en-US" dirty="0"/>
          </a:p>
        </p:txBody>
      </p:sp>
      <p:sp>
        <p:nvSpPr>
          <p:cNvPr id="3" name="Date Placeholder 2"/>
          <p:cNvSpPr>
            <a:spLocks noGrp="1"/>
          </p:cNvSpPr>
          <p:nvPr>
            <p:ph type="dt" sz="half" idx="10"/>
          </p:nvPr>
        </p:nvSpPr>
        <p:spPr/>
        <p:txBody>
          <a:bodyPr/>
          <a:lstStyle/>
          <a:p>
            <a:fld id="{E7D04DC6-5ACF-4A14-9D04-0DD0E57F00FE}" type="datetime1">
              <a:rPr lang="id-ID" smtClean="0"/>
              <a:t>13/10/2018</a:t>
            </a:fld>
            <a:endParaRPr lang="id-ID"/>
          </a:p>
        </p:txBody>
      </p:sp>
      <p:sp>
        <p:nvSpPr>
          <p:cNvPr id="4" name="Footer Placeholder 3"/>
          <p:cNvSpPr>
            <a:spLocks noGrp="1"/>
          </p:cNvSpPr>
          <p:nvPr>
            <p:ph type="ftr" sz="quarter" idx="11"/>
          </p:nvPr>
        </p:nvSpPr>
        <p:spPr/>
        <p:txBody>
          <a:bodyPr/>
          <a:lstStyle/>
          <a:p>
            <a:r>
              <a:rPr lang="id-ID" smtClean="0"/>
              <a:t>Materi Studi Konstitusi By Tatik Rohmawat,S.IP.,M.Si</a:t>
            </a:r>
            <a:endParaRPr lang="id-ID" dirty="0"/>
          </a:p>
        </p:txBody>
      </p:sp>
      <p:sp>
        <p:nvSpPr>
          <p:cNvPr id="5" name="Slide Number Placeholder 4"/>
          <p:cNvSpPr>
            <a:spLocks noGrp="1"/>
          </p:cNvSpPr>
          <p:nvPr>
            <p:ph type="sldNum" sz="quarter" idx="12"/>
          </p:nvPr>
        </p:nvSpPr>
        <p:spPr/>
        <p:txBody>
          <a:bodyPr/>
          <a:lstStyle/>
          <a:p>
            <a:fld id="{2A013F82-EE5E-44EE-A61D-E31C6657F26F}" type="slidenum">
              <a:rPr lang="id-ID" smtClean="0"/>
              <a:t>5</a:t>
            </a:fld>
            <a:endParaRPr lang="id-ID"/>
          </a:p>
        </p:txBody>
      </p:sp>
    </p:spTree>
    <p:extLst>
      <p:ext uri="{BB962C8B-B14F-4D97-AF65-F5344CB8AC3E}">
        <p14:creationId xmlns:p14="http://schemas.microsoft.com/office/powerpoint/2010/main" val="159175377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6412" y="2895600"/>
            <a:ext cx="7010400" cy="838200"/>
          </a:xfrm>
        </p:spPr>
        <p:txBody>
          <a:bodyPr>
            <a:noAutofit/>
          </a:bodyPr>
          <a:lstStyle/>
          <a:p>
            <a:pPr algn="ctr"/>
            <a:r>
              <a:rPr lang="en-US" sz="2800" b="1" dirty="0" smtClean="0"/>
              <a:t>TERIMA KASIH </a:t>
            </a:r>
            <a:r>
              <a:rPr lang="en-US" sz="2800" b="1" dirty="0" smtClean="0">
                <a:sym typeface="Wingdings" panose="05000000000000000000" pitchFamily="2" charset="2"/>
              </a:rPr>
              <a:t></a:t>
            </a:r>
            <a:r>
              <a:rPr lang="id-ID" sz="2800" b="1" dirty="0" smtClean="0">
                <a:sym typeface="Wingdings" panose="05000000000000000000" pitchFamily="2" charset="2"/>
              </a:rPr>
              <a:t/>
            </a:r>
            <a:br>
              <a:rPr lang="id-ID" sz="2800" b="1" dirty="0" smtClean="0">
                <a:sym typeface="Wingdings" panose="05000000000000000000" pitchFamily="2" charset="2"/>
              </a:rPr>
            </a:br>
            <a:r>
              <a:rPr lang="id-ID" sz="2800" b="1" dirty="0" smtClean="0">
                <a:sym typeface="Wingdings" panose="05000000000000000000" pitchFamily="2" charset="2"/>
              </a:rPr>
              <a:t>ALHADULILLAH... SEMOGA BERMANFAAT..</a:t>
            </a:r>
            <a:endParaRPr lang="en-US" sz="2800" b="1" dirty="0"/>
          </a:p>
        </p:txBody>
      </p:sp>
      <p:sp>
        <p:nvSpPr>
          <p:cNvPr id="3" name="Date Placeholder 2"/>
          <p:cNvSpPr>
            <a:spLocks noGrp="1"/>
          </p:cNvSpPr>
          <p:nvPr>
            <p:ph type="dt" sz="half" idx="10"/>
          </p:nvPr>
        </p:nvSpPr>
        <p:spPr/>
        <p:txBody>
          <a:bodyPr/>
          <a:lstStyle/>
          <a:p>
            <a:fld id="{682BF880-6066-4535-A07D-3F2AF7C3D2DC}" type="datetime1">
              <a:rPr lang="id-ID" smtClean="0"/>
              <a:t>13/10/2018</a:t>
            </a:fld>
            <a:endParaRPr lang="id-ID"/>
          </a:p>
        </p:txBody>
      </p:sp>
      <p:sp>
        <p:nvSpPr>
          <p:cNvPr id="4" name="Footer Placeholder 3"/>
          <p:cNvSpPr>
            <a:spLocks noGrp="1"/>
          </p:cNvSpPr>
          <p:nvPr>
            <p:ph type="ftr" sz="quarter" idx="11"/>
          </p:nvPr>
        </p:nvSpPr>
        <p:spPr/>
        <p:txBody>
          <a:bodyPr/>
          <a:lstStyle/>
          <a:p>
            <a:r>
              <a:rPr lang="id-ID" smtClean="0"/>
              <a:t>Materi Studi Konstitusi By Tatik Rohmawat,S.IP.,M.Si</a:t>
            </a:r>
            <a:endParaRPr lang="id-ID" dirty="0"/>
          </a:p>
        </p:txBody>
      </p:sp>
      <p:sp>
        <p:nvSpPr>
          <p:cNvPr id="5" name="Slide Number Placeholder 4"/>
          <p:cNvSpPr>
            <a:spLocks noGrp="1"/>
          </p:cNvSpPr>
          <p:nvPr>
            <p:ph type="sldNum" sz="quarter" idx="12"/>
          </p:nvPr>
        </p:nvSpPr>
        <p:spPr/>
        <p:txBody>
          <a:bodyPr/>
          <a:lstStyle/>
          <a:p>
            <a:fld id="{2A013F82-EE5E-44EE-A61D-E31C6657F26F}" type="slidenum">
              <a:rPr lang="id-ID" smtClean="0"/>
              <a:t>6</a:t>
            </a:fld>
            <a:endParaRPr lang="id-ID"/>
          </a:p>
        </p:txBody>
      </p:sp>
    </p:spTree>
    <p:extLst>
      <p:ext uri="{BB962C8B-B14F-4D97-AF65-F5344CB8AC3E}">
        <p14:creationId xmlns:p14="http://schemas.microsoft.com/office/powerpoint/2010/main" val="936175084"/>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03C5CF44-0C62-41B4-B3EA-416B4807878A}" vid="{EC3ACB92-700E-4167-B3A6-412DE40A64C2}"/>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E41224-0370-4595-877C-23316CD80004}">
  <ds:schemaRefs>
    <ds:schemaRef ds:uri="http://schemas.microsoft.com/office/infopath/2007/PartnerControls"/>
    <ds:schemaRef ds:uri="http://purl.org/dc/dcmitype/"/>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www.w3.org/XML/1998/namespace"/>
  </ds:schemaRefs>
</ds:datastoreItem>
</file>

<file path=customXml/itemProps2.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3.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81</TotalTime>
  <Words>531</Words>
  <Application>Microsoft Office PowerPoint</Application>
  <PresentationFormat>Custom</PresentationFormat>
  <Paragraphs>49</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Corbel</vt:lpstr>
      <vt:lpstr>Wingdings</vt:lpstr>
      <vt:lpstr>Digital Blue Tunnel 16x9</vt:lpstr>
      <vt:lpstr>KEDUDUKAN, SIFAT DAN MATERI MUATAN KONSTITUSI </vt:lpstr>
      <vt:lpstr>KEDUDUKAN KONSTITUSI</vt:lpstr>
      <vt:lpstr>SIFAT KONSTITUSI</vt:lpstr>
      <vt:lpstr>MATERI MUATAN KONSTITUSI</vt:lpstr>
      <vt:lpstr>MATERI MUATAN KONSTITUSI</vt:lpstr>
      <vt:lpstr>TERIMA KASIH  ALHADULILLAH... SEMOGA BERMANFAAT..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Pengaruh Money Politic Terhadap Partisipasi Politik Masyarakat Pemilu Tahun 2014 di Kabupaten Simeulue</dc:title>
  <dc:creator>GENIUS</dc:creator>
  <cp:lastModifiedBy>Tatik Rohmawati</cp:lastModifiedBy>
  <cp:revision>10</cp:revision>
  <dcterms:created xsi:type="dcterms:W3CDTF">2016-12-13T01:14:27Z</dcterms:created>
  <dcterms:modified xsi:type="dcterms:W3CDTF">2018-10-13T04:49:24Z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