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1243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6346" y="1788454"/>
            <a:ext cx="6270922" cy="2098226"/>
          </a:xfrm>
        </p:spPr>
        <p:txBody>
          <a:bodyPr anchor="b">
            <a:noAutofit/>
          </a:bodyPr>
          <a:lstStyle>
            <a:lvl1pPr algn="ctr">
              <a:defRPr sz="60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09930" y="3956280"/>
            <a:ext cx="5123755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4644" y="6453386"/>
            <a:ext cx="1205958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5134D100-95F7-4D61-9795-149D0DAEBC67}" type="datetimeFigureOut">
              <a:rPr lang="en-US" smtClean="0"/>
              <a:pPr/>
              <a:t>10/4/2018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8041" y="6453386"/>
            <a:ext cx="5267533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3012" y="6453386"/>
            <a:ext cx="1197219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17580A59-6FAF-485D-B575-BE5DE77EBCC7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564643" y="744469"/>
            <a:ext cx="8005589" cy="5349671"/>
            <a:chOff x="564643" y="744469"/>
            <a:chExt cx="8005589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6113972" y="1685652"/>
              <a:ext cx="2456260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357"/>
                  </a:lnTo>
                  <a:lnTo>
                    <a:pt x="8761" y="935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564643" y="744469"/>
              <a:ext cx="2456505" cy="4408488"/>
            </a:xfrm>
            <a:custGeom>
              <a:avLst/>
              <a:gdLst/>
              <a:ahLst/>
              <a:cxnLst/>
              <a:rect l="l" t="t" r="r" b="b"/>
              <a:pathLst>
                <a:path w="10001" h="10000">
                  <a:moveTo>
                    <a:pt x="8762" y="0"/>
                  </a:moveTo>
                  <a:lnTo>
                    <a:pt x="10001" y="0"/>
                  </a:lnTo>
                  <a:lnTo>
                    <a:pt x="10001" y="10000"/>
                  </a:lnTo>
                  <a:lnTo>
                    <a:pt x="1" y="10000"/>
                  </a:lnTo>
                  <a:cubicBezTo>
                    <a:pt x="-2" y="9766"/>
                    <a:pt x="4" y="9586"/>
                    <a:pt x="1" y="9352"/>
                  </a:cubicBezTo>
                  <a:lnTo>
                    <a:pt x="8762" y="9346"/>
                  </a:lnTo>
                  <a:lnTo>
                    <a:pt x="8762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5929963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8700" y="2295526"/>
            <a:ext cx="7200900" cy="35718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4D100-95F7-4D61-9795-149D0DAEBC67}" type="datetimeFigureOut">
              <a:rPr lang="en-US" smtClean="0"/>
              <a:pPr/>
              <a:t>10/4/2018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80A59-6FAF-485D-B575-BE5DE77EBC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78649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80797" y="624156"/>
            <a:ext cx="1490950" cy="52432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8700" y="624156"/>
            <a:ext cx="5724525" cy="52432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4D100-95F7-4D61-9795-149D0DAEBC67}" type="datetimeFigureOut">
              <a:rPr lang="en-US" smtClean="0"/>
              <a:pPr/>
              <a:t>10/4/2018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80A59-6FAF-485D-B575-BE5DE77EBC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2858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4D100-95F7-4D61-9795-149D0DAEBC67}" type="datetimeFigureOut">
              <a:rPr lang="en-US" smtClean="0"/>
              <a:pPr/>
              <a:t>10/4/2018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80A59-6FAF-485D-B575-BE5DE77EBC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06425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3769" y="1301361"/>
            <a:ext cx="7209728" cy="2852737"/>
          </a:xfrm>
        </p:spPr>
        <p:txBody>
          <a:bodyPr anchor="b">
            <a:normAutofit/>
          </a:bodyPr>
          <a:lstStyle>
            <a:lvl1pPr algn="r">
              <a:defRPr sz="60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3769" y="4216328"/>
            <a:ext cx="7209728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tx2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4181" y="6453386"/>
            <a:ext cx="1216807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134D100-95F7-4D61-9795-149D0DAEBC67}" type="datetimeFigureOut">
              <a:rPr lang="en-US" smtClean="0"/>
              <a:pPr/>
              <a:t>10/4/2018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8234" y="6453386"/>
            <a:ext cx="5267533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3012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7580A59-6FAF-485D-B575-BE5DE77EBCC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6113972" y="1685652"/>
            <a:ext cx="2456260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8" name="Freeform 7" title="Crop Mark"/>
          <p:cNvSpPr/>
          <p:nvPr/>
        </p:nvSpPr>
        <p:spPr bwMode="auto">
          <a:xfrm>
            <a:off x="6113972" y="1685652"/>
            <a:ext cx="2456260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253404232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8700" y="2286000"/>
            <a:ext cx="3335840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94052" y="2286000"/>
            <a:ext cx="3335840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4D100-95F7-4D61-9795-149D0DAEBC67}" type="datetimeFigureOut">
              <a:rPr lang="en-US" smtClean="0"/>
              <a:pPr/>
              <a:t>10/4/2018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80A59-6FAF-485D-B575-BE5DE77EBC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68986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8700" y="2340230"/>
            <a:ext cx="3335840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400" b="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8700" y="3305208"/>
            <a:ext cx="3335839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93760" y="2349754"/>
            <a:ext cx="3335840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400" b="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93760" y="3305208"/>
            <a:ext cx="3335840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4D100-95F7-4D61-9795-149D0DAEBC67}" type="datetimeFigureOut">
              <a:rPr lang="en-US" smtClean="0"/>
              <a:pPr/>
              <a:t>10/4/2018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80A59-6FAF-485D-B575-BE5DE77EBC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82399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4D100-95F7-4D61-9795-149D0DAEBC67}" type="datetimeFigureOut">
              <a:rPr lang="en-US" smtClean="0"/>
              <a:pPr/>
              <a:t>10/4/2018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80A59-6FAF-485D-B575-BE5DE77EBC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6502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4D100-95F7-4D61-9795-149D0DAEBC67}" type="datetimeFigureOut">
              <a:rPr lang="en-US" smtClean="0"/>
              <a:pPr/>
              <a:t>10/4/2018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80A59-6FAF-485D-B575-BE5DE77EBC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1600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397764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925" y="685800"/>
            <a:ext cx="289179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4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2015" y="685801"/>
            <a:ext cx="3909060" cy="5175250"/>
          </a:xfrm>
        </p:spPr>
        <p:txBody>
          <a:bodyPr/>
          <a:lstStyle>
            <a:lvl1pPr>
              <a:defRPr sz="1500"/>
            </a:lvl1pPr>
            <a:lvl2pPr>
              <a:defRPr sz="1500"/>
            </a:lvl2pPr>
            <a:lvl3pPr>
              <a:defRPr sz="1350"/>
            </a:lvl3pPr>
            <a:lvl4pPr>
              <a:defRPr sz="135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2925" y="2856344"/>
            <a:ext cx="2891790" cy="3011056"/>
          </a:xfrm>
        </p:spPr>
        <p:txBody>
          <a:bodyPr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42925" y="6453386"/>
            <a:ext cx="90342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134D100-95F7-4D61-9795-149D0DAEBC67}" type="datetimeFigureOut">
              <a:rPr lang="en-US" smtClean="0"/>
              <a:pPr/>
              <a:t>10/4/2018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654459" y="6453386"/>
            <a:ext cx="1780256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2355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7580A59-6FAF-485D-B575-BE5DE77EBCC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Divider Bar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1528975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397764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925" y="685800"/>
            <a:ext cx="289179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4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149090" y="1"/>
            <a:ext cx="4994910" cy="6857999"/>
          </a:xfrm>
        </p:spPr>
        <p:txBody>
          <a:bodyPr anchor="t">
            <a:normAutofit/>
          </a:bodyPr>
          <a:lstStyle>
            <a:lvl1pPr marL="0" indent="0">
              <a:buNone/>
              <a:defRPr sz="1500"/>
            </a:lvl1pPr>
            <a:lvl2pPr marL="342900" indent="0">
              <a:buNone/>
              <a:defRPr sz="1500"/>
            </a:lvl2pPr>
            <a:lvl3pPr marL="685800" indent="0">
              <a:buNone/>
              <a:defRPr sz="15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2925" y="2855968"/>
            <a:ext cx="2891790" cy="3011432"/>
          </a:xfrm>
        </p:spPr>
        <p:txBody>
          <a:bodyPr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42925" y="6453386"/>
            <a:ext cx="90342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134D100-95F7-4D61-9795-149D0DAEBC67}" type="datetimeFigureOut">
              <a:rPr lang="en-US" smtClean="0"/>
              <a:pPr/>
              <a:t>10/4/2018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654459" y="6453386"/>
            <a:ext cx="1780256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2355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7580A59-6FAF-485D-B575-BE5DE77EBCC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Divider Bar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5186982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8700" y="2286000"/>
            <a:ext cx="72009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42987" y="6453386"/>
            <a:ext cx="903429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chemeClr val="tx2"/>
                </a:solidFill>
              </a:defRPr>
            </a:lvl1pPr>
          </a:lstStyle>
          <a:p>
            <a:fld id="{5134D100-95F7-4D61-9795-149D0DAEBC67}" type="datetimeFigureOut">
              <a:rPr lang="en-US" smtClean="0"/>
              <a:pPr/>
              <a:t>10/4/2018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70173" y="6453386"/>
            <a:ext cx="4710623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4552" y="6453386"/>
            <a:ext cx="1197219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aseline="0">
                <a:solidFill>
                  <a:schemeClr val="tx2"/>
                </a:solidFill>
              </a:defRPr>
            </a:lvl1pPr>
          </a:lstStyle>
          <a:p>
            <a:fld id="{17580A59-6FAF-485D-B575-BE5DE77EBCC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58571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 title="Side bar"/>
          <p:cNvSpPr/>
          <p:nvPr/>
        </p:nvSpPr>
        <p:spPr>
          <a:xfrm>
            <a:off x="358571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2546773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5" r:id="rId1"/>
    <p:sldLayoutId id="2147483776" r:id="rId2"/>
    <p:sldLayoutId id="2147483777" r:id="rId3"/>
    <p:sldLayoutId id="2147483778" r:id="rId4"/>
    <p:sldLayoutId id="2147483779" r:id="rId5"/>
    <p:sldLayoutId id="2147483780" r:id="rId6"/>
    <p:sldLayoutId id="2147483781" r:id="rId7"/>
    <p:sldLayoutId id="2147483782" r:id="rId8"/>
    <p:sldLayoutId id="2147483783" r:id="rId9"/>
    <p:sldLayoutId id="2147483784" r:id="rId10"/>
    <p:sldLayoutId id="2147483785" r:id="rId11"/>
  </p:sldLayoutIdLst>
  <p:txStyles>
    <p:titleStyle>
      <a:lvl1pPr algn="l" defTabSz="6858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6858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6912">
          <p15:clr>
            <a:srgbClr val="F26B43"/>
          </p15:clr>
        </p15:guide>
        <p15:guide id="2" pos="936">
          <p15:clr>
            <a:srgbClr val="F26B43"/>
          </p15:clr>
        </p15:guide>
        <p15:guide id="3" pos="864">
          <p15:clr>
            <a:srgbClr val="F26B43"/>
          </p15:clr>
        </p15:guide>
        <p15:guide id="4" orient="horz" pos="1368">
          <p15:clr>
            <a:srgbClr val="F26B43"/>
          </p15:clr>
        </p15:guide>
        <p15:guide id="5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5184">
          <p15:clr>
            <a:srgbClr val="F26B43"/>
          </p15:clr>
        </p15:guide>
        <p15:guide id="10" pos="702">
          <p15:clr>
            <a:srgbClr val="F26B43"/>
          </p15:clr>
        </p15:guide>
        <p15:guide id="11" pos="64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Konsep</a:t>
            </a:r>
            <a:r>
              <a:rPr lang="en-US" dirty="0" smtClean="0"/>
              <a:t> </a:t>
            </a:r>
            <a:r>
              <a:rPr lang="en-US" dirty="0" err="1" smtClean="0"/>
              <a:t>sewa</a:t>
            </a:r>
            <a:r>
              <a:rPr lang="en-US" dirty="0" smtClean="0"/>
              <a:t> </a:t>
            </a:r>
            <a:r>
              <a:rPr lang="en-US" dirty="0" err="1" smtClean="0"/>
              <a:t>lahan</a:t>
            </a:r>
            <a:r>
              <a:rPr lang="en-US" dirty="0" smtClean="0"/>
              <a:t> &amp; </a:t>
            </a:r>
            <a:r>
              <a:rPr lang="en-US" dirty="0" err="1" smtClean="0"/>
              <a:t>guna</a:t>
            </a:r>
            <a:r>
              <a:rPr lang="en-US" dirty="0" smtClean="0"/>
              <a:t> </a:t>
            </a:r>
            <a:r>
              <a:rPr lang="en-US" dirty="0" err="1" smtClean="0"/>
              <a:t>lahan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kegunaan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err="1" smtClean="0"/>
              <a:t>Potensi</a:t>
            </a:r>
            <a:r>
              <a:rPr lang="en-US" sz="3200" dirty="0" smtClean="0"/>
              <a:t> </a:t>
            </a:r>
            <a:r>
              <a:rPr lang="en-US" sz="3200" dirty="0" err="1" smtClean="0"/>
              <a:t>ekologis</a:t>
            </a:r>
            <a:endParaRPr lang="en-US" sz="3200" dirty="0" smtClean="0"/>
          </a:p>
          <a:p>
            <a:r>
              <a:rPr lang="en-US" sz="3200" dirty="0" err="1" smtClean="0"/>
              <a:t>Kesuburan</a:t>
            </a:r>
            <a:r>
              <a:rPr lang="en-US" sz="3200" dirty="0" smtClean="0"/>
              <a:t> </a:t>
            </a:r>
            <a:r>
              <a:rPr lang="en-US" sz="3200" dirty="0" err="1" smtClean="0"/>
              <a:t>lahan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Aspek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err="1" smtClean="0"/>
              <a:t>Sebagai</a:t>
            </a:r>
            <a:r>
              <a:rPr lang="en-US" sz="3200" dirty="0" smtClean="0"/>
              <a:t> </a:t>
            </a:r>
            <a:r>
              <a:rPr lang="en-US" sz="3200" dirty="0" err="1" smtClean="0"/>
              <a:t>ekosistem</a:t>
            </a:r>
            <a:endParaRPr lang="en-US" sz="3200" dirty="0" smtClean="0"/>
          </a:p>
          <a:p>
            <a:r>
              <a:rPr lang="en-US" sz="3200" dirty="0" err="1" smtClean="0"/>
              <a:t>Sebagai</a:t>
            </a:r>
            <a:r>
              <a:rPr lang="en-US" sz="3200" dirty="0" smtClean="0"/>
              <a:t> </a:t>
            </a:r>
            <a:r>
              <a:rPr lang="en-US" sz="3200" dirty="0" err="1" smtClean="0"/>
              <a:t>ruang</a:t>
            </a:r>
            <a:endParaRPr lang="en-US" sz="3200" dirty="0" smtClean="0"/>
          </a:p>
          <a:p>
            <a:r>
              <a:rPr lang="en-US" sz="3200" dirty="0" err="1" smtClean="0"/>
              <a:t>Sebagai</a:t>
            </a:r>
            <a:r>
              <a:rPr lang="en-US" sz="3200" dirty="0" smtClean="0"/>
              <a:t> landscape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ecosystem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Ecological system:</a:t>
            </a:r>
          </a:p>
          <a:p>
            <a:r>
              <a:rPr lang="en-US" sz="2800" dirty="0" smtClean="0"/>
              <a:t>Unit-unit </a:t>
            </a:r>
            <a:r>
              <a:rPr lang="en-US" sz="2800" dirty="0" err="1" smtClean="0"/>
              <a:t>fungsional</a:t>
            </a:r>
            <a:r>
              <a:rPr lang="en-US" sz="2800" dirty="0" smtClean="0"/>
              <a:t> </a:t>
            </a:r>
            <a:r>
              <a:rPr lang="en-US" sz="2800" dirty="0" err="1" smtClean="0"/>
              <a:t>hasil</a:t>
            </a:r>
            <a:r>
              <a:rPr lang="en-US" sz="2800" dirty="0" smtClean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 </a:t>
            </a:r>
            <a:r>
              <a:rPr lang="en-US" sz="2800" dirty="0" err="1" smtClean="0"/>
              <a:t>interaksi</a:t>
            </a:r>
            <a:r>
              <a:rPr lang="en-US" sz="2800" dirty="0" smtClean="0"/>
              <a:t> </a:t>
            </a:r>
            <a:r>
              <a:rPr lang="en-US" sz="2800" dirty="0" err="1" smtClean="0"/>
              <a:t>komponen</a:t>
            </a:r>
            <a:r>
              <a:rPr lang="en-US" sz="2800" dirty="0" smtClean="0"/>
              <a:t> </a:t>
            </a:r>
            <a:r>
              <a:rPr lang="en-US" sz="2800" dirty="0" err="1" smtClean="0"/>
              <a:t>biotik</a:t>
            </a:r>
            <a:r>
              <a:rPr lang="en-US" sz="2800" dirty="0" smtClean="0"/>
              <a:t>, </a:t>
            </a:r>
            <a:r>
              <a:rPr lang="en-US" sz="2800" dirty="0" err="1" smtClean="0"/>
              <a:t>abiotik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kultural</a:t>
            </a:r>
            <a:r>
              <a:rPr lang="en-US" sz="2800" dirty="0" smtClean="0"/>
              <a:t> (anthropogenic)</a:t>
            </a:r>
            <a:endParaRPr lang="en-US" sz="2800" dirty="0"/>
          </a:p>
        </p:txBody>
      </p:sp>
      <p:pic>
        <p:nvPicPr>
          <p:cNvPr id="5" name="Content Placeholder 4" descr="ecosystem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052219" y="2700337"/>
            <a:ext cx="3019425" cy="275272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Guna</a:t>
            </a:r>
            <a:r>
              <a:rPr lang="en-US" dirty="0" smtClean="0"/>
              <a:t> </a:t>
            </a:r>
            <a:r>
              <a:rPr lang="en-US" dirty="0" err="1" smtClean="0"/>
              <a:t>lahan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err="1" smtClean="0"/>
              <a:t>Penggunaan</a:t>
            </a:r>
            <a:r>
              <a:rPr lang="en-US" sz="3200" dirty="0" smtClean="0"/>
              <a:t> </a:t>
            </a:r>
            <a:r>
              <a:rPr lang="en-US" sz="3200" dirty="0" err="1" smtClean="0"/>
              <a:t>lahan</a:t>
            </a:r>
            <a:r>
              <a:rPr lang="en-US" sz="3200" dirty="0" smtClean="0"/>
              <a:t> </a:t>
            </a:r>
            <a:r>
              <a:rPr lang="en-US" sz="3200" dirty="0" err="1" smtClean="0"/>
              <a:t>perdesaan</a:t>
            </a:r>
            <a:endParaRPr lang="en-US" sz="3200" dirty="0" smtClean="0"/>
          </a:p>
          <a:p>
            <a:r>
              <a:rPr lang="en-US" sz="3200" dirty="0" err="1" smtClean="0"/>
              <a:t>Penggunaan</a:t>
            </a:r>
            <a:r>
              <a:rPr lang="en-US" sz="3200" dirty="0" smtClean="0"/>
              <a:t> </a:t>
            </a:r>
            <a:r>
              <a:rPr lang="en-US" sz="3200" dirty="0" err="1" smtClean="0"/>
              <a:t>lahan</a:t>
            </a:r>
            <a:r>
              <a:rPr lang="en-US" sz="3200" dirty="0" smtClean="0"/>
              <a:t> </a:t>
            </a:r>
            <a:r>
              <a:rPr lang="en-US" sz="3200" dirty="0" err="1" smtClean="0"/>
              <a:t>perkotaan</a:t>
            </a:r>
            <a:endParaRPr lang="en-US" sz="3200" dirty="0" smtClean="0"/>
          </a:p>
          <a:p>
            <a:endParaRPr lang="en-US" sz="3200" dirty="0" smtClean="0"/>
          </a:p>
          <a:p>
            <a:r>
              <a:rPr lang="en-US" sz="3200" dirty="0" smtClean="0">
                <a:sym typeface="Wingdings" pitchFamily="2" charset="2"/>
              </a:rPr>
              <a:t> </a:t>
            </a:r>
            <a:r>
              <a:rPr lang="en-US" sz="3200" dirty="0" err="1" smtClean="0">
                <a:sym typeface="Wingdings" pitchFamily="2" charset="2"/>
              </a:rPr>
              <a:t>manfaat</a:t>
            </a:r>
            <a:r>
              <a:rPr lang="en-US" sz="3200" dirty="0" smtClean="0">
                <a:sym typeface="Wingdings" pitchFamily="2" charset="2"/>
              </a:rPr>
              <a:t> </a:t>
            </a:r>
            <a:r>
              <a:rPr lang="en-US" sz="3200" dirty="0" err="1" smtClean="0">
                <a:sym typeface="Wingdings" pitchFamily="2" charset="2"/>
              </a:rPr>
              <a:t>dari</a:t>
            </a:r>
            <a:r>
              <a:rPr lang="en-US" sz="3200" dirty="0" smtClean="0">
                <a:sym typeface="Wingdings" pitchFamily="2" charset="2"/>
              </a:rPr>
              <a:t> </a:t>
            </a:r>
            <a:r>
              <a:rPr lang="en-US" sz="3200" dirty="0" err="1" smtClean="0">
                <a:sym typeface="Wingdings" pitchFamily="2" charset="2"/>
              </a:rPr>
              <a:t>lahan</a:t>
            </a:r>
            <a:r>
              <a:rPr lang="en-US" sz="3200" dirty="0" smtClean="0">
                <a:sym typeface="Wingdings" pitchFamily="2" charset="2"/>
              </a:rPr>
              <a:t>.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Guna</a:t>
            </a:r>
            <a:r>
              <a:rPr lang="en-US" dirty="0" smtClean="0"/>
              <a:t> </a:t>
            </a:r>
            <a:r>
              <a:rPr lang="en-US" dirty="0" err="1" smtClean="0"/>
              <a:t>lahan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8700" y="1371600"/>
            <a:ext cx="7200900" cy="54864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Tujuan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:</a:t>
            </a:r>
          </a:p>
          <a:p>
            <a:r>
              <a:rPr lang="en-U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Utility </a:t>
            </a:r>
            <a:r>
              <a:rPr lang="en-U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 property yang </a:t>
            </a:r>
            <a:r>
              <a:rPr lang="en-US" sz="3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memberikan</a:t>
            </a:r>
            <a:r>
              <a:rPr lang="en-U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:</a:t>
            </a:r>
          </a:p>
          <a:p>
            <a:pPr lvl="1"/>
            <a:r>
              <a:rPr lang="en-U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Benefit (</a:t>
            </a:r>
            <a:r>
              <a:rPr lang="en-US" sz="3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manfaat</a:t>
            </a:r>
            <a:r>
              <a:rPr lang="en-U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)</a:t>
            </a:r>
          </a:p>
          <a:p>
            <a:pPr lvl="1"/>
            <a:r>
              <a:rPr lang="en-U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Advantage (</a:t>
            </a:r>
            <a:r>
              <a:rPr lang="en-US" sz="3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keuntungan</a:t>
            </a:r>
            <a:r>
              <a:rPr lang="en-U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)</a:t>
            </a:r>
          </a:p>
          <a:p>
            <a:pPr lvl="1"/>
            <a:r>
              <a:rPr lang="en-U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Pleasure (</a:t>
            </a:r>
            <a:r>
              <a:rPr lang="en-US" sz="3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kesenangan</a:t>
            </a:r>
            <a:r>
              <a:rPr lang="en-U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)</a:t>
            </a:r>
          </a:p>
          <a:p>
            <a:pPr lvl="1"/>
            <a:r>
              <a:rPr lang="en-U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Good/ </a:t>
            </a:r>
            <a:r>
              <a:rPr lang="en-US" sz="3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happines</a:t>
            </a:r>
            <a:r>
              <a:rPr lang="en-U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 (</a:t>
            </a:r>
            <a:r>
              <a:rPr lang="en-US" sz="3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kebaikan</a:t>
            </a:r>
            <a:r>
              <a:rPr lang="en-U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 </a:t>
            </a:r>
            <a:r>
              <a:rPr lang="en-US" sz="3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dan</a:t>
            </a:r>
            <a:r>
              <a:rPr lang="en-U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 </a:t>
            </a:r>
            <a:r>
              <a:rPr lang="en-US" sz="3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kebahagiaan</a:t>
            </a:r>
            <a:r>
              <a:rPr lang="en-U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)</a:t>
            </a:r>
          </a:p>
          <a:p>
            <a:r>
              <a:rPr lang="en-US" sz="3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Kepada</a:t>
            </a:r>
            <a:r>
              <a:rPr lang="en-U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 </a:t>
            </a:r>
            <a:r>
              <a:rPr lang="en-US" sz="3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pihak</a:t>
            </a:r>
            <a:r>
              <a:rPr lang="en-U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 yang </a:t>
            </a:r>
            <a:r>
              <a:rPr lang="en-US" sz="3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berkepentingan</a:t>
            </a:r>
            <a:r>
              <a:rPr lang="en-U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</a:t>
            </a:r>
          </a:p>
          <a:p>
            <a:r>
              <a:rPr lang="en-U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Land users economic man  maximize profit.</a:t>
            </a:r>
            <a:endParaRPr lang="en-US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Sewa</a:t>
            </a:r>
            <a:r>
              <a:rPr lang="en-US" dirty="0" smtClean="0"/>
              <a:t> </a:t>
            </a:r>
            <a:r>
              <a:rPr lang="en-US" dirty="0" err="1" smtClean="0"/>
              <a:t>lahan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Nilai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atau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harga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yang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dihubungkan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dengan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aset-aset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yang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memberikan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aliran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produksi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dan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jasa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sepanjang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lahan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itu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digunakan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Merupakan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residu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(private profit)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dari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perolehan-perolehan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ekonomi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penggunaan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lahan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sesudah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dikurangi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biaya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konstruksi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dan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operasi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Sewa</a:t>
            </a:r>
            <a:r>
              <a:rPr lang="en-US" dirty="0" smtClean="0"/>
              <a:t> </a:t>
            </a:r>
            <a:r>
              <a:rPr lang="en-US" dirty="0" err="1" smtClean="0"/>
              <a:t>lahan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err="1" smtClean="0"/>
              <a:t>Dipengaruhi</a:t>
            </a:r>
            <a:r>
              <a:rPr lang="en-US" sz="3200" dirty="0" smtClean="0"/>
              <a:t> </a:t>
            </a:r>
            <a:r>
              <a:rPr lang="en-US" sz="3200" dirty="0" err="1" smtClean="0"/>
              <a:t>oleh</a:t>
            </a:r>
            <a:r>
              <a:rPr lang="en-US" sz="3200" dirty="0" smtClean="0"/>
              <a:t> </a:t>
            </a:r>
            <a:r>
              <a:rPr lang="en-US" sz="3200" dirty="0" err="1" smtClean="0"/>
              <a:t>dimensi</a:t>
            </a:r>
            <a:r>
              <a:rPr lang="en-US" sz="3200" dirty="0" smtClean="0"/>
              <a:t> </a:t>
            </a:r>
            <a:r>
              <a:rPr lang="en-US" sz="3200" dirty="0" err="1" smtClean="0"/>
              <a:t>waktu</a:t>
            </a:r>
            <a:endParaRPr lang="en-US" sz="3200" dirty="0" smtClean="0"/>
          </a:p>
          <a:p>
            <a:r>
              <a:rPr lang="en-US" sz="3200" dirty="0" err="1" smtClean="0"/>
              <a:t>Dinyatakan</a:t>
            </a:r>
            <a:r>
              <a:rPr lang="en-US" sz="3200" dirty="0" smtClean="0"/>
              <a:t> </a:t>
            </a:r>
            <a:r>
              <a:rPr lang="en-US" sz="3200" dirty="0" err="1" smtClean="0"/>
              <a:t>dalam</a:t>
            </a:r>
            <a:r>
              <a:rPr lang="en-US" sz="3200" dirty="0" smtClean="0"/>
              <a:t> </a:t>
            </a:r>
            <a:r>
              <a:rPr lang="en-US" sz="3200" dirty="0" err="1" smtClean="0"/>
              <a:t>nilai</a:t>
            </a:r>
            <a:r>
              <a:rPr lang="en-US" sz="3200" dirty="0" smtClean="0"/>
              <a:t> </a:t>
            </a:r>
            <a:r>
              <a:rPr lang="en-US" sz="3200" dirty="0" err="1" smtClean="0"/>
              <a:t>kini</a:t>
            </a:r>
            <a:r>
              <a:rPr lang="en-US" sz="3200" dirty="0" smtClean="0"/>
              <a:t> (present value)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Aset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sewa</a:t>
            </a:r>
            <a:r>
              <a:rPr lang="en-US" dirty="0" smtClean="0"/>
              <a:t> </a:t>
            </a:r>
            <a:r>
              <a:rPr lang="en-US" dirty="0" err="1" smtClean="0"/>
              <a:t>lahan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800" dirty="0" err="1"/>
              <a:t>D</a:t>
            </a:r>
            <a:r>
              <a:rPr lang="en-US" sz="2800" dirty="0" err="1" smtClean="0"/>
              <a:t>apat</a:t>
            </a:r>
            <a:r>
              <a:rPr lang="en-US" sz="2800" dirty="0" smtClean="0"/>
              <a:t> </a:t>
            </a:r>
            <a:r>
              <a:rPr lang="en-US" sz="2800" dirty="0" err="1" smtClean="0"/>
              <a:t>berupa</a:t>
            </a:r>
            <a:r>
              <a:rPr lang="en-US" sz="2800" dirty="0" smtClean="0"/>
              <a:t>:</a:t>
            </a:r>
            <a:br>
              <a:rPr lang="en-US" sz="2800" dirty="0" smtClean="0"/>
            </a:br>
            <a:endParaRPr lang="en-US" sz="2800" dirty="0" smtClean="0"/>
          </a:p>
          <a:p>
            <a:r>
              <a:rPr lang="en-US" sz="2800" dirty="0" err="1" smtClean="0"/>
              <a:t>Kesuburan</a:t>
            </a:r>
            <a:r>
              <a:rPr lang="en-US" sz="2800" dirty="0" smtClean="0"/>
              <a:t> </a:t>
            </a:r>
            <a:r>
              <a:rPr lang="en-US" sz="2800" dirty="0" err="1" smtClean="0"/>
              <a:t>tanah</a:t>
            </a:r>
            <a:endParaRPr lang="en-US" sz="2800" dirty="0" smtClean="0"/>
          </a:p>
          <a:p>
            <a:r>
              <a:rPr lang="en-US" sz="2800" dirty="0" err="1"/>
              <a:t>L</a:t>
            </a:r>
            <a:r>
              <a:rPr lang="en-US" sz="2800" dirty="0" err="1" smtClean="0"/>
              <a:t>okasi</a:t>
            </a:r>
            <a:endParaRPr lang="en-US" sz="2800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Aset</a:t>
            </a:r>
            <a:r>
              <a:rPr lang="en-US" dirty="0" smtClean="0"/>
              <a:t> non </a:t>
            </a:r>
            <a:r>
              <a:rPr lang="en-US" dirty="0" err="1" smtClean="0"/>
              <a:t>fisik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sewa</a:t>
            </a:r>
            <a:r>
              <a:rPr lang="en-US" dirty="0" smtClean="0"/>
              <a:t> </a:t>
            </a:r>
            <a:r>
              <a:rPr lang="en-US" dirty="0" err="1" smtClean="0"/>
              <a:t>lahan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800" dirty="0" err="1"/>
              <a:t>D</a:t>
            </a:r>
            <a:r>
              <a:rPr lang="en-US" sz="2800" dirty="0" err="1" smtClean="0"/>
              <a:t>apat</a:t>
            </a:r>
            <a:r>
              <a:rPr lang="en-US" sz="2800" dirty="0" smtClean="0"/>
              <a:t> </a:t>
            </a:r>
            <a:r>
              <a:rPr lang="en-US" sz="2800" dirty="0" err="1" smtClean="0"/>
              <a:t>berupa</a:t>
            </a:r>
            <a:r>
              <a:rPr lang="en-US" sz="2800" dirty="0" smtClean="0"/>
              <a:t>:</a:t>
            </a:r>
          </a:p>
          <a:p>
            <a:r>
              <a:rPr lang="en-US" sz="2800" dirty="0" err="1" smtClean="0"/>
              <a:t>Kenyamanan</a:t>
            </a:r>
            <a:r>
              <a:rPr lang="en-US" sz="2800" dirty="0" smtClean="0"/>
              <a:t> </a:t>
            </a:r>
            <a:r>
              <a:rPr lang="en-US" sz="2800" dirty="0" err="1" smtClean="0"/>
              <a:t>lingkungan</a:t>
            </a:r>
            <a:r>
              <a:rPr lang="en-US" sz="2800" dirty="0" smtClean="0"/>
              <a:t> (amenity rent)</a:t>
            </a:r>
          </a:p>
          <a:p>
            <a:r>
              <a:rPr lang="en-US" sz="2800" dirty="0" smtClean="0"/>
              <a:t>Institutional rent</a:t>
            </a:r>
          </a:p>
          <a:p>
            <a:r>
              <a:rPr lang="en-US" sz="2800" dirty="0" smtClean="0"/>
              <a:t>Social rent</a:t>
            </a:r>
          </a:p>
          <a:p>
            <a:r>
              <a:rPr lang="en-US" sz="2800" dirty="0" smtClean="0"/>
              <a:t>Political rent</a:t>
            </a:r>
            <a:br>
              <a:rPr lang="en-US" sz="2800" dirty="0" smtClean="0"/>
            </a:b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 err="1" smtClean="0"/>
              <a:t>Lahan</a:t>
            </a:r>
            <a:r>
              <a:rPr lang="en-US" sz="2400" dirty="0" smtClean="0"/>
              <a:t> </a:t>
            </a:r>
            <a:r>
              <a:rPr lang="en-US" sz="2400" dirty="0" err="1" smtClean="0"/>
              <a:t>dimanfaatkan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pesawahan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hasil</a:t>
            </a:r>
            <a:r>
              <a:rPr lang="en-US" sz="2400" dirty="0" smtClean="0"/>
              <a:t> </a:t>
            </a:r>
            <a:r>
              <a:rPr lang="en-US" sz="2400" dirty="0" err="1" smtClean="0"/>
              <a:t>bersih</a:t>
            </a:r>
            <a:r>
              <a:rPr lang="en-US" sz="2400" dirty="0" smtClean="0"/>
              <a:t> </a:t>
            </a:r>
            <a:r>
              <a:rPr lang="en-US" sz="2400" dirty="0" err="1" smtClean="0"/>
              <a:t>setahun</a:t>
            </a:r>
            <a:r>
              <a:rPr lang="en-US" sz="2400" dirty="0" smtClean="0"/>
              <a:t> (3 kali </a:t>
            </a:r>
            <a:r>
              <a:rPr lang="en-US" sz="2400" dirty="0" err="1" smtClean="0"/>
              <a:t>musim</a:t>
            </a:r>
            <a:r>
              <a:rPr lang="en-US" sz="2400" dirty="0" smtClean="0"/>
              <a:t> </a:t>
            </a:r>
            <a:r>
              <a:rPr lang="en-US" sz="2400" dirty="0" err="1" smtClean="0"/>
              <a:t>tanam</a:t>
            </a:r>
            <a:r>
              <a:rPr lang="en-US" sz="2400" dirty="0" smtClean="0"/>
              <a:t>)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Rp</a:t>
            </a:r>
            <a:r>
              <a:rPr lang="en-US" sz="2400" dirty="0" smtClean="0"/>
              <a:t>. 2.891.475 per </a:t>
            </a:r>
            <a:r>
              <a:rPr lang="en-US" sz="2400" dirty="0" err="1" smtClean="0"/>
              <a:t>hektar</a:t>
            </a:r>
            <a:r>
              <a:rPr lang="en-US" sz="2400" dirty="0" smtClean="0">
                <a:sym typeface="Wingdings" pitchFamily="2" charset="2"/>
              </a:rPr>
              <a:t> </a:t>
            </a:r>
          </a:p>
          <a:p>
            <a:r>
              <a:rPr lang="en-US" sz="2400" dirty="0" err="1" smtClean="0">
                <a:sym typeface="Wingdings" pitchFamily="2" charset="2"/>
              </a:rPr>
              <a:t>Hasil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tsb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ada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makna</a:t>
            </a:r>
            <a:r>
              <a:rPr lang="en-US" sz="2400" dirty="0" smtClean="0">
                <a:sym typeface="Wingdings" pitchFamily="2" charset="2"/>
              </a:rPr>
              <a:t>:</a:t>
            </a:r>
          </a:p>
          <a:p>
            <a:pPr lvl="1"/>
            <a:r>
              <a:rPr lang="en-US" sz="2400" dirty="0" err="1" smtClean="0">
                <a:sym typeface="Wingdings" pitchFamily="2" charset="2"/>
              </a:rPr>
              <a:t>Sewa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lahan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sawah</a:t>
            </a:r>
            <a:r>
              <a:rPr lang="en-US" sz="2400" dirty="0" smtClean="0">
                <a:sym typeface="Wingdings" pitchFamily="2" charset="2"/>
              </a:rPr>
              <a:t> yang </a:t>
            </a:r>
            <a:r>
              <a:rPr lang="en-US" sz="2400" dirty="0" err="1" smtClean="0">
                <a:sym typeface="Wingdings" pitchFamily="2" charset="2"/>
              </a:rPr>
              <a:t>diberikan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oleh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kumulatif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dari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aset-aset</a:t>
            </a:r>
            <a:r>
              <a:rPr lang="en-US" sz="2400" dirty="0" smtClean="0">
                <a:sym typeface="Wingdings" pitchFamily="2" charset="2"/>
              </a:rPr>
              <a:t>:</a:t>
            </a:r>
          </a:p>
          <a:p>
            <a:pPr lvl="2"/>
            <a:r>
              <a:rPr lang="en-US" sz="2400" dirty="0" err="1" smtClean="0">
                <a:sym typeface="Wingdings" pitchFamily="2" charset="2"/>
              </a:rPr>
              <a:t>Kesuburan</a:t>
            </a:r>
            <a:endParaRPr lang="en-US" sz="2400" dirty="0" smtClean="0">
              <a:sym typeface="Wingdings" pitchFamily="2" charset="2"/>
            </a:endParaRPr>
          </a:p>
          <a:p>
            <a:pPr lvl="2"/>
            <a:r>
              <a:rPr lang="en-US" sz="2400" dirty="0" err="1" smtClean="0">
                <a:sym typeface="Wingdings" pitchFamily="2" charset="2"/>
              </a:rPr>
              <a:t>Lokasi</a:t>
            </a:r>
            <a:endParaRPr lang="en-US" sz="2400" dirty="0" smtClean="0">
              <a:sym typeface="Wingdings" pitchFamily="2" charset="2"/>
            </a:endParaRPr>
          </a:p>
          <a:p>
            <a:pPr lvl="2"/>
            <a:r>
              <a:rPr lang="en-US" sz="2400" dirty="0" err="1" smtClean="0">
                <a:sym typeface="Wingdings" pitchFamily="2" charset="2"/>
              </a:rPr>
              <a:t>Aset</a:t>
            </a:r>
            <a:r>
              <a:rPr lang="en-US" sz="2400" dirty="0" smtClean="0">
                <a:sym typeface="Wingdings" pitchFamily="2" charset="2"/>
              </a:rPr>
              <a:t> non </a:t>
            </a:r>
            <a:r>
              <a:rPr lang="en-US" sz="2400" dirty="0" err="1" smtClean="0">
                <a:sym typeface="Wingdings" pitchFamily="2" charset="2"/>
              </a:rPr>
              <a:t>fisik</a:t>
            </a:r>
            <a:endParaRPr lang="en-US" sz="2400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Lanjutan</a:t>
            </a:r>
            <a:r>
              <a:rPr lang="en-US" dirty="0" smtClean="0"/>
              <a:t> </a:t>
            </a:r>
            <a:r>
              <a:rPr lang="en-US" dirty="0" err="1" smtClean="0"/>
              <a:t>contoh</a:t>
            </a:r>
            <a:r>
              <a:rPr lang="en-US" dirty="0" smtClean="0"/>
              <a:t>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 err="1" smtClean="0"/>
              <a:t>Pada</a:t>
            </a:r>
            <a:r>
              <a:rPr lang="en-US" sz="2800" dirty="0" smtClean="0"/>
              <a:t> </a:t>
            </a:r>
            <a:r>
              <a:rPr lang="en-US" sz="2800" dirty="0" err="1" smtClean="0"/>
              <a:t>kenyataannya</a:t>
            </a:r>
            <a:r>
              <a:rPr lang="en-US" sz="2800" dirty="0" smtClean="0"/>
              <a:t> </a:t>
            </a:r>
            <a:r>
              <a:rPr lang="en-US" sz="2800" dirty="0" err="1" smtClean="0"/>
              <a:t>hasil</a:t>
            </a:r>
            <a:r>
              <a:rPr lang="en-US" sz="2800" dirty="0" smtClean="0"/>
              <a:t> </a:t>
            </a:r>
            <a:r>
              <a:rPr lang="en-US" sz="2800" dirty="0" err="1" smtClean="0"/>
              <a:t>bersih</a:t>
            </a:r>
            <a:r>
              <a:rPr lang="en-US" sz="2800" dirty="0" smtClean="0"/>
              <a:t> </a:t>
            </a:r>
            <a:r>
              <a:rPr lang="en-US" sz="2800" dirty="0" err="1" smtClean="0"/>
              <a:t>tersebut</a:t>
            </a:r>
            <a:r>
              <a:rPr lang="en-US" sz="2800" dirty="0" smtClean="0"/>
              <a:t> </a:t>
            </a:r>
            <a:r>
              <a:rPr lang="en-US" sz="2800" dirty="0" err="1" smtClean="0"/>
              <a:t>mewakili</a:t>
            </a:r>
            <a:r>
              <a:rPr lang="en-US" sz="2800" dirty="0" smtClean="0"/>
              <a:t> </a:t>
            </a:r>
            <a:r>
              <a:rPr lang="en-US" sz="2800" dirty="0" err="1" smtClean="0"/>
              <a:t>sewa</a:t>
            </a:r>
            <a:r>
              <a:rPr lang="en-US" sz="2800" dirty="0" smtClean="0"/>
              <a:t> </a:t>
            </a:r>
            <a:r>
              <a:rPr lang="en-US" sz="2800" dirty="0" err="1" smtClean="0"/>
              <a:t>lahan</a:t>
            </a:r>
            <a:r>
              <a:rPr lang="en-US" sz="2800" dirty="0" smtClean="0"/>
              <a:t> </a:t>
            </a:r>
            <a:r>
              <a:rPr lang="en-US" sz="2800" dirty="0" err="1" smtClean="0"/>
              <a:t>berdasarkan</a:t>
            </a:r>
            <a:r>
              <a:rPr lang="en-US" sz="2800" dirty="0" smtClean="0"/>
              <a:t> </a:t>
            </a:r>
            <a:r>
              <a:rPr lang="en-US" sz="2800" dirty="0" err="1" smtClean="0"/>
              <a:t>nilai</a:t>
            </a:r>
            <a:r>
              <a:rPr lang="en-US" sz="2800" dirty="0" smtClean="0"/>
              <a:t> </a:t>
            </a:r>
            <a:r>
              <a:rPr lang="en-US" sz="2800" dirty="0" err="1" smtClean="0"/>
              <a:t>ekonomi</a:t>
            </a:r>
            <a:r>
              <a:rPr lang="en-US" sz="2800" dirty="0" smtClean="0"/>
              <a:t> (monetary) </a:t>
            </a:r>
            <a:r>
              <a:rPr lang="en-US" sz="2800" dirty="0" err="1" smtClean="0"/>
              <a:t>belaka</a:t>
            </a:r>
            <a:r>
              <a:rPr lang="en-US" sz="2800" dirty="0" smtClean="0"/>
              <a:t> yang </a:t>
            </a:r>
            <a:r>
              <a:rPr lang="en-US" sz="2800" dirty="0" err="1" smtClean="0"/>
              <a:t>hanya</a:t>
            </a:r>
            <a:r>
              <a:rPr lang="en-US" sz="2800" dirty="0" smtClean="0"/>
              <a:t> </a:t>
            </a:r>
            <a:r>
              <a:rPr lang="en-US" sz="2800" dirty="0" err="1" smtClean="0"/>
              <a:t>mencerminkan</a:t>
            </a:r>
            <a:r>
              <a:rPr lang="en-US" sz="2800" dirty="0" smtClean="0"/>
              <a:t> </a:t>
            </a:r>
            <a:r>
              <a:rPr lang="en-US" sz="2800" dirty="0" err="1" smtClean="0"/>
              <a:t>nilai</a:t>
            </a:r>
            <a:r>
              <a:rPr lang="en-US" sz="2800" dirty="0" smtClean="0"/>
              <a:t> </a:t>
            </a:r>
            <a:r>
              <a:rPr lang="en-US" sz="2800" dirty="0" err="1" smtClean="0"/>
              <a:t>kesuburan</a:t>
            </a:r>
            <a:r>
              <a:rPr lang="en-US" sz="2800" dirty="0" smtClean="0"/>
              <a:t>.</a:t>
            </a:r>
          </a:p>
          <a:p>
            <a:r>
              <a:rPr lang="en-US" sz="2800" dirty="0" err="1" smtClean="0"/>
              <a:t>Bila</a:t>
            </a:r>
            <a:r>
              <a:rPr lang="en-US" sz="2800" dirty="0" smtClean="0"/>
              <a:t> </a:t>
            </a:r>
            <a:r>
              <a:rPr lang="en-US" sz="2800" dirty="0" err="1" smtClean="0"/>
              <a:t>manfaat</a:t>
            </a:r>
            <a:r>
              <a:rPr lang="en-US" sz="2800" dirty="0" smtClean="0"/>
              <a:t> </a:t>
            </a:r>
            <a:r>
              <a:rPr lang="en-US" sz="2800" dirty="0" err="1" smtClean="0"/>
              <a:t>dirinci</a:t>
            </a:r>
            <a:r>
              <a:rPr lang="en-US" sz="2800" dirty="0" smtClean="0"/>
              <a:t>, </a:t>
            </a:r>
            <a:r>
              <a:rPr lang="en-US" sz="2800" dirty="0" err="1" smtClean="0"/>
              <a:t>ada</a:t>
            </a:r>
            <a:r>
              <a:rPr lang="en-US" sz="2800" dirty="0" smtClean="0"/>
              <a:t>:</a:t>
            </a:r>
          </a:p>
          <a:p>
            <a:pPr lvl="1"/>
            <a:r>
              <a:rPr lang="en-US" sz="2800" dirty="0" err="1" smtClean="0"/>
              <a:t>Manfaat</a:t>
            </a:r>
            <a:r>
              <a:rPr lang="en-US" sz="2800" dirty="0" smtClean="0"/>
              <a:t> </a:t>
            </a:r>
            <a:r>
              <a:rPr lang="en-US" sz="2800" dirty="0" err="1" smtClean="0"/>
              <a:t>konservasi</a:t>
            </a:r>
            <a:r>
              <a:rPr lang="en-US" sz="2800" dirty="0" smtClean="0"/>
              <a:t> </a:t>
            </a:r>
            <a:r>
              <a:rPr lang="en-US" sz="2800" dirty="0" err="1" smtClean="0"/>
              <a:t>tanah</a:t>
            </a:r>
            <a:endParaRPr lang="en-US" sz="2800" dirty="0" smtClean="0"/>
          </a:p>
          <a:p>
            <a:pPr lvl="1"/>
            <a:r>
              <a:rPr lang="en-US" sz="2800" dirty="0" err="1" smtClean="0"/>
              <a:t>Manfaat</a:t>
            </a:r>
            <a:r>
              <a:rPr lang="en-US" sz="2800" dirty="0" smtClean="0"/>
              <a:t> </a:t>
            </a:r>
            <a:r>
              <a:rPr lang="en-US" sz="2800" dirty="0" err="1" smtClean="0"/>
              <a:t>kesempatan</a:t>
            </a:r>
            <a:r>
              <a:rPr lang="en-US" sz="2800" dirty="0" smtClean="0"/>
              <a:t> </a:t>
            </a:r>
            <a:r>
              <a:rPr lang="en-US" sz="2800" dirty="0" err="1" smtClean="0"/>
              <a:t>kerja</a:t>
            </a:r>
            <a:endParaRPr lang="en-US" sz="2800" dirty="0" smtClean="0"/>
          </a:p>
          <a:p>
            <a:pPr lvl="1"/>
            <a:r>
              <a:rPr lang="en-US" sz="2800" dirty="0" err="1" smtClean="0"/>
              <a:t>Manfaat</a:t>
            </a:r>
            <a:r>
              <a:rPr lang="en-US" sz="2800" dirty="0" smtClean="0"/>
              <a:t> </a:t>
            </a:r>
            <a:r>
              <a:rPr lang="en-US" sz="2800" dirty="0" err="1" smtClean="0"/>
              <a:t>kelembagaan</a:t>
            </a:r>
            <a:r>
              <a:rPr lang="en-US" sz="2800" dirty="0" smtClean="0"/>
              <a:t> </a:t>
            </a:r>
            <a:r>
              <a:rPr lang="en-US" sz="2800" dirty="0" err="1" smtClean="0"/>
              <a:t>sawah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err="1" smtClean="0"/>
              <a:t>Kawasan</a:t>
            </a:r>
            <a:r>
              <a:rPr lang="en-US" sz="3200" dirty="0" smtClean="0"/>
              <a:t> </a:t>
            </a:r>
            <a:r>
              <a:rPr lang="en-US" sz="3200" dirty="0" err="1" smtClean="0"/>
              <a:t>industri</a:t>
            </a:r>
            <a:r>
              <a:rPr lang="en-US" sz="3200" dirty="0" smtClean="0"/>
              <a:t> </a:t>
            </a:r>
            <a:r>
              <a:rPr lang="en-US" sz="3200" dirty="0" err="1" smtClean="0"/>
              <a:t>menghasilkan</a:t>
            </a:r>
            <a:r>
              <a:rPr lang="en-US" sz="3200" dirty="0" smtClean="0"/>
              <a:t> 1 </a:t>
            </a:r>
            <a:r>
              <a:rPr lang="en-US" sz="3200" dirty="0" err="1" smtClean="0"/>
              <a:t>trilyun</a:t>
            </a:r>
            <a:r>
              <a:rPr lang="en-US" sz="3200" dirty="0" smtClean="0"/>
              <a:t> per </a:t>
            </a:r>
            <a:r>
              <a:rPr lang="en-US" sz="3200" dirty="0" err="1" smtClean="0"/>
              <a:t>tahun</a:t>
            </a:r>
            <a:r>
              <a:rPr lang="en-US" sz="3200" dirty="0" smtClean="0"/>
              <a:t>,</a:t>
            </a:r>
          </a:p>
          <a:p>
            <a:r>
              <a:rPr lang="en-US" sz="3200" dirty="0" err="1" smtClean="0"/>
              <a:t>Sewa</a:t>
            </a:r>
            <a:r>
              <a:rPr lang="en-US" sz="3200" dirty="0" smtClean="0"/>
              <a:t> </a:t>
            </a:r>
            <a:r>
              <a:rPr lang="en-US" sz="3200" dirty="0" err="1" smtClean="0"/>
              <a:t>lahan</a:t>
            </a:r>
            <a:r>
              <a:rPr lang="en-US" sz="3200" dirty="0" smtClean="0"/>
              <a:t> </a:t>
            </a:r>
            <a:r>
              <a:rPr lang="en-US" sz="3200" dirty="0" err="1" smtClean="0"/>
              <a:t>berkurang</a:t>
            </a:r>
            <a:r>
              <a:rPr lang="en-US" sz="3200" dirty="0" smtClean="0"/>
              <a:t>, </a:t>
            </a:r>
            <a:r>
              <a:rPr lang="en-US" sz="3200" dirty="0" err="1" smtClean="0"/>
              <a:t>karena</a:t>
            </a:r>
            <a:r>
              <a:rPr lang="en-US" sz="3200" dirty="0" smtClean="0"/>
              <a:t>:</a:t>
            </a:r>
          </a:p>
          <a:p>
            <a:pPr lvl="1"/>
            <a:r>
              <a:rPr lang="en-US" sz="3200" dirty="0" err="1" smtClean="0"/>
              <a:t>Ada</a:t>
            </a:r>
            <a:r>
              <a:rPr lang="en-US" sz="3200" dirty="0" smtClean="0"/>
              <a:t> </a:t>
            </a:r>
            <a:r>
              <a:rPr lang="en-US" sz="3200" dirty="0" err="1" smtClean="0"/>
              <a:t>biaya</a:t>
            </a:r>
            <a:r>
              <a:rPr lang="en-US" sz="3200" dirty="0" smtClean="0"/>
              <a:t> </a:t>
            </a:r>
            <a:r>
              <a:rPr lang="en-US" sz="3200" dirty="0" err="1" smtClean="0"/>
              <a:t>lingkungan</a:t>
            </a:r>
            <a:r>
              <a:rPr lang="en-US" sz="3200" dirty="0" smtClean="0"/>
              <a:t>, </a:t>
            </a:r>
            <a:r>
              <a:rPr lang="en-US" sz="3200" dirty="0" err="1" smtClean="0"/>
              <a:t>yaitu</a:t>
            </a:r>
            <a:endParaRPr lang="en-US" sz="3200" dirty="0" smtClean="0"/>
          </a:p>
          <a:p>
            <a:pPr lvl="1"/>
            <a:r>
              <a:rPr lang="en-US" sz="3200" dirty="0" err="1" smtClean="0"/>
              <a:t>Turunnya</a:t>
            </a:r>
            <a:r>
              <a:rPr lang="en-US" sz="3200" dirty="0" smtClean="0"/>
              <a:t> </a:t>
            </a:r>
            <a:r>
              <a:rPr lang="en-US" sz="3200" dirty="0" err="1" smtClean="0"/>
              <a:t>kualitas</a:t>
            </a:r>
            <a:r>
              <a:rPr lang="en-US" sz="3200" dirty="0" smtClean="0"/>
              <a:t> </a:t>
            </a:r>
            <a:r>
              <a:rPr lang="en-US" sz="3200" dirty="0" err="1" smtClean="0"/>
              <a:t>udara</a:t>
            </a:r>
            <a:r>
              <a:rPr lang="en-US" sz="3200" dirty="0" smtClean="0"/>
              <a:t>, air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dirty="0" err="1" smtClean="0"/>
              <a:t>tanah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daya</a:t>
            </a:r>
            <a:r>
              <a:rPr lang="en-US" dirty="0" smtClean="0"/>
              <a:t> </a:t>
            </a:r>
            <a:r>
              <a:rPr lang="en-US" dirty="0" err="1" smtClean="0"/>
              <a:t>lahan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Crop</Template>
  <TotalTime>404</TotalTime>
  <Words>281</Words>
  <Application>Microsoft Office PowerPoint</Application>
  <PresentationFormat>On-screen Show (4:3)</PresentationFormat>
  <Paragraphs>60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Franklin Gothic Book</vt:lpstr>
      <vt:lpstr>Wingdings</vt:lpstr>
      <vt:lpstr>Crop</vt:lpstr>
      <vt:lpstr>Konsep sewa lahan &amp; guna lahan</vt:lpstr>
      <vt:lpstr>Sewa lahan</vt:lpstr>
      <vt:lpstr>Sewa lahan</vt:lpstr>
      <vt:lpstr> Aset dari sewa lahan</vt:lpstr>
      <vt:lpstr>Aset non fisik dari sewa lahan</vt:lpstr>
      <vt:lpstr>Contoh 1</vt:lpstr>
      <vt:lpstr>Lanjutan contoh 1</vt:lpstr>
      <vt:lpstr>Contoh 2</vt:lpstr>
      <vt:lpstr>Sumber daya lahan</vt:lpstr>
      <vt:lpstr>kegunaan</vt:lpstr>
      <vt:lpstr>Aspek</vt:lpstr>
      <vt:lpstr>ecosystem</vt:lpstr>
      <vt:lpstr>Guna lahan</vt:lpstr>
      <vt:lpstr>Guna lahan</vt:lpstr>
    </vt:vector>
  </TitlesOfParts>
  <Company>Universitas Komputer Indonesia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Konsep sewa lahan &amp; guna lahan</dc:title>
  <dc:creator>Universitas Komputer Indonesia</dc:creator>
  <cp:lastModifiedBy>UNIKOM</cp:lastModifiedBy>
  <cp:revision>9</cp:revision>
  <dcterms:created xsi:type="dcterms:W3CDTF">2010-03-02T12:32:53Z</dcterms:created>
  <dcterms:modified xsi:type="dcterms:W3CDTF">2018-10-04T01:52:11Z</dcterms:modified>
</cp:coreProperties>
</file>