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80" r:id="rId13"/>
    <p:sldId id="281" r:id="rId14"/>
    <p:sldId id="282" r:id="rId15"/>
    <p:sldId id="283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 varScale="1">
        <p:scale>
          <a:sx n="68" d="100"/>
          <a:sy n="68" d="100"/>
        </p:scale>
        <p:origin x="146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D71A80C-DC06-4C0A-900A-16047EDBB2B2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3F8324E-6392-4CC8-ACDD-CF7A59D2CB3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441919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1A80C-DC06-4C0A-900A-16047EDBB2B2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8324E-6392-4CC8-ACDD-CF7A59D2C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990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1A80C-DC06-4C0A-900A-16047EDBB2B2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8324E-6392-4CC8-ACDD-CF7A59D2C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358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1A80C-DC06-4C0A-900A-16047EDBB2B2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8324E-6392-4CC8-ACDD-CF7A59D2C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31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71A80C-DC06-4C0A-900A-16047EDBB2B2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F8324E-6392-4CC8-ACDD-CF7A59D2CB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5958386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1A80C-DC06-4C0A-900A-16047EDBB2B2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8324E-6392-4CC8-ACDD-CF7A59D2C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07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1A80C-DC06-4C0A-900A-16047EDBB2B2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8324E-6392-4CC8-ACDD-CF7A59D2C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37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1A80C-DC06-4C0A-900A-16047EDBB2B2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8324E-6392-4CC8-ACDD-CF7A59D2C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678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1A80C-DC06-4C0A-900A-16047EDBB2B2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8324E-6392-4CC8-ACDD-CF7A59D2C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335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71A80C-DC06-4C0A-900A-16047EDBB2B2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F8324E-6392-4CC8-ACDD-CF7A59D2CB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25306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71A80C-DC06-4C0A-900A-16047EDBB2B2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F8324E-6392-4CC8-ACDD-CF7A59D2CB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75417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8D71A80C-DC06-4C0A-900A-16047EDBB2B2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73F8324E-6392-4CC8-ACDD-CF7A59D2CB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25997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Biaya%20variabel.pptx" TargetMode="External"/><Relationship Id="rId2" Type="http://schemas.openxmlformats.org/officeDocument/2006/relationships/hyperlink" Target="Biaya%20tetap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BEP%20(break%20even%20point).ppt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christaller_K3.pptx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: </a:t>
            </a:r>
            <a:r>
              <a:rPr lang="en-US" dirty="0" err="1"/>
              <a:t>Christaller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Central place theory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Lanjutan</a:t>
            </a:r>
            <a:r>
              <a:rPr lang="en-US" dirty="0"/>
              <a:t> </a:t>
            </a:r>
            <a:r>
              <a:rPr lang="en-US" dirty="0" err="1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Dari </a:t>
            </a:r>
            <a:r>
              <a:rPr lang="en-US" sz="3200" dirty="0" err="1"/>
              <a:t>sisi</a:t>
            </a:r>
            <a:r>
              <a:rPr lang="en-US" sz="3200" dirty="0"/>
              <a:t> </a:t>
            </a:r>
            <a:r>
              <a:rPr lang="en-US" sz="3200" dirty="0" err="1"/>
              <a:t>produsen</a:t>
            </a:r>
            <a:r>
              <a:rPr lang="en-US" sz="3200" dirty="0"/>
              <a:t>, </a:t>
            </a:r>
            <a:r>
              <a:rPr lang="en-US" sz="3200" dirty="0" err="1"/>
              <a:t>bila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ada</a:t>
            </a:r>
            <a:r>
              <a:rPr lang="en-US" sz="3200" dirty="0"/>
              <a:t> </a:t>
            </a:r>
            <a:r>
              <a:rPr lang="en-US" sz="3200" dirty="0" err="1"/>
              <a:t>produsen</a:t>
            </a:r>
            <a:r>
              <a:rPr lang="en-US" sz="3200" dirty="0"/>
              <a:t> </a:t>
            </a:r>
            <a:r>
              <a:rPr lang="en-US" sz="3200" dirty="0" err="1"/>
              <a:t>telur</a:t>
            </a:r>
            <a:r>
              <a:rPr lang="en-US" sz="3200" dirty="0"/>
              <a:t> yang lain, </a:t>
            </a:r>
            <a:r>
              <a:rPr lang="en-US" sz="3200" dirty="0" err="1"/>
              <a:t>produsen</a:t>
            </a:r>
            <a:r>
              <a:rPr lang="en-US" sz="3200" dirty="0"/>
              <a:t> </a:t>
            </a:r>
            <a:r>
              <a:rPr lang="en-US" sz="3200" dirty="0" err="1"/>
              <a:t>tsb</a:t>
            </a:r>
            <a:r>
              <a:rPr lang="en-US" sz="3200" dirty="0"/>
              <a:t>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mendapat</a:t>
            </a:r>
            <a:r>
              <a:rPr lang="en-US" sz="3200" dirty="0"/>
              <a:t> </a:t>
            </a:r>
            <a:r>
              <a:rPr lang="en-US" sz="3200" dirty="0" err="1"/>
              <a:t>seluruh</a:t>
            </a:r>
            <a:r>
              <a:rPr lang="en-US" sz="3200" dirty="0"/>
              <a:t> </a:t>
            </a:r>
            <a:r>
              <a:rPr lang="en-US" sz="3200" dirty="0" err="1"/>
              <a:t>pasar</a:t>
            </a:r>
            <a:r>
              <a:rPr lang="en-US" sz="3200" dirty="0"/>
              <a:t> </a:t>
            </a:r>
            <a:r>
              <a:rPr lang="en-US" sz="3200" dirty="0" err="1"/>
              <a:t>sesuai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rangenya</a:t>
            </a:r>
            <a:r>
              <a:rPr lang="en-US" sz="3200" dirty="0"/>
              <a:t>.</a:t>
            </a:r>
          </a:p>
          <a:p>
            <a:r>
              <a:rPr lang="en-US" sz="3200" dirty="0" err="1"/>
              <a:t>Ada</a:t>
            </a:r>
            <a:r>
              <a:rPr lang="en-US" sz="3200" dirty="0"/>
              <a:t> </a:t>
            </a:r>
            <a:r>
              <a:rPr lang="en-US" sz="3200" dirty="0" err="1"/>
              <a:t>kemungkinan</a:t>
            </a:r>
            <a:r>
              <a:rPr lang="en-US" sz="3200" dirty="0"/>
              <a:t> </a:t>
            </a:r>
            <a:r>
              <a:rPr lang="en-US" sz="3200" dirty="0" err="1"/>
              <a:t>produsen</a:t>
            </a:r>
            <a:r>
              <a:rPr lang="en-US" sz="3200" dirty="0"/>
              <a:t> lain</a:t>
            </a:r>
            <a:r>
              <a:rPr lang="en-US" sz="3200" dirty="0">
                <a:sym typeface="Wingdings" pitchFamily="2" charset="2"/>
              </a:rPr>
              <a:t> </a:t>
            </a:r>
            <a:r>
              <a:rPr lang="en-US" sz="3200" dirty="0" err="1">
                <a:sym typeface="Wingdings" pitchFamily="2" charset="2"/>
              </a:rPr>
              <a:t>krn</a:t>
            </a:r>
            <a:r>
              <a:rPr lang="en-US" sz="3200" dirty="0">
                <a:sym typeface="Wingdings" pitchFamily="2" charset="2"/>
              </a:rPr>
              <a:t> </a:t>
            </a:r>
            <a:r>
              <a:rPr lang="en-US" sz="3200" dirty="0" err="1">
                <a:sym typeface="Wingdings" pitchFamily="2" charset="2"/>
              </a:rPr>
              <a:t>itu</a:t>
            </a:r>
            <a:r>
              <a:rPr lang="en-US" sz="3200" dirty="0">
                <a:sym typeface="Wingdings" pitchFamily="2" charset="2"/>
              </a:rPr>
              <a:t> </a:t>
            </a:r>
            <a:r>
              <a:rPr lang="en-US" sz="3200" dirty="0" err="1">
                <a:sym typeface="Wingdings" pitchFamily="2" charset="2"/>
              </a:rPr>
              <a:t>ada</a:t>
            </a:r>
            <a:r>
              <a:rPr lang="en-US" sz="3200" dirty="0">
                <a:sym typeface="Wingdings" pitchFamily="2" charset="2"/>
              </a:rPr>
              <a:t> </a:t>
            </a:r>
            <a:r>
              <a:rPr lang="en-US" sz="3200" dirty="0" err="1">
                <a:sym typeface="Wingdings" pitchFamily="2" charset="2"/>
              </a:rPr>
              <a:t>luas</a:t>
            </a:r>
            <a:r>
              <a:rPr lang="en-US" sz="3200" dirty="0">
                <a:sym typeface="Wingdings" pitchFamily="2" charset="2"/>
              </a:rPr>
              <a:t> </a:t>
            </a:r>
            <a:r>
              <a:rPr lang="en-US" sz="3200" dirty="0" err="1">
                <a:sym typeface="Wingdings" pitchFamily="2" charset="2"/>
              </a:rPr>
              <a:t>pasar</a:t>
            </a:r>
            <a:r>
              <a:rPr lang="en-US" sz="3200" dirty="0">
                <a:sym typeface="Wingdings" pitchFamily="2" charset="2"/>
              </a:rPr>
              <a:t> minimal agar </a:t>
            </a:r>
            <a:r>
              <a:rPr lang="en-US" sz="3200" dirty="0" err="1">
                <a:sym typeface="Wingdings" pitchFamily="2" charset="2"/>
              </a:rPr>
              <a:t>produsen</a:t>
            </a:r>
            <a:r>
              <a:rPr lang="en-US" sz="3200" dirty="0">
                <a:sym typeface="Wingdings" pitchFamily="2" charset="2"/>
              </a:rPr>
              <a:t> </a:t>
            </a:r>
            <a:r>
              <a:rPr lang="en-US" sz="3200" dirty="0" err="1">
                <a:sym typeface="Wingdings" pitchFamily="2" charset="2"/>
              </a:rPr>
              <a:t>tidak</a:t>
            </a:r>
            <a:r>
              <a:rPr lang="en-US" sz="3200" dirty="0">
                <a:sym typeface="Wingdings" pitchFamily="2" charset="2"/>
              </a:rPr>
              <a:t> </a:t>
            </a:r>
            <a:r>
              <a:rPr lang="en-US" sz="3200" dirty="0" err="1">
                <a:sym typeface="Wingdings" pitchFamily="2" charset="2"/>
              </a:rPr>
              <a:t>rugi</a:t>
            </a:r>
            <a:r>
              <a:rPr lang="en-US" sz="3200" dirty="0">
                <a:sym typeface="Wingdings" pitchFamily="2" charset="2"/>
              </a:rPr>
              <a:t>  threshold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Produksi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hlinkClick r:id="rId2" action="ppaction://hlinkpres?slideindex=1&amp;slidetitle="/>
              </a:rPr>
              <a:t>Biaya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 action="ppaction://hlinkpres?slideindex=1&amp;slidetitle=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hlinkClick r:id="rId2" action="ppaction://hlinkpres?slideindex=1&amp;slidetitle="/>
              </a:rPr>
              <a:t>tetap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 action="ppaction://hlinkpres?slideindex=1&amp;slidetitle="/>
              </a:rPr>
              <a:t> (fixed cost)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hlinkClick r:id="rId3" action="ppaction://hlinkpres?slideindex=1&amp;slidetitle="/>
              </a:rPr>
              <a:t>Biaya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 action="ppaction://hlinkpres?slideindex=1&amp;slidetitle=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hlinkClick r:id="rId3" action="ppaction://hlinkpres?slideindex=1&amp;slidetitle="/>
              </a:rPr>
              <a:t>variabel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 action="ppaction://hlinkpres?slideindex=1&amp;slidetitle="/>
              </a:rPr>
              <a:t> (variable cost)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4" action="ppaction://hlinkpres?slideindex=1&amp;slidetitle="/>
              </a:rPr>
              <a:t>BEP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tetap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jumlahnya</a:t>
            </a:r>
            <a:r>
              <a:rPr lang="en-US" dirty="0"/>
              <a:t> (</a:t>
            </a:r>
            <a:r>
              <a:rPr lang="en-US" dirty="0" err="1"/>
              <a:t>lumpsum</a:t>
            </a:r>
            <a:r>
              <a:rPr lang="en-US" dirty="0"/>
              <a:t>)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terikat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banyaknya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/ </a:t>
            </a:r>
            <a:r>
              <a:rPr lang="en-US" dirty="0" err="1"/>
              <a:t>penjualan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Contoh</a:t>
            </a:r>
            <a:r>
              <a:rPr lang="en-US" dirty="0"/>
              <a:t>:</a:t>
            </a:r>
          </a:p>
          <a:p>
            <a:pPr lvl="2"/>
            <a:r>
              <a:rPr lang="en-US" dirty="0" err="1"/>
              <a:t>Sewa</a:t>
            </a:r>
            <a:r>
              <a:rPr lang="en-US" dirty="0"/>
              <a:t> </a:t>
            </a:r>
            <a:r>
              <a:rPr lang="en-US" dirty="0" err="1"/>
              <a:t>toko</a:t>
            </a:r>
            <a:endParaRPr lang="en-US" dirty="0"/>
          </a:p>
          <a:p>
            <a:pPr lvl="2"/>
            <a:r>
              <a:rPr lang="en-US" dirty="0" err="1"/>
              <a:t>Gaji</a:t>
            </a:r>
            <a:r>
              <a:rPr lang="en-US" dirty="0"/>
              <a:t> </a:t>
            </a:r>
            <a:r>
              <a:rPr lang="en-US" dirty="0" err="1"/>
              <a:t>pegawai</a:t>
            </a:r>
            <a:endParaRPr lang="en-US" dirty="0"/>
          </a:p>
          <a:p>
            <a:pPr lvl="2"/>
            <a:r>
              <a:rPr lang="en-US" dirty="0"/>
              <a:t>Air</a:t>
            </a:r>
          </a:p>
          <a:p>
            <a:pPr lvl="2"/>
            <a:r>
              <a:rPr lang="en-US" dirty="0" err="1"/>
              <a:t>Listrik</a:t>
            </a:r>
            <a:endParaRPr lang="en-US" dirty="0"/>
          </a:p>
          <a:p>
            <a:pPr lvl="2"/>
            <a:r>
              <a:rPr lang="en-US" dirty="0" err="1"/>
              <a:t>telepon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235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variabel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produksi</a:t>
            </a:r>
            <a:endParaRPr lang="en-US" dirty="0"/>
          </a:p>
          <a:p>
            <a:pPr lvl="1"/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bahan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643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BEP (break even point)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err="1">
                <a:solidFill>
                  <a:srgbClr val="FF0000"/>
                </a:solidFill>
              </a:rPr>
              <a:t>Contoh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pedagang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telur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Rp.10.000</a:t>
            </a:r>
          </a:p>
          <a:p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Rp</a:t>
            </a:r>
            <a:r>
              <a:rPr lang="en-US" dirty="0"/>
              <a:t>. 200 per </a:t>
            </a:r>
            <a:r>
              <a:rPr lang="en-US" dirty="0" err="1"/>
              <a:t>telur</a:t>
            </a:r>
            <a:endParaRPr lang="en-US" dirty="0"/>
          </a:p>
          <a:p>
            <a:r>
              <a:rPr lang="en-US" dirty="0"/>
              <a:t>J</a:t>
            </a:r>
            <a:r>
              <a:rPr lang="id-ID" dirty="0"/>
              <a:t>umlah yang harus dijual supaya BEP?</a:t>
            </a:r>
          </a:p>
          <a:p>
            <a:r>
              <a:rPr lang="id-ID" dirty="0"/>
              <a:t>BEP </a:t>
            </a:r>
            <a:r>
              <a:rPr lang="id-ID" dirty="0">
                <a:sym typeface="Wingdings" panose="05000000000000000000" pitchFamily="2" charset="2"/>
              </a:rPr>
              <a:t> jumlah penerimaan = jumlah biaya</a:t>
            </a:r>
          </a:p>
          <a:p>
            <a:r>
              <a:rPr lang="id-ID" dirty="0">
                <a:sym typeface="Wingdings" panose="05000000000000000000" pitchFamily="2" charset="2"/>
              </a:rPr>
              <a:t>Harga jual= Rp. 400 per telur</a:t>
            </a:r>
          </a:p>
          <a:p>
            <a:r>
              <a:rPr lang="id-ID" dirty="0">
                <a:sym typeface="Wingdings" panose="05000000000000000000" pitchFamily="2" charset="2"/>
              </a:rPr>
              <a:t>Yang harus dijual = y butir telur </a:t>
            </a:r>
          </a:p>
          <a:p>
            <a:r>
              <a:rPr lang="id-ID" dirty="0">
                <a:sym typeface="Wingdings" panose="05000000000000000000" pitchFamily="2" charset="2"/>
              </a:rPr>
              <a:t>400 x y = 10.000+ (y x 200)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910389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/>
              <a:t>400 y = 10.000 + 200y</a:t>
            </a:r>
          </a:p>
          <a:p>
            <a:r>
              <a:rPr lang="id-ID" dirty="0"/>
              <a:t>400y – 200y = 10.000</a:t>
            </a:r>
          </a:p>
          <a:p>
            <a:r>
              <a:rPr lang="id-ID" dirty="0"/>
              <a:t>200y=10.000</a:t>
            </a:r>
          </a:p>
          <a:p>
            <a:r>
              <a:rPr lang="id-ID" dirty="0"/>
              <a:t>y= 50 butir</a:t>
            </a:r>
          </a:p>
          <a:p>
            <a:r>
              <a:rPr lang="id-ID" dirty="0"/>
              <a:t>50 x Rp. 400 = Rp. 20.000,- (penjualan)</a:t>
            </a:r>
          </a:p>
          <a:p>
            <a:r>
              <a:rPr lang="id-ID" dirty="0"/>
              <a:t>Biaya variabel : 50 x Rp 200 = Rp 10.000</a:t>
            </a:r>
          </a:p>
          <a:p>
            <a:r>
              <a:rPr lang="id-ID" dirty="0"/>
              <a:t>Biaya tetap			    = Rp 10.000</a:t>
            </a:r>
          </a:p>
          <a:p>
            <a:pPr marL="2185416" lvl="8" indent="0">
              <a:buNone/>
            </a:pPr>
            <a:r>
              <a:rPr lang="id-ID" dirty="0"/>
              <a:t>-----------------------------------------------------------------------------+</a:t>
            </a:r>
          </a:p>
          <a:p>
            <a:pPr marL="2185416" lvl="8" indent="0">
              <a:buNone/>
            </a:pPr>
            <a:r>
              <a:rPr lang="id-ID" dirty="0"/>
              <a:t>			        </a:t>
            </a:r>
            <a:r>
              <a:rPr lang="id-ID" sz="2400" dirty="0"/>
              <a:t>= </a:t>
            </a:r>
            <a:r>
              <a:rPr lang="id-ID" sz="2800" dirty="0"/>
              <a:t>Rp  20.000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904224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BEP</a:t>
            </a:r>
            <a:r>
              <a:rPr lang="en-US" dirty="0">
                <a:sym typeface="Wingdings" pitchFamily="2" charset="2"/>
              </a:rPr>
              <a:t> RUANG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luas</a:t>
            </a:r>
            <a:r>
              <a:rPr lang="en-US" sz="2400" dirty="0"/>
              <a:t> </a:t>
            </a:r>
            <a:r>
              <a:rPr lang="en-US" sz="2400" dirty="0" err="1"/>
              <a:t>pemasaran</a:t>
            </a:r>
            <a:r>
              <a:rPr lang="en-US" sz="2400" dirty="0"/>
              <a:t> yang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menyerap</a:t>
            </a:r>
            <a:r>
              <a:rPr lang="en-US" sz="2400" dirty="0"/>
              <a:t> 50 </a:t>
            </a:r>
            <a:r>
              <a:rPr lang="en-US" sz="2400" dirty="0" err="1"/>
              <a:t>telur</a:t>
            </a:r>
            <a:r>
              <a:rPr lang="en-US" sz="2400" dirty="0"/>
              <a:t> per </a:t>
            </a:r>
            <a:r>
              <a:rPr lang="en-US" sz="2400" dirty="0" err="1"/>
              <a:t>hari</a:t>
            </a:r>
            <a:endParaRPr lang="en-US" sz="2400" dirty="0"/>
          </a:p>
          <a:p>
            <a:r>
              <a:rPr lang="en-US" sz="2400" dirty="0" err="1"/>
              <a:t>Luas</a:t>
            </a:r>
            <a:r>
              <a:rPr lang="en-US" sz="2400" dirty="0"/>
              <a:t> </a:t>
            </a:r>
            <a:r>
              <a:rPr lang="en-US" sz="2400" dirty="0" err="1"/>
              <a:t>pemasaran</a:t>
            </a:r>
            <a:r>
              <a:rPr lang="en-US" sz="2400" dirty="0"/>
              <a:t> minimal </a:t>
            </a:r>
            <a:r>
              <a:rPr lang="en-US" sz="2400" dirty="0" err="1"/>
              <a:t>tergantung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kepadatan</a:t>
            </a:r>
            <a:r>
              <a:rPr lang="en-US" sz="2400" dirty="0"/>
              <a:t> </a:t>
            </a:r>
            <a:r>
              <a:rPr lang="en-US" sz="2400" dirty="0" err="1"/>
              <a:t>penduduk</a:t>
            </a:r>
            <a:endParaRPr lang="en-US" sz="2400" dirty="0"/>
          </a:p>
          <a:p>
            <a:r>
              <a:rPr lang="en-US" sz="2400" dirty="0"/>
              <a:t>Makin </a:t>
            </a:r>
            <a:r>
              <a:rPr lang="en-US" sz="2400" dirty="0" err="1"/>
              <a:t>padat</a:t>
            </a:r>
            <a:r>
              <a:rPr lang="en-US" sz="2400" dirty="0"/>
              <a:t> </a:t>
            </a:r>
            <a:r>
              <a:rPr lang="en-US" sz="2400" dirty="0">
                <a:sym typeface="Wingdings" pitchFamily="2" charset="2"/>
              </a:rPr>
              <a:t></a:t>
            </a:r>
            <a:r>
              <a:rPr lang="en-US" sz="2400" dirty="0"/>
              <a:t> </a:t>
            </a:r>
            <a:r>
              <a:rPr lang="en-US" sz="2400" dirty="0" err="1"/>
              <a:t>Luas</a:t>
            </a:r>
            <a:r>
              <a:rPr lang="en-US" sz="2400" dirty="0"/>
              <a:t> </a:t>
            </a:r>
            <a:r>
              <a:rPr lang="en-US" sz="2400" dirty="0" err="1"/>
              <a:t>pemasaran</a:t>
            </a:r>
            <a:r>
              <a:rPr lang="en-US" sz="2400" dirty="0"/>
              <a:t> </a:t>
            </a:r>
            <a:r>
              <a:rPr lang="en-US" sz="2400" dirty="0" err="1"/>
              <a:t>makin</a:t>
            </a:r>
            <a:r>
              <a:rPr lang="en-US" sz="2400" dirty="0"/>
              <a:t> </a:t>
            </a:r>
            <a:r>
              <a:rPr lang="en-US" sz="2400" dirty="0" err="1"/>
              <a:t>kecil</a:t>
            </a:r>
            <a:endParaRPr lang="en-US" sz="2400" dirty="0"/>
          </a:p>
          <a:p>
            <a:r>
              <a:rPr lang="en-US" sz="2400" dirty="0"/>
              <a:t>Wilayah </a:t>
            </a:r>
            <a:r>
              <a:rPr lang="en-US" sz="2400" dirty="0" err="1"/>
              <a:t>pemasaran</a:t>
            </a:r>
            <a:r>
              <a:rPr lang="en-US" sz="2400" dirty="0"/>
              <a:t> minimal</a:t>
            </a:r>
            <a:r>
              <a:rPr lang="en-US" sz="2400" dirty="0">
                <a:sym typeface="Wingdings" pitchFamily="2" charset="2"/>
              </a:rPr>
              <a:t> threshold</a:t>
            </a:r>
          </a:p>
          <a:p>
            <a:r>
              <a:rPr lang="en-US" sz="2400" dirty="0" err="1">
                <a:sym typeface="Wingdings" pitchFamily="2" charset="2"/>
              </a:rPr>
              <a:t>Tidak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boleh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ada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produsen</a:t>
            </a:r>
            <a:r>
              <a:rPr lang="en-US" sz="2400" dirty="0">
                <a:sym typeface="Wingdings" pitchFamily="2" charset="2"/>
              </a:rPr>
              <a:t> lain </a:t>
            </a:r>
            <a:r>
              <a:rPr lang="en-US" sz="2400" dirty="0" err="1">
                <a:sym typeface="Wingdings" pitchFamily="2" charset="2"/>
              </a:rPr>
              <a:t>untuk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komoditas</a:t>
            </a:r>
            <a:r>
              <a:rPr lang="en-US" sz="2400" dirty="0">
                <a:sym typeface="Wingdings" pitchFamily="2" charset="2"/>
              </a:rPr>
              <a:t> yang </a:t>
            </a:r>
            <a:r>
              <a:rPr lang="en-US" sz="2400" dirty="0" err="1">
                <a:sym typeface="Wingdings" pitchFamily="2" charset="2"/>
              </a:rPr>
              <a:t>sama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dalam</a:t>
            </a:r>
            <a:r>
              <a:rPr lang="en-US" sz="2400" dirty="0">
                <a:sym typeface="Wingdings" pitchFamily="2" charset="2"/>
              </a:rPr>
              <a:t> threshold.  </a:t>
            </a:r>
            <a:r>
              <a:rPr lang="en-US" sz="2400" dirty="0" err="1">
                <a:sym typeface="Wingdings" pitchFamily="2" charset="2"/>
              </a:rPr>
              <a:t>Bila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ada</a:t>
            </a:r>
            <a:r>
              <a:rPr lang="en-US" sz="2400" dirty="0">
                <a:sym typeface="Wingdings" pitchFamily="2" charset="2"/>
              </a:rPr>
              <a:t>, </a:t>
            </a:r>
            <a:r>
              <a:rPr lang="en-US" sz="2400" dirty="0" err="1">
                <a:sym typeface="Wingdings" pitchFamily="2" charset="2"/>
              </a:rPr>
              <a:t>salah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satu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atau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dua-duanya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akan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bangkrut</a:t>
            </a:r>
            <a:r>
              <a:rPr lang="en-US" sz="2400" dirty="0">
                <a:sym typeface="Wingdings" pitchFamily="2" charset="2"/>
              </a:rPr>
              <a:t>.</a:t>
            </a:r>
            <a:endParaRPr lang="en-US" sz="24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038600" y="2362200"/>
            <a:ext cx="1371600" cy="1295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43200" y="1219200"/>
            <a:ext cx="3886200" cy="3733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724400" y="2971800"/>
            <a:ext cx="457200" cy="381000"/>
          </a:xfrm>
          <a:prstGeom prst="straightConnector1">
            <a:avLst/>
          </a:prstGeom>
          <a:ln w="25400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6" idx="7"/>
          </p:cNvCxnSpPr>
          <p:nvPr/>
        </p:nvCxnSpPr>
        <p:spPr>
          <a:xfrm flipV="1">
            <a:off x="4724400" y="1766002"/>
            <a:ext cx="1335879" cy="120579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400800" y="609600"/>
            <a:ext cx="2286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Range (</a:t>
            </a:r>
            <a:r>
              <a:rPr lang="en-US" sz="2800" dirty="0" err="1"/>
              <a:t>jangkauan</a:t>
            </a:r>
            <a:r>
              <a:rPr lang="en-US" sz="2800" dirty="0"/>
              <a:t> </a:t>
            </a:r>
            <a:r>
              <a:rPr lang="en-US" sz="2800" dirty="0" err="1"/>
              <a:t>pasar</a:t>
            </a:r>
            <a:r>
              <a:rPr lang="en-US" sz="2800" dirty="0"/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29400" y="41910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threshold</a:t>
            </a:r>
          </a:p>
        </p:txBody>
      </p:sp>
      <p:cxnSp>
        <p:nvCxnSpPr>
          <p:cNvPr id="14" name="Shape 13"/>
          <p:cNvCxnSpPr>
            <a:endCxn id="12" idx="0"/>
          </p:cNvCxnSpPr>
          <p:nvPr/>
        </p:nvCxnSpPr>
        <p:spPr>
          <a:xfrm>
            <a:off x="4953000" y="3124200"/>
            <a:ext cx="2590800" cy="1066800"/>
          </a:xfrm>
          <a:prstGeom prst="curvedConnector2">
            <a:avLst/>
          </a:prstGeom>
          <a:ln w="2222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hape 15"/>
          <p:cNvCxnSpPr/>
          <p:nvPr/>
        </p:nvCxnSpPr>
        <p:spPr>
          <a:xfrm rot="5400000" flipH="1" flipV="1">
            <a:off x="5413549" y="1215851"/>
            <a:ext cx="1060102" cy="914400"/>
          </a:xfrm>
          <a:prstGeom prst="curvedConnector2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486400" y="34290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4 km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24400" y="19050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8 km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Penggolongan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berdasarkan</a:t>
            </a:r>
            <a:r>
              <a:rPr lang="en-US" dirty="0">
                <a:sym typeface="Wingdings" pitchFamily="2" charset="2"/>
              </a:rPr>
              <a:t> threshold &amp; 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Kelompok</a:t>
            </a:r>
            <a:r>
              <a:rPr lang="en-US" sz="3200" dirty="0"/>
              <a:t> I : </a:t>
            </a:r>
            <a:r>
              <a:rPr lang="en-US" sz="3200" dirty="0" err="1"/>
              <a:t>sembako</a:t>
            </a:r>
            <a:endParaRPr lang="en-US" sz="3200" dirty="0"/>
          </a:p>
          <a:p>
            <a:r>
              <a:rPr lang="en-US" sz="3200" dirty="0" err="1"/>
              <a:t>Kelompok</a:t>
            </a:r>
            <a:r>
              <a:rPr lang="en-US" sz="3200" dirty="0"/>
              <a:t> II : </a:t>
            </a:r>
            <a:r>
              <a:rPr lang="en-US" sz="3200" dirty="0" err="1"/>
              <a:t>pakaian</a:t>
            </a:r>
            <a:r>
              <a:rPr lang="en-US" sz="3200" dirty="0"/>
              <a:t> </a:t>
            </a:r>
            <a:r>
              <a:rPr lang="en-US" sz="3200" dirty="0" err="1"/>
              <a:t>dll</a:t>
            </a:r>
            <a:endParaRPr lang="en-US" sz="3200" dirty="0"/>
          </a:p>
          <a:p>
            <a:r>
              <a:rPr lang="en-US" sz="3200" dirty="0" err="1"/>
              <a:t>Kelompok</a:t>
            </a:r>
            <a:r>
              <a:rPr lang="en-US" sz="3200" dirty="0"/>
              <a:t> III : </a:t>
            </a:r>
            <a:r>
              <a:rPr lang="en-US" sz="3200" dirty="0" err="1"/>
              <a:t>furnitur</a:t>
            </a:r>
            <a:r>
              <a:rPr lang="en-US" sz="3200" dirty="0"/>
              <a:t>, </a:t>
            </a:r>
            <a:r>
              <a:rPr lang="en-US" sz="3200" dirty="0" err="1"/>
              <a:t>elektronik</a:t>
            </a:r>
            <a:endParaRPr lang="en-US" sz="3200" dirty="0"/>
          </a:p>
          <a:p>
            <a:r>
              <a:rPr lang="en-US" sz="3200" dirty="0" err="1"/>
              <a:t>Kelompok</a:t>
            </a:r>
            <a:r>
              <a:rPr lang="en-US" sz="3200" dirty="0"/>
              <a:t> IV: </a:t>
            </a:r>
            <a:r>
              <a:rPr lang="en-US" sz="3200" dirty="0" err="1"/>
              <a:t>kendaraan</a:t>
            </a:r>
            <a:r>
              <a:rPr lang="en-US" sz="3200" dirty="0"/>
              <a:t>, </a:t>
            </a:r>
            <a:r>
              <a:rPr lang="en-US" sz="3200" dirty="0" err="1"/>
              <a:t>rumah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Penggolongan</a:t>
            </a:r>
            <a:r>
              <a:rPr lang="en-US" sz="3600" dirty="0"/>
              <a:t> </a:t>
            </a:r>
            <a:r>
              <a:rPr lang="en-US" sz="3600" dirty="0" err="1"/>
              <a:t>jenis</a:t>
            </a:r>
            <a:r>
              <a:rPr lang="en-US" sz="3600" dirty="0"/>
              <a:t> </a:t>
            </a:r>
            <a:r>
              <a:rPr lang="en-US" sz="3600" dirty="0" err="1"/>
              <a:t>kebutuhan</a:t>
            </a:r>
            <a:r>
              <a:rPr lang="en-US" sz="3600" dirty="0"/>
              <a:t> </a:t>
            </a:r>
            <a:r>
              <a:rPr lang="en-US" sz="3600" dirty="0">
                <a:sym typeface="Wingdings" pitchFamily="2" charset="2"/>
              </a:rPr>
              <a:t> </a:t>
            </a:r>
            <a:r>
              <a:rPr lang="en-US" sz="3600" dirty="0" err="1">
                <a:sym typeface="Wingdings" pitchFamily="2" charset="2"/>
              </a:rPr>
              <a:t>berdasarkan</a:t>
            </a:r>
            <a:r>
              <a:rPr lang="en-US" sz="3600" dirty="0">
                <a:sym typeface="Wingdings" pitchFamily="2" charset="2"/>
              </a:rPr>
              <a:t>  threshold &amp; range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err="1"/>
              <a:t>Kelompok</a:t>
            </a:r>
            <a:r>
              <a:rPr lang="en-US" sz="2400" dirty="0"/>
              <a:t> </a:t>
            </a:r>
            <a:r>
              <a:rPr lang="en-US" sz="2400" dirty="0" err="1"/>
              <a:t>makin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, threshold &amp; range </a:t>
            </a:r>
            <a:r>
              <a:rPr lang="en-US" sz="2400" dirty="0" err="1"/>
              <a:t>makin</a:t>
            </a:r>
            <a:r>
              <a:rPr lang="en-US" sz="2400" dirty="0"/>
              <a:t> </a:t>
            </a:r>
            <a:r>
              <a:rPr lang="en-US" sz="2400" dirty="0" err="1"/>
              <a:t>luas</a:t>
            </a:r>
            <a:r>
              <a:rPr lang="en-US" sz="2400" dirty="0"/>
              <a:t> 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err="1">
                <a:sym typeface="Wingdings" pitchFamily="2" charset="2"/>
              </a:rPr>
              <a:t>konsep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ruang</a:t>
            </a:r>
            <a:endParaRPr lang="en-US" sz="2400" dirty="0">
              <a:sym typeface="Wingdings" pitchFamily="2" charset="2"/>
            </a:endParaRPr>
          </a:p>
          <a:p>
            <a:r>
              <a:rPr lang="en-US" sz="2400" dirty="0">
                <a:sym typeface="Wingdings" pitchFamily="2" charset="2"/>
              </a:rPr>
              <a:t>Makin </a:t>
            </a:r>
            <a:r>
              <a:rPr lang="en-US" sz="2400" dirty="0" err="1">
                <a:sym typeface="Wingdings" pitchFamily="2" charset="2"/>
              </a:rPr>
              <a:t>luas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wilayah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pemasaran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err="1">
                <a:sym typeface="Wingdings" pitchFamily="2" charset="2"/>
              </a:rPr>
              <a:t>orde</a:t>
            </a:r>
            <a:r>
              <a:rPr lang="en-US" sz="2400" dirty="0">
                <a:sym typeface="Wingdings" pitchFamily="2" charset="2"/>
              </a:rPr>
              <a:t>/rank </a:t>
            </a:r>
            <a:r>
              <a:rPr lang="en-US" sz="2400" dirty="0" err="1">
                <a:sym typeface="Wingdings" pitchFamily="2" charset="2"/>
              </a:rPr>
              <a:t>makin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tinggi</a:t>
            </a:r>
            <a:r>
              <a:rPr lang="en-US" sz="2400" dirty="0">
                <a:sym typeface="Wingdings" pitchFamily="2" charset="2"/>
              </a:rPr>
              <a:t>.</a:t>
            </a:r>
          </a:p>
          <a:p>
            <a:r>
              <a:rPr lang="en-US" sz="2400" dirty="0" err="1">
                <a:sym typeface="Wingdings" pitchFamily="2" charset="2"/>
              </a:rPr>
              <a:t>Orde</a:t>
            </a:r>
            <a:r>
              <a:rPr lang="en-US" sz="2400" dirty="0">
                <a:sym typeface="Wingdings" pitchFamily="2" charset="2"/>
              </a:rPr>
              <a:t> 1  </a:t>
            </a:r>
            <a:r>
              <a:rPr lang="en-US" sz="2400" dirty="0" err="1">
                <a:sym typeface="Wingdings" pitchFamily="2" charset="2"/>
              </a:rPr>
              <a:t>kelompok</a:t>
            </a:r>
            <a:r>
              <a:rPr lang="en-US" sz="2400" dirty="0">
                <a:sym typeface="Wingdings" pitchFamily="2" charset="2"/>
              </a:rPr>
              <a:t> IV</a:t>
            </a:r>
          </a:p>
          <a:p>
            <a:r>
              <a:rPr lang="en-US" sz="2400" dirty="0" err="1">
                <a:sym typeface="Wingdings" pitchFamily="2" charset="2"/>
              </a:rPr>
              <a:t>Orde</a:t>
            </a:r>
            <a:r>
              <a:rPr lang="en-US" sz="2400" dirty="0">
                <a:sym typeface="Wingdings" pitchFamily="2" charset="2"/>
              </a:rPr>
              <a:t> 2  </a:t>
            </a:r>
            <a:r>
              <a:rPr lang="en-US" sz="2400" dirty="0" err="1">
                <a:sym typeface="Wingdings" pitchFamily="2" charset="2"/>
              </a:rPr>
              <a:t>kelompok</a:t>
            </a:r>
            <a:r>
              <a:rPr lang="en-US" sz="2400" dirty="0">
                <a:sym typeface="Wingdings" pitchFamily="2" charset="2"/>
              </a:rPr>
              <a:t> III</a:t>
            </a:r>
          </a:p>
          <a:p>
            <a:r>
              <a:rPr lang="en-US" sz="2400" dirty="0" err="1">
                <a:sym typeface="Wingdings" pitchFamily="2" charset="2"/>
              </a:rPr>
              <a:t>Orde</a:t>
            </a:r>
            <a:r>
              <a:rPr lang="en-US" sz="2400" dirty="0">
                <a:sym typeface="Wingdings" pitchFamily="2" charset="2"/>
              </a:rPr>
              <a:t> 3  </a:t>
            </a:r>
            <a:r>
              <a:rPr lang="en-US" sz="2400" dirty="0" err="1">
                <a:sym typeface="Wingdings" pitchFamily="2" charset="2"/>
              </a:rPr>
              <a:t>kelompok</a:t>
            </a:r>
            <a:r>
              <a:rPr lang="en-US" sz="2400" dirty="0">
                <a:sym typeface="Wingdings" pitchFamily="2" charset="2"/>
              </a:rPr>
              <a:t> II</a:t>
            </a:r>
          </a:p>
          <a:p>
            <a:r>
              <a:rPr lang="en-US" sz="2400" dirty="0" err="1">
                <a:sym typeface="Wingdings" pitchFamily="2" charset="2"/>
              </a:rPr>
              <a:t>Orde</a:t>
            </a:r>
            <a:r>
              <a:rPr lang="en-US" sz="2400" dirty="0">
                <a:sym typeface="Wingdings" pitchFamily="2" charset="2"/>
              </a:rPr>
              <a:t> 4  </a:t>
            </a:r>
            <a:r>
              <a:rPr lang="en-US" sz="2400" dirty="0" err="1">
                <a:sym typeface="Wingdings" pitchFamily="2" charset="2"/>
              </a:rPr>
              <a:t>kelompok</a:t>
            </a:r>
            <a:r>
              <a:rPr lang="en-US" sz="2400" dirty="0">
                <a:sym typeface="Wingdings" pitchFamily="2" charset="2"/>
              </a:rPr>
              <a:t> I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800" b="1" dirty="0" err="1"/>
              <a:t>A</a:t>
            </a:r>
            <a:r>
              <a:rPr lang="en-US" sz="4800" b="1" dirty="0" err="1"/>
              <a:t>sumsi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Wilayah </a:t>
            </a:r>
            <a:r>
              <a:rPr lang="en-US" sz="2800" dirty="0" err="1"/>
              <a:t>dataran</a:t>
            </a:r>
            <a:endParaRPr lang="en-US" sz="2800" dirty="0"/>
          </a:p>
          <a:p>
            <a:r>
              <a:rPr lang="en-US" sz="2800" dirty="0" err="1"/>
              <a:t>Gerakan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dilaksanakan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segala</a:t>
            </a:r>
            <a:r>
              <a:rPr lang="en-US" sz="2800" dirty="0"/>
              <a:t> </a:t>
            </a:r>
            <a:r>
              <a:rPr lang="en-US" sz="2800" dirty="0" err="1"/>
              <a:t>arah</a:t>
            </a:r>
            <a:endParaRPr lang="en-US" sz="2800" dirty="0"/>
          </a:p>
          <a:p>
            <a:r>
              <a:rPr lang="en-US" sz="2800" dirty="0" err="1"/>
              <a:t>Penduduk</a:t>
            </a:r>
            <a:r>
              <a:rPr lang="en-US" sz="2800" dirty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daya</a:t>
            </a:r>
            <a:r>
              <a:rPr lang="en-US" sz="2800" dirty="0"/>
              <a:t> </a:t>
            </a:r>
            <a:r>
              <a:rPr lang="en-US" sz="2800" dirty="0" err="1"/>
              <a:t>beli</a:t>
            </a:r>
            <a:r>
              <a:rPr lang="en-US" sz="2800" dirty="0"/>
              <a:t> </a:t>
            </a:r>
            <a:r>
              <a:rPr lang="en-US" sz="2800" dirty="0" err="1"/>
              <a:t>sama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tersebar</a:t>
            </a:r>
            <a:r>
              <a:rPr lang="en-US" sz="2800" dirty="0"/>
              <a:t> </a:t>
            </a:r>
            <a:r>
              <a:rPr lang="en-US" sz="2800" dirty="0" err="1"/>
              <a:t>merata</a:t>
            </a:r>
            <a:endParaRPr lang="en-US" sz="2800" dirty="0"/>
          </a:p>
          <a:p>
            <a:r>
              <a:rPr lang="en-US" sz="2800" dirty="0" err="1"/>
              <a:t>Konsumen</a:t>
            </a:r>
            <a:r>
              <a:rPr lang="en-US" sz="2800" dirty="0"/>
              <a:t> </a:t>
            </a:r>
            <a:r>
              <a:rPr lang="en-US" sz="2800" dirty="0" err="1"/>
              <a:t>bertindak</a:t>
            </a:r>
            <a:r>
              <a:rPr lang="en-US" sz="2800" dirty="0"/>
              <a:t> </a:t>
            </a:r>
            <a:r>
              <a:rPr lang="en-US" sz="2800" dirty="0" err="1"/>
              <a:t>rasional</a:t>
            </a:r>
            <a:r>
              <a:rPr lang="en-US" sz="2800" dirty="0"/>
              <a:t> </a:t>
            </a:r>
            <a:r>
              <a:rPr lang="en-US" sz="2800" dirty="0" err="1"/>
              <a:t>sesuai</a:t>
            </a:r>
            <a:r>
              <a:rPr lang="en-US" sz="2800" dirty="0"/>
              <a:t> 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prinsip</a:t>
            </a:r>
            <a:r>
              <a:rPr lang="en-US" sz="2800" dirty="0"/>
              <a:t> </a:t>
            </a:r>
            <a:r>
              <a:rPr lang="en-US" sz="2800" dirty="0" err="1"/>
              <a:t>minimisasi</a:t>
            </a:r>
            <a:r>
              <a:rPr lang="en-US" sz="2800" dirty="0"/>
              <a:t> </a:t>
            </a:r>
            <a:r>
              <a:rPr lang="en-US" sz="2800" dirty="0" err="1"/>
              <a:t>jarak</a:t>
            </a:r>
            <a:r>
              <a:rPr lang="en-US" sz="2800" dirty="0"/>
              <a:t>/</a:t>
            </a:r>
            <a:r>
              <a:rPr lang="en-US" sz="2800" dirty="0" err="1"/>
              <a:t>biaya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Christaller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1295400"/>
            <a:ext cx="4914900" cy="457200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400" dirty="0" err="1"/>
              <a:t>Mula-mula</a:t>
            </a:r>
            <a:r>
              <a:rPr lang="en-US" sz="2400" dirty="0"/>
              <a:t> </a:t>
            </a:r>
            <a:r>
              <a:rPr lang="en-US" sz="2400" dirty="0" err="1"/>
              <a:t>terbentuk</a:t>
            </a:r>
            <a:r>
              <a:rPr lang="en-US" sz="2400" dirty="0"/>
              <a:t> area </a:t>
            </a:r>
            <a:r>
              <a:rPr lang="en-US" sz="2400" dirty="0" err="1"/>
              <a:t>perdagangan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komoditas</a:t>
            </a:r>
            <a:r>
              <a:rPr lang="en-US" sz="2400" dirty="0"/>
              <a:t> </a:t>
            </a:r>
            <a:r>
              <a:rPr lang="en-US" sz="2400" dirty="0" err="1"/>
              <a:t>berupa</a:t>
            </a:r>
            <a:r>
              <a:rPr lang="en-US" sz="2400" dirty="0"/>
              <a:t> </a:t>
            </a:r>
            <a:r>
              <a:rPr lang="en-US" sz="2400" dirty="0" err="1"/>
              <a:t>lingkaran</a:t>
            </a:r>
            <a:r>
              <a:rPr lang="en-US" sz="2400" dirty="0"/>
              <a:t>-</a:t>
            </a:r>
            <a:r>
              <a:rPr lang="en-US" sz="2400" dirty="0" err="1"/>
              <a:t>lingkaran</a:t>
            </a:r>
            <a:r>
              <a:rPr lang="en-US" sz="2400" dirty="0"/>
              <a:t>.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lingkaran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pusat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menggambarkan</a:t>
            </a:r>
            <a:r>
              <a:rPr lang="en-US" sz="2400" dirty="0"/>
              <a:t> threshold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komoditas</a:t>
            </a:r>
            <a:r>
              <a:rPr lang="en-US" sz="2400" dirty="0"/>
              <a:t> </a:t>
            </a:r>
            <a:r>
              <a:rPr lang="en-US" sz="2400" dirty="0" err="1"/>
              <a:t>tsb</a:t>
            </a:r>
            <a:r>
              <a:rPr lang="en-US" sz="2400" dirty="0"/>
              <a:t>.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400" dirty="0" err="1"/>
              <a:t>Lingkaran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range </a:t>
            </a:r>
            <a:r>
              <a:rPr lang="en-US" sz="2400" dirty="0" err="1"/>
              <a:t>boleh</a:t>
            </a:r>
            <a:r>
              <a:rPr lang="en-US" sz="2400" dirty="0"/>
              <a:t> </a:t>
            </a:r>
            <a:r>
              <a:rPr lang="en-US" sz="2400" dirty="0" err="1"/>
              <a:t>tumpang</a:t>
            </a:r>
            <a:r>
              <a:rPr lang="en-US" sz="2400" dirty="0"/>
              <a:t> </a:t>
            </a:r>
            <a:r>
              <a:rPr lang="en-US" sz="2400" dirty="0" err="1"/>
              <a:t>tindih</a:t>
            </a:r>
            <a:r>
              <a:rPr lang="en-US" sz="2400" dirty="0"/>
              <a:t>.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400" dirty="0"/>
              <a:t>Range yang </a:t>
            </a:r>
            <a:r>
              <a:rPr lang="en-US" sz="2400" dirty="0" err="1"/>
              <a:t>tumpang</a:t>
            </a:r>
            <a:r>
              <a:rPr lang="en-US" sz="2400" dirty="0"/>
              <a:t> </a:t>
            </a:r>
            <a:r>
              <a:rPr lang="en-US" sz="2400" dirty="0" err="1"/>
              <a:t>tindih</a:t>
            </a:r>
            <a:r>
              <a:rPr lang="en-US" sz="2400" dirty="0"/>
              <a:t> </a:t>
            </a:r>
            <a:r>
              <a:rPr lang="en-US" sz="2400" dirty="0" err="1"/>
              <a:t>dibagi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kedua</a:t>
            </a:r>
            <a:r>
              <a:rPr lang="en-US" sz="2400" dirty="0"/>
              <a:t> </a:t>
            </a:r>
            <a:r>
              <a:rPr lang="en-US" sz="2400" dirty="0" err="1"/>
              <a:t>pusat</a:t>
            </a:r>
            <a:r>
              <a:rPr lang="en-US" sz="2400" dirty="0"/>
              <a:t> yang </a:t>
            </a:r>
            <a:r>
              <a:rPr lang="en-US" sz="2400" dirty="0" err="1"/>
              <a:t>berdekatan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terbentuk</a:t>
            </a:r>
            <a:r>
              <a:rPr lang="en-US" sz="2400" dirty="0"/>
              <a:t> areal yang </a:t>
            </a:r>
            <a:r>
              <a:rPr lang="en-US" sz="2400" dirty="0" err="1"/>
              <a:t>heksagonal</a:t>
            </a:r>
            <a:endParaRPr lang="en-US" sz="2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951095" y="1295400"/>
            <a:ext cx="3101008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Christaller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Tiap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barang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berdasarkan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tingkat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ordenya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memiliki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heksagon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sendiri-sendiri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K=3,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barang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lebar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heksagonalnya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tiga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kali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barang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II,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barang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heksagonalnya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 kali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barang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III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Komoditas</a:t>
            </a:r>
            <a:r>
              <a:rPr lang="en-US" dirty="0"/>
              <a:t> &amp;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jangkauan</a:t>
            </a:r>
            <a:r>
              <a:rPr lang="en-US" dirty="0"/>
              <a:t> </a:t>
            </a:r>
            <a:r>
              <a:rPr lang="en-US" dirty="0" err="1"/>
              <a:t>pasar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2057400"/>
            <a:ext cx="8115300" cy="4781862"/>
          </a:xfrm>
        </p:spPr>
        <p:txBody>
          <a:bodyPr>
            <a:normAutofit/>
          </a:bodyPr>
          <a:lstStyle/>
          <a:p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komoditas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jangkauan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pemasarannya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cukup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luas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sedang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kecil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Berbagai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jenis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barang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cenderung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bergabung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pusat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wilayahnya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sehingga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menjadi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lokasi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konsentrasi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kota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Berdasarkan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model K=3,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pusat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hirarki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lebih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rendah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berada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sudut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hirarki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lebih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tinggi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sehingga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pusat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lebih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rendah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berada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pengaruh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tiga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hirarki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lebih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tinggi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darinya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>
                <a:hlinkClick r:id="rId2" action="ppaction://hlinkpres?slideindex=1&amp;slidetitle="/>
              </a:rPr>
              <a:t>K=3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endParaRPr lang="en-US" dirty="0">
              <a:sym typeface="Wingdings" pitchFamily="2" charset="2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Berkaitan</a:t>
            </a:r>
            <a:r>
              <a:rPr lang="en-US" dirty="0"/>
              <a:t> dg </a:t>
            </a:r>
            <a:r>
              <a:rPr lang="en-US" dirty="0" err="1"/>
              <a:t>orde</a:t>
            </a:r>
            <a:r>
              <a:rPr lang="en-US" dirty="0"/>
              <a:t> </a:t>
            </a:r>
            <a:r>
              <a:rPr lang="en-US" dirty="0" err="1"/>
              <a:t>perkotaan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52600"/>
            <a:ext cx="7734300" cy="4114800"/>
          </a:xfrm>
        </p:spPr>
        <p:txBody>
          <a:bodyPr>
            <a:noAutofit/>
          </a:bodyPr>
          <a:lstStyle/>
          <a:p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kota</a:t>
            </a:r>
            <a:r>
              <a:rPr lang="en-US" sz="2800" dirty="0"/>
              <a:t> yang </a:t>
            </a: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err="1"/>
              <a:t>menjual</a:t>
            </a:r>
            <a:r>
              <a:rPr lang="en-US" sz="2800" dirty="0"/>
              <a:t> </a:t>
            </a:r>
            <a:r>
              <a:rPr lang="en-US" sz="2800" dirty="0" err="1"/>
              <a:t>barang</a:t>
            </a:r>
            <a:r>
              <a:rPr lang="en-US" sz="2800" dirty="0"/>
              <a:t> </a:t>
            </a:r>
            <a:r>
              <a:rPr lang="en-US" sz="2800" dirty="0" err="1"/>
              <a:t>orde</a:t>
            </a:r>
            <a:r>
              <a:rPr lang="en-US" sz="2800" dirty="0"/>
              <a:t> IV</a:t>
            </a:r>
          </a:p>
          <a:p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kota</a:t>
            </a:r>
            <a:r>
              <a:rPr lang="en-US" sz="2800" dirty="0"/>
              <a:t> yang </a:t>
            </a:r>
            <a:r>
              <a:rPr lang="en-US" sz="2800" dirty="0" err="1"/>
              <a:t>menjual</a:t>
            </a:r>
            <a:r>
              <a:rPr lang="en-US" sz="2800" dirty="0"/>
              <a:t> </a:t>
            </a:r>
            <a:r>
              <a:rPr lang="en-US" sz="2800" dirty="0" err="1"/>
              <a:t>barang</a:t>
            </a:r>
            <a:r>
              <a:rPr lang="en-US" sz="2800" dirty="0"/>
              <a:t> </a:t>
            </a:r>
            <a:r>
              <a:rPr lang="en-US" sz="2800" dirty="0" err="1"/>
              <a:t>orde</a:t>
            </a:r>
            <a:r>
              <a:rPr lang="en-US" sz="2800" dirty="0"/>
              <a:t> III </a:t>
            </a:r>
            <a:r>
              <a:rPr lang="en-US" sz="2800" dirty="0" err="1"/>
              <a:t>dan</a:t>
            </a:r>
            <a:r>
              <a:rPr lang="en-US" sz="2800" dirty="0"/>
              <a:t> IV</a:t>
            </a:r>
          </a:p>
          <a:p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kota</a:t>
            </a:r>
            <a:r>
              <a:rPr lang="en-US" sz="2800" dirty="0"/>
              <a:t> yang </a:t>
            </a:r>
            <a:r>
              <a:rPr lang="en-US" sz="2800" dirty="0" err="1"/>
              <a:t>menjual</a:t>
            </a:r>
            <a:r>
              <a:rPr lang="en-US" sz="2800" dirty="0"/>
              <a:t> </a:t>
            </a:r>
            <a:r>
              <a:rPr lang="en-US" sz="2800" dirty="0" err="1"/>
              <a:t>barang</a:t>
            </a:r>
            <a:r>
              <a:rPr lang="en-US" sz="2800" dirty="0"/>
              <a:t> </a:t>
            </a:r>
            <a:r>
              <a:rPr lang="en-US" sz="2800" dirty="0" err="1"/>
              <a:t>orde</a:t>
            </a:r>
            <a:r>
              <a:rPr lang="en-US" sz="2800" dirty="0"/>
              <a:t> II, III </a:t>
            </a:r>
            <a:r>
              <a:rPr lang="en-US" sz="2800" dirty="0" err="1"/>
              <a:t>dan</a:t>
            </a:r>
            <a:r>
              <a:rPr lang="en-US" sz="2800" dirty="0"/>
              <a:t> IV</a:t>
            </a:r>
          </a:p>
          <a:p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kota</a:t>
            </a:r>
            <a:r>
              <a:rPr lang="en-US" sz="2800" dirty="0"/>
              <a:t> yang </a:t>
            </a:r>
            <a:r>
              <a:rPr lang="en-US" sz="2800" dirty="0" err="1"/>
              <a:t>menjual</a:t>
            </a:r>
            <a:r>
              <a:rPr lang="en-US" sz="2800" dirty="0"/>
              <a:t> </a:t>
            </a:r>
            <a:r>
              <a:rPr lang="en-US" sz="2800" dirty="0" err="1"/>
              <a:t>barang</a:t>
            </a:r>
            <a:r>
              <a:rPr lang="en-US" sz="2800" dirty="0"/>
              <a:t> </a:t>
            </a:r>
            <a:r>
              <a:rPr lang="en-US" sz="2800" dirty="0" err="1"/>
              <a:t>orde</a:t>
            </a:r>
            <a:r>
              <a:rPr lang="en-US" sz="2800" dirty="0"/>
              <a:t> I, II, III </a:t>
            </a:r>
            <a:r>
              <a:rPr lang="en-US" sz="2800" dirty="0" err="1"/>
              <a:t>dan</a:t>
            </a:r>
            <a:r>
              <a:rPr lang="en-US" sz="2800" dirty="0"/>
              <a:t> IV </a:t>
            </a:r>
            <a:r>
              <a:rPr lang="en-US" sz="2800" dirty="0">
                <a:sym typeface="Wingdings" pitchFamily="2" charset="2"/>
              </a:rPr>
              <a:t> Kota </a:t>
            </a:r>
            <a:r>
              <a:rPr lang="en-US" sz="2800" dirty="0" err="1">
                <a:sym typeface="Wingdings" pitchFamily="2" charset="2"/>
              </a:rPr>
              <a:t>orde</a:t>
            </a:r>
            <a:r>
              <a:rPr lang="en-US" sz="2800" dirty="0">
                <a:sym typeface="Wingdings" pitchFamily="2" charset="2"/>
              </a:rPr>
              <a:t> I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Konsentrasi</a:t>
            </a:r>
            <a:r>
              <a:rPr lang="en-US" dirty="0"/>
              <a:t> </a:t>
            </a:r>
            <a:r>
              <a:rPr lang="en-US" dirty="0" err="1"/>
              <a:t>produsen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pedagang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Seandainya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(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)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membelanjakan</a:t>
            </a:r>
            <a:r>
              <a:rPr lang="en-US" dirty="0"/>
              <a:t> Rp.2000,- per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beras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Rp</a:t>
            </a:r>
            <a:r>
              <a:rPr lang="en-US" dirty="0"/>
              <a:t>. 4000 per kg </a:t>
            </a:r>
            <a:r>
              <a:rPr lang="en-US" dirty="0" err="1"/>
              <a:t>beras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</a:t>
            </a:r>
          </a:p>
          <a:p>
            <a:r>
              <a:rPr lang="en-US" dirty="0" err="1">
                <a:sym typeface="Wingdings" pitchFamily="2" charset="2"/>
              </a:rPr>
              <a:t>Jarak</a:t>
            </a:r>
            <a:r>
              <a:rPr lang="en-US" dirty="0">
                <a:sym typeface="Wingdings" pitchFamily="2" charset="2"/>
              </a:rPr>
              <a:t> 0 km  0,5 kg </a:t>
            </a:r>
            <a:r>
              <a:rPr lang="en-US" dirty="0" err="1">
                <a:sym typeface="Wingdings" pitchFamily="2" charset="2"/>
              </a:rPr>
              <a:t>beras</a:t>
            </a:r>
            <a:endParaRPr lang="en-US" dirty="0">
              <a:sym typeface="Wingdings" pitchFamily="2" charset="2"/>
            </a:endParaRPr>
          </a:p>
          <a:p>
            <a:r>
              <a:rPr lang="en-US" dirty="0" err="1">
                <a:sym typeface="Wingdings" pitchFamily="2" charset="2"/>
              </a:rPr>
              <a:t>Jarak</a:t>
            </a:r>
            <a:r>
              <a:rPr lang="en-US" dirty="0">
                <a:sym typeface="Wingdings" pitchFamily="2" charset="2"/>
              </a:rPr>
              <a:t> 2 km  0,4 kg </a:t>
            </a:r>
            <a:r>
              <a:rPr lang="en-US" dirty="0" err="1">
                <a:sym typeface="Wingdings" pitchFamily="2" charset="2"/>
              </a:rPr>
              <a:t>beras</a:t>
            </a:r>
            <a:endParaRPr lang="en-US" dirty="0">
              <a:sym typeface="Wingdings" pitchFamily="2" charset="2"/>
            </a:endParaRPr>
          </a:p>
          <a:p>
            <a:r>
              <a:rPr lang="en-US" dirty="0" err="1">
                <a:sym typeface="Wingdings" pitchFamily="2" charset="2"/>
              </a:rPr>
              <a:t>Jarak</a:t>
            </a:r>
            <a:r>
              <a:rPr lang="en-US" dirty="0">
                <a:sym typeface="Wingdings" pitchFamily="2" charset="2"/>
              </a:rPr>
              <a:t> 4 km  0,3 kg </a:t>
            </a:r>
            <a:r>
              <a:rPr lang="en-US" dirty="0" err="1">
                <a:sym typeface="Wingdings" pitchFamily="2" charset="2"/>
              </a:rPr>
              <a:t>beras</a:t>
            </a:r>
            <a:endParaRPr lang="en-US" dirty="0">
              <a:sym typeface="Wingdings" pitchFamily="2" charset="2"/>
            </a:endParaRPr>
          </a:p>
          <a:p>
            <a:r>
              <a:rPr lang="en-US" dirty="0" err="1">
                <a:sym typeface="Wingdings" pitchFamily="2" charset="2"/>
              </a:rPr>
              <a:t>Jarak</a:t>
            </a:r>
            <a:r>
              <a:rPr lang="en-US" dirty="0">
                <a:sym typeface="Wingdings" pitchFamily="2" charset="2"/>
              </a:rPr>
              <a:t> 6 km  0,2 kg </a:t>
            </a:r>
            <a:r>
              <a:rPr lang="en-US" dirty="0" err="1">
                <a:sym typeface="Wingdings" pitchFamily="2" charset="2"/>
              </a:rPr>
              <a:t>beras</a:t>
            </a:r>
            <a:endParaRPr lang="en-US" dirty="0">
              <a:sym typeface="Wingdings" pitchFamily="2" charset="2"/>
            </a:endParaRPr>
          </a:p>
          <a:p>
            <a:r>
              <a:rPr lang="en-US" dirty="0" err="1">
                <a:sym typeface="Wingdings" pitchFamily="2" charset="2"/>
              </a:rPr>
              <a:t>Jarak</a:t>
            </a:r>
            <a:r>
              <a:rPr lang="en-US" dirty="0">
                <a:sym typeface="Wingdings" pitchFamily="2" charset="2"/>
              </a:rPr>
              <a:t> 8 km  0,1 kg </a:t>
            </a:r>
            <a:r>
              <a:rPr lang="en-US" dirty="0" err="1">
                <a:sym typeface="Wingdings" pitchFamily="2" charset="2"/>
              </a:rPr>
              <a:t>beras</a:t>
            </a:r>
            <a:endParaRPr lang="en-US" dirty="0">
              <a:sym typeface="Wingdings" pitchFamily="2" charset="2"/>
            </a:endParaRPr>
          </a:p>
          <a:p>
            <a:r>
              <a:rPr lang="en-US" dirty="0" err="1">
                <a:sym typeface="Wingdings" pitchFamily="2" charset="2"/>
              </a:rPr>
              <a:t>Jarak</a:t>
            </a:r>
            <a:r>
              <a:rPr lang="en-US" dirty="0">
                <a:sym typeface="Wingdings" pitchFamily="2" charset="2"/>
              </a:rPr>
              <a:t> 10 km  0 kg </a:t>
            </a:r>
            <a:r>
              <a:rPr lang="en-US" dirty="0" err="1">
                <a:sym typeface="Wingdings" pitchFamily="2" charset="2"/>
              </a:rPr>
              <a:t>beras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Konsentrasi</a:t>
            </a:r>
            <a:r>
              <a:rPr lang="en-US" dirty="0"/>
              <a:t> </a:t>
            </a:r>
            <a:r>
              <a:rPr lang="en-US" dirty="0" err="1"/>
              <a:t>produsen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pedagang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/>
              <a:t>Masyarakat</a:t>
            </a:r>
            <a:r>
              <a:rPr lang="en-US" sz="2800" dirty="0"/>
              <a:t> </a:t>
            </a:r>
            <a:r>
              <a:rPr lang="en-US" sz="2800" dirty="0" err="1"/>
              <a:t>sebenarnya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membeli</a:t>
            </a:r>
            <a:r>
              <a:rPr lang="en-US" sz="2800" dirty="0"/>
              <a:t> </a:t>
            </a:r>
            <a:r>
              <a:rPr lang="en-US" sz="2800" dirty="0" err="1"/>
              <a:t>telur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beras</a:t>
            </a:r>
            <a:r>
              <a:rPr lang="en-US" sz="2800" dirty="0"/>
              <a:t> </a:t>
            </a:r>
            <a:r>
              <a:rPr lang="en-US" sz="2800" dirty="0" err="1"/>
              <a:t>sekaligus</a:t>
            </a:r>
            <a:r>
              <a:rPr lang="en-US" sz="2800" dirty="0"/>
              <a:t>, </a:t>
            </a:r>
            <a:r>
              <a:rPr lang="en-US" sz="2800" dirty="0" err="1"/>
              <a:t>yaitu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anggaran</a:t>
            </a:r>
            <a:r>
              <a:rPr lang="en-US" sz="2800" dirty="0"/>
              <a:t> </a:t>
            </a:r>
            <a:r>
              <a:rPr lang="en-US" sz="2800" dirty="0" err="1"/>
              <a:t>Rp</a:t>
            </a:r>
            <a:r>
              <a:rPr lang="en-US" sz="2800" dirty="0"/>
              <a:t> 2000 </a:t>
            </a:r>
            <a:r>
              <a:rPr lang="en-US" sz="2800" dirty="0" err="1"/>
              <a:t>utk</a:t>
            </a:r>
            <a:r>
              <a:rPr lang="en-US" sz="2800" dirty="0"/>
              <a:t> </a:t>
            </a:r>
            <a:r>
              <a:rPr lang="en-US" sz="2800" dirty="0" err="1"/>
              <a:t>telur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Rp</a:t>
            </a:r>
            <a:r>
              <a:rPr lang="en-US" sz="2800" dirty="0"/>
              <a:t> 2000 </a:t>
            </a:r>
            <a:r>
              <a:rPr lang="en-US" sz="2800" dirty="0" err="1"/>
              <a:t>utk</a:t>
            </a:r>
            <a:r>
              <a:rPr lang="en-US" sz="2800" dirty="0"/>
              <a:t> </a:t>
            </a:r>
            <a:r>
              <a:rPr lang="en-US" sz="2800" dirty="0" err="1"/>
              <a:t>beras</a:t>
            </a:r>
            <a:r>
              <a:rPr lang="en-US" sz="2800" dirty="0"/>
              <a:t>,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Rp</a:t>
            </a:r>
            <a:r>
              <a:rPr lang="en-US" sz="2800" dirty="0"/>
              <a:t> 4000/ </a:t>
            </a:r>
            <a:r>
              <a:rPr lang="en-US" sz="2800" dirty="0" err="1"/>
              <a:t>kel</a:t>
            </a:r>
            <a:r>
              <a:rPr lang="en-US" sz="2800" dirty="0"/>
              <a:t>/ </a:t>
            </a:r>
            <a:r>
              <a:rPr lang="en-US" sz="2800" dirty="0" err="1"/>
              <a:t>hari</a:t>
            </a:r>
            <a:r>
              <a:rPr lang="en-US" sz="2800" dirty="0"/>
              <a:t> </a:t>
            </a:r>
            <a:r>
              <a:rPr lang="en-US" sz="2800" dirty="0" err="1"/>
              <a:t>maka</a:t>
            </a:r>
            <a:r>
              <a:rPr lang="en-US" sz="2800" dirty="0"/>
              <a:t>: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4056499895"/>
              </p:ext>
            </p:extLst>
          </p:nvPr>
        </p:nvGraphicFramePr>
        <p:xfrm>
          <a:off x="1492769" y="228600"/>
          <a:ext cx="7620001" cy="6248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25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2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03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3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818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231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Jarak</a:t>
                      </a:r>
                      <a:r>
                        <a:rPr lang="en-US" sz="1800" dirty="0"/>
                        <a:t> (km)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Satuan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barang</a:t>
                      </a:r>
                      <a:r>
                        <a:rPr lang="en-US" sz="1800" dirty="0"/>
                        <a:t> (unit)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Telur</a:t>
                      </a:r>
                      <a:r>
                        <a:rPr lang="en-US" sz="1800" dirty="0"/>
                        <a:t> (</a:t>
                      </a:r>
                      <a:r>
                        <a:rPr lang="en-US" sz="1800" dirty="0" err="1"/>
                        <a:t>butir</a:t>
                      </a:r>
                      <a:r>
                        <a:rPr lang="en-US" sz="18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Beras</a:t>
                      </a:r>
                      <a:r>
                        <a:rPr lang="en-US" sz="1800" dirty="0"/>
                        <a:t> (100 gram)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89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7030A0"/>
                          </a:solidFill>
                        </a:rPr>
                        <a:t> 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7030A0"/>
                          </a:solidFill>
                          <a:sym typeface="Wingdings" pitchFamily="2" charset="2"/>
                        </a:rPr>
                        <a:t></a:t>
                      </a:r>
                      <a:endParaRPr lang="en-US" sz="1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7030A0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5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231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7030A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7030A0"/>
                          </a:solidFill>
                          <a:sym typeface="Wingdings" pitchFamily="2" charset="2"/>
                        </a:rPr>
                        <a:t></a:t>
                      </a:r>
                      <a:endParaRPr lang="en-US" sz="1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7030A0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</a:t>
                      </a:r>
                    </a:p>
                    <a:p>
                      <a:pPr algn="ctr"/>
                      <a:r>
                        <a:rPr lang="en-US" sz="18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5</a:t>
                      </a:r>
                    </a:p>
                    <a:p>
                      <a:pPr algn="ctr"/>
                      <a:r>
                        <a:rPr lang="en-US" sz="1800" b="1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89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7030A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rgbClr val="7030A0"/>
                          </a:solidFill>
                          <a:sym typeface="Wingdings" pitchFamily="2" charset="2"/>
                        </a:rPr>
                        <a:t></a:t>
                      </a:r>
                      <a:endParaRPr lang="en-US" sz="1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7030A0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231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7030A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rgbClr val="7030A0"/>
                          </a:solidFill>
                          <a:sym typeface="Wingdings" pitchFamily="2" charset="2"/>
                        </a:rPr>
                        <a:t></a:t>
                      </a:r>
                      <a:endParaRPr lang="en-US" sz="1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7030A0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3</a:t>
                      </a:r>
                    </a:p>
                    <a:p>
                      <a:pPr algn="ctr"/>
                      <a:r>
                        <a:rPr lang="en-US" sz="18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</a:t>
                      </a:r>
                    </a:p>
                    <a:p>
                      <a:pPr algn="ctr"/>
                      <a:r>
                        <a:rPr lang="en-US" sz="1800" b="1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89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7030A0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rgbClr val="7030A0"/>
                          </a:solidFill>
                          <a:sym typeface="Wingdings" pitchFamily="2" charset="2"/>
                        </a:rPr>
                        <a:t></a:t>
                      </a:r>
                      <a:endParaRPr lang="en-US" sz="1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7030A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231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7030A0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rgbClr val="7030A0"/>
                          </a:solidFill>
                          <a:sym typeface="Wingdings" pitchFamily="2" charset="2"/>
                        </a:rPr>
                        <a:t></a:t>
                      </a:r>
                      <a:endParaRPr lang="en-US" sz="1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7030A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</a:t>
                      </a:r>
                    </a:p>
                    <a:p>
                      <a:pPr algn="ctr"/>
                      <a:r>
                        <a:rPr lang="en-US" sz="18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3</a:t>
                      </a:r>
                    </a:p>
                    <a:p>
                      <a:pPr algn="ctr"/>
                      <a:r>
                        <a:rPr lang="en-US" sz="1800" b="1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89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7030A0"/>
                          </a:solidFill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rgbClr val="7030A0"/>
                          </a:solidFill>
                          <a:sym typeface="Wingdings" pitchFamily="2" charset="2"/>
                        </a:rPr>
                        <a:t></a:t>
                      </a:r>
                      <a:endParaRPr lang="en-US" sz="1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7030A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231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7030A0"/>
                          </a:solidFill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rgbClr val="7030A0"/>
                          </a:solidFill>
                          <a:sym typeface="Wingdings" pitchFamily="2" charset="2"/>
                        </a:rPr>
                        <a:t></a:t>
                      </a:r>
                      <a:endParaRPr lang="en-US" sz="1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7030A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</a:t>
                      </a:r>
                    </a:p>
                    <a:p>
                      <a:pPr algn="ctr"/>
                      <a:r>
                        <a:rPr lang="en-US" sz="18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</a:t>
                      </a:r>
                    </a:p>
                    <a:p>
                      <a:pPr algn="ctr"/>
                      <a:r>
                        <a:rPr lang="en-US" sz="1800" b="1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89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7030A0"/>
                          </a:solidFill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rgbClr val="7030A0"/>
                          </a:solidFill>
                          <a:sym typeface="Wingdings" pitchFamily="2" charset="2"/>
                        </a:rPr>
                        <a:t></a:t>
                      </a:r>
                      <a:endParaRPr lang="en-US" sz="1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7030A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0231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7030A0"/>
                          </a:solidFill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7030A0"/>
                          </a:solidFill>
                          <a:sym typeface="Wingdings" pitchFamily="2" charset="2"/>
                        </a:rPr>
                        <a:t></a:t>
                      </a:r>
                      <a:endParaRPr lang="en-US" sz="1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7030A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</a:t>
                      </a:r>
                    </a:p>
                    <a:p>
                      <a:pPr algn="ctr"/>
                      <a:r>
                        <a:rPr lang="en-US" sz="18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</a:t>
                      </a:r>
                    </a:p>
                    <a:p>
                      <a:pPr algn="ctr"/>
                      <a:r>
                        <a:rPr lang="en-US" sz="1800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Konsentrasi</a:t>
            </a:r>
            <a:r>
              <a:rPr lang="en-US" dirty="0"/>
              <a:t> </a:t>
            </a:r>
            <a:r>
              <a:rPr lang="en-US" dirty="0" err="1"/>
              <a:t>produsen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pedagang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ym typeface="Wingdings" pitchFamily="2" charset="2"/>
              </a:rPr>
              <a:t> range </a:t>
            </a:r>
            <a:r>
              <a:rPr lang="en-US" dirty="0" err="1">
                <a:sym typeface="Wingdings" pitchFamily="2" charset="2"/>
              </a:rPr>
              <a:t>menjadi</a:t>
            </a:r>
            <a:r>
              <a:rPr lang="en-US" dirty="0">
                <a:sym typeface="Wingdings" pitchFamily="2" charset="2"/>
              </a:rPr>
              <a:t> 18 km.</a:t>
            </a:r>
          </a:p>
          <a:p>
            <a:r>
              <a:rPr lang="en-US" dirty="0" err="1">
                <a:sym typeface="Wingdings" pitchFamily="2" charset="2"/>
              </a:rPr>
              <a:t>Bila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jenis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barang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tersedia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bertambah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banyak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maka</a:t>
            </a:r>
            <a:r>
              <a:rPr lang="en-US" dirty="0">
                <a:sym typeface="Wingdings" pitchFamily="2" charset="2"/>
              </a:rPr>
              <a:t> range </a:t>
            </a:r>
            <a:r>
              <a:rPr lang="en-US" dirty="0" err="1">
                <a:sym typeface="Wingdings" pitchFamily="2" charset="2"/>
              </a:rPr>
              <a:t>makin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luas</a:t>
            </a:r>
            <a:r>
              <a:rPr lang="en-US" dirty="0">
                <a:sym typeface="Wingdings" pitchFamily="2" charset="2"/>
              </a:rPr>
              <a:t>.</a:t>
            </a:r>
          </a:p>
          <a:p>
            <a:r>
              <a:rPr lang="en-US" dirty="0">
                <a:sym typeface="Wingdings" pitchFamily="2" charset="2"/>
              </a:rPr>
              <a:t>Threshold </a:t>
            </a:r>
            <a:r>
              <a:rPr lang="en-US" dirty="0" err="1">
                <a:sym typeface="Wingdings" pitchFamily="2" charset="2"/>
              </a:rPr>
              <a:t>telur</a:t>
            </a:r>
            <a:r>
              <a:rPr lang="en-US" dirty="0">
                <a:sym typeface="Wingdings" pitchFamily="2" charset="2"/>
              </a:rPr>
              <a:t> (</a:t>
            </a:r>
            <a:r>
              <a:rPr lang="en-US" dirty="0" err="1">
                <a:sym typeface="Wingdings" pitchFamily="2" charset="2"/>
              </a:rPr>
              <a:t>dari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contoh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sebelumnya</a:t>
            </a:r>
            <a:r>
              <a:rPr lang="en-US" dirty="0">
                <a:sym typeface="Wingdings" pitchFamily="2" charset="2"/>
              </a:rPr>
              <a:t>)  4 km. </a:t>
            </a:r>
            <a:r>
              <a:rPr lang="en-US" dirty="0" err="1">
                <a:sym typeface="Wingdings" pitchFamily="2" charset="2"/>
              </a:rPr>
              <a:t>masyarakat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harus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membeli</a:t>
            </a:r>
            <a:r>
              <a:rPr lang="en-US" dirty="0">
                <a:sym typeface="Wingdings" pitchFamily="2" charset="2"/>
              </a:rPr>
              <a:t> minimal 50 </a:t>
            </a:r>
            <a:r>
              <a:rPr lang="en-US" dirty="0" err="1">
                <a:sym typeface="Wingdings" pitchFamily="2" charset="2"/>
              </a:rPr>
              <a:t>telur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setiap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hari</a:t>
            </a:r>
            <a:r>
              <a:rPr lang="en-US" dirty="0">
                <a:sym typeface="Wingdings" pitchFamily="2" charset="2"/>
              </a:rPr>
              <a:t>.</a:t>
            </a:r>
          </a:p>
          <a:p>
            <a:r>
              <a:rPr lang="en-US" dirty="0" err="1">
                <a:sym typeface="Wingdings" pitchFamily="2" charset="2"/>
              </a:rPr>
              <a:t>Karena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ada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dua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jenis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barang</a:t>
            </a:r>
            <a:r>
              <a:rPr lang="en-US" dirty="0">
                <a:sym typeface="Wingdings" pitchFamily="2" charset="2"/>
              </a:rPr>
              <a:t> 50+50 unit </a:t>
            </a:r>
            <a:r>
              <a:rPr lang="en-US" dirty="0" err="1">
                <a:sym typeface="Wingdings" pitchFamily="2" charset="2"/>
              </a:rPr>
              <a:t>barang</a:t>
            </a:r>
            <a:r>
              <a:rPr lang="en-US" dirty="0">
                <a:sym typeface="Wingdings" pitchFamily="2" charset="2"/>
              </a:rPr>
              <a:t> 100 unit threshold </a:t>
            </a:r>
            <a:r>
              <a:rPr lang="en-US" dirty="0" err="1">
                <a:sym typeface="Wingdings" pitchFamily="2" charset="2"/>
              </a:rPr>
              <a:t>menyusut</a:t>
            </a:r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Threshold </a:t>
            </a:r>
            <a:r>
              <a:rPr lang="en-US" dirty="0" err="1">
                <a:sym typeface="Wingdings" pitchFamily="2" charset="2"/>
              </a:rPr>
              <a:t>kurang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jelas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terkonsentrasinya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pedagang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perilaku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manusia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Llyord</a:t>
            </a:r>
            <a:r>
              <a:rPr lang="en-US" dirty="0"/>
              <a:t> : location in space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err="1"/>
              <a:t>Konsep</a:t>
            </a:r>
            <a:r>
              <a:rPr lang="en-US" sz="3200" dirty="0"/>
              <a:t> </a:t>
            </a:r>
          </a:p>
          <a:p>
            <a:r>
              <a:rPr lang="en-US" sz="3200" dirty="0"/>
              <a:t>Range</a:t>
            </a:r>
          </a:p>
          <a:p>
            <a:r>
              <a:rPr lang="en-US" sz="3200" dirty="0"/>
              <a:t>threshold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R</a:t>
            </a:r>
            <a:r>
              <a:rPr lang="en-US" dirty="0" err="1"/>
              <a:t>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Jangkauan</a:t>
            </a:r>
            <a:r>
              <a:rPr lang="en-US" sz="3600" dirty="0"/>
              <a:t> </a:t>
            </a:r>
            <a:r>
              <a:rPr lang="en-US" sz="3600" dirty="0" err="1"/>
              <a:t>luas</a:t>
            </a:r>
            <a:r>
              <a:rPr lang="en-US" sz="3600" dirty="0"/>
              <a:t> </a:t>
            </a:r>
            <a:r>
              <a:rPr lang="en-US" sz="3600" dirty="0" err="1"/>
              <a:t>pasar</a:t>
            </a:r>
            <a:r>
              <a:rPr lang="en-US" sz="3600" dirty="0"/>
              <a:t> </a:t>
            </a:r>
            <a:r>
              <a:rPr lang="en-US" sz="3600" dirty="0" err="1"/>
              <a:t>dari</a:t>
            </a:r>
            <a:r>
              <a:rPr lang="en-US" sz="3600" dirty="0"/>
              <a:t> </a:t>
            </a:r>
            <a:r>
              <a:rPr lang="en-US" sz="3600" dirty="0" err="1"/>
              <a:t>setiap</a:t>
            </a:r>
            <a:r>
              <a:rPr lang="en-US" sz="3600" dirty="0"/>
              <a:t> </a:t>
            </a:r>
            <a:r>
              <a:rPr lang="en-US" sz="3600" dirty="0" err="1"/>
              <a:t>komoditas</a:t>
            </a:r>
            <a:r>
              <a:rPr lang="en-US" sz="3600" dirty="0"/>
              <a:t> </a:t>
            </a:r>
            <a:r>
              <a:rPr lang="en-US" sz="3600" dirty="0" err="1"/>
              <a:t>ada</a:t>
            </a:r>
            <a:r>
              <a:rPr lang="en-US" sz="3600" dirty="0"/>
              <a:t> </a:t>
            </a:r>
            <a:r>
              <a:rPr lang="en-US" sz="3600" dirty="0" err="1"/>
              <a:t>batasnya</a:t>
            </a:r>
            <a:r>
              <a:rPr lang="en-US" sz="3600" dirty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threshold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Ada</a:t>
            </a:r>
            <a:r>
              <a:rPr lang="en-US" sz="3200" dirty="0"/>
              <a:t> </a:t>
            </a:r>
            <a:r>
              <a:rPr lang="en-US" sz="3200" dirty="0" err="1"/>
              <a:t>batas</a:t>
            </a:r>
            <a:r>
              <a:rPr lang="en-US" sz="3200" dirty="0"/>
              <a:t> minimal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luas</a:t>
            </a:r>
            <a:r>
              <a:rPr lang="en-US" sz="3200" dirty="0"/>
              <a:t> </a:t>
            </a:r>
            <a:r>
              <a:rPr lang="en-US" sz="3200" dirty="0" err="1"/>
              <a:t>pasar</a:t>
            </a:r>
            <a:r>
              <a:rPr lang="en-US" sz="3200" dirty="0"/>
              <a:t> agar </a:t>
            </a:r>
            <a:r>
              <a:rPr lang="en-US" sz="3200" dirty="0" err="1"/>
              <a:t>produsen</a:t>
            </a:r>
            <a:r>
              <a:rPr lang="en-US" sz="3200" dirty="0"/>
              <a:t> </a:t>
            </a:r>
            <a:r>
              <a:rPr lang="en-US" sz="3200" dirty="0" err="1"/>
              <a:t>bisa</a:t>
            </a:r>
            <a:r>
              <a:rPr lang="en-US" sz="3200" dirty="0"/>
              <a:t> </a:t>
            </a:r>
            <a:r>
              <a:rPr lang="en-US" sz="3200" dirty="0" err="1"/>
              <a:t>tetap</a:t>
            </a:r>
            <a:r>
              <a:rPr lang="en-US" sz="3200" dirty="0"/>
              <a:t> </a:t>
            </a:r>
            <a:r>
              <a:rPr lang="en-US" sz="3200" dirty="0" err="1"/>
              <a:t>bertahan</a:t>
            </a:r>
            <a:r>
              <a:rPr lang="en-US" sz="3200" dirty="0"/>
              <a:t> </a:t>
            </a:r>
            <a:r>
              <a:rPr lang="en-US" sz="3200" dirty="0" err="1"/>
              <a:t>hidup</a:t>
            </a: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307621"/>
            <a:ext cx="4191000" cy="4487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(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keluarga</a:t>
            </a:r>
            <a:r>
              <a:rPr lang="en-US" sz="2800" dirty="0"/>
              <a:t> (RT) yang </a:t>
            </a:r>
            <a:r>
              <a:rPr lang="en-US" sz="2800" dirty="0" err="1"/>
              <a:t>menghasilkan</a:t>
            </a:r>
            <a:r>
              <a:rPr lang="en-US" sz="2800" dirty="0"/>
              <a:t> </a:t>
            </a:r>
            <a:r>
              <a:rPr lang="en-US" sz="2800" dirty="0" err="1"/>
              <a:t>komoditas</a:t>
            </a:r>
            <a:r>
              <a:rPr lang="en-US" sz="2800" dirty="0"/>
              <a:t> </a:t>
            </a:r>
            <a:r>
              <a:rPr lang="en-US" sz="2800" dirty="0" err="1"/>
              <a:t>telur</a:t>
            </a:r>
            <a:r>
              <a:rPr lang="en-US" sz="2800" dirty="0"/>
              <a:t> </a:t>
            </a:r>
            <a:r>
              <a:rPr lang="en-US" sz="2800" dirty="0" err="1"/>
              <a:t>ayam</a:t>
            </a:r>
            <a:r>
              <a:rPr lang="en-US" sz="2800" dirty="0"/>
              <a:t> yang </a:t>
            </a:r>
            <a:r>
              <a:rPr lang="en-US" sz="2800" dirty="0" err="1"/>
              <a:t>dijual</a:t>
            </a:r>
            <a:r>
              <a:rPr lang="en-US" sz="2800" dirty="0"/>
              <a:t> </a:t>
            </a:r>
            <a:r>
              <a:rPr lang="en-US" sz="2800" dirty="0" err="1"/>
              <a:t>berdasarkan</a:t>
            </a:r>
            <a:r>
              <a:rPr lang="en-US" sz="2800" dirty="0"/>
              <a:t> </a:t>
            </a:r>
            <a:r>
              <a:rPr lang="en-US" sz="2800" dirty="0" err="1"/>
              <a:t>harga</a:t>
            </a:r>
            <a:r>
              <a:rPr lang="en-US" sz="2800" dirty="0"/>
              <a:t> </a:t>
            </a:r>
            <a:r>
              <a:rPr lang="en-US" sz="2800" dirty="0" err="1"/>
              <a:t>pasar</a:t>
            </a:r>
            <a:r>
              <a:rPr lang="en-US" sz="2800" dirty="0"/>
              <a:t>, </a:t>
            </a:r>
            <a:r>
              <a:rPr lang="en-US" sz="2800" dirty="0" err="1"/>
              <a:t>yaitu</a:t>
            </a:r>
            <a:r>
              <a:rPr lang="en-US" sz="2800" dirty="0"/>
              <a:t> </a:t>
            </a:r>
            <a:r>
              <a:rPr lang="en-US" sz="2800" dirty="0" err="1"/>
              <a:t>Rp</a:t>
            </a:r>
            <a:r>
              <a:rPr lang="en-US" sz="2800" dirty="0"/>
              <a:t>. 400,- per </a:t>
            </a:r>
            <a:r>
              <a:rPr lang="en-US" sz="2800" dirty="0" err="1"/>
              <a:t>butir</a:t>
            </a:r>
            <a:r>
              <a:rPr lang="en-US" sz="2800" dirty="0"/>
              <a:t>.</a:t>
            </a:r>
          </a:p>
          <a:p>
            <a:r>
              <a:rPr lang="en-US" sz="2800" dirty="0" err="1"/>
              <a:t>Masyarakat</a:t>
            </a:r>
            <a:r>
              <a:rPr lang="en-US" sz="2800" dirty="0"/>
              <a:t> </a:t>
            </a:r>
            <a:r>
              <a:rPr lang="en-US" sz="2800" dirty="0" err="1"/>
              <a:t>menganggarkan</a:t>
            </a:r>
            <a:r>
              <a:rPr lang="en-US" sz="2800" dirty="0"/>
              <a:t> </a:t>
            </a:r>
            <a:r>
              <a:rPr lang="en-US" sz="2800" dirty="0" err="1"/>
              <a:t>Rp</a:t>
            </a:r>
            <a:r>
              <a:rPr lang="en-US" sz="2800" dirty="0"/>
              <a:t>. 2000,- per </a:t>
            </a:r>
            <a:r>
              <a:rPr lang="en-US" sz="2800" dirty="0" err="1"/>
              <a:t>keluarga</a:t>
            </a:r>
            <a:r>
              <a:rPr lang="en-US" sz="2800" dirty="0"/>
              <a:t>/ </a:t>
            </a:r>
            <a:r>
              <a:rPr lang="en-US" sz="2800" dirty="0" err="1"/>
              <a:t>hari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membeli</a:t>
            </a:r>
            <a:r>
              <a:rPr lang="en-US" sz="2800" dirty="0"/>
              <a:t> </a:t>
            </a:r>
            <a:r>
              <a:rPr lang="en-US" sz="2800" dirty="0" err="1"/>
              <a:t>telur</a:t>
            </a:r>
            <a:endParaRPr lang="en-US" sz="2800" dirty="0"/>
          </a:p>
          <a:p>
            <a:r>
              <a:rPr lang="en-US" sz="2800" dirty="0" err="1"/>
              <a:t>Ongkos</a:t>
            </a:r>
            <a:r>
              <a:rPr lang="en-US" sz="2800" dirty="0"/>
              <a:t> </a:t>
            </a:r>
            <a:r>
              <a:rPr lang="en-US" sz="2800" dirty="0" err="1"/>
              <a:t>transportasi</a:t>
            </a:r>
            <a:r>
              <a:rPr lang="en-US" sz="2800" dirty="0"/>
              <a:t> </a:t>
            </a:r>
            <a:r>
              <a:rPr lang="en-US" sz="2800" dirty="0" err="1"/>
              <a:t>Rp</a:t>
            </a:r>
            <a:r>
              <a:rPr lang="en-US" sz="2800" dirty="0"/>
              <a:t> 100,- per km </a:t>
            </a:r>
            <a:r>
              <a:rPr lang="en-US" sz="2800" dirty="0" err="1"/>
              <a:t>sekali</a:t>
            </a:r>
            <a:r>
              <a:rPr lang="en-US" sz="2800" dirty="0"/>
              <a:t> </a:t>
            </a:r>
            <a:r>
              <a:rPr lang="en-US" sz="2800" dirty="0" err="1"/>
              <a:t>jalan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Lanjutan</a:t>
            </a:r>
            <a:r>
              <a:rPr lang="en-US" dirty="0"/>
              <a:t> </a:t>
            </a:r>
            <a:r>
              <a:rPr lang="en-US" dirty="0" err="1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err="1"/>
              <a:t>Keluarga</a:t>
            </a:r>
            <a:r>
              <a:rPr lang="en-US" sz="3200" dirty="0"/>
              <a:t> </a:t>
            </a:r>
            <a:r>
              <a:rPr lang="en-US" sz="3200" dirty="0" err="1"/>
              <a:t>berjarak</a:t>
            </a:r>
            <a:r>
              <a:rPr lang="en-US" sz="3200" dirty="0"/>
              <a:t> 2 km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memperoleh</a:t>
            </a:r>
            <a:r>
              <a:rPr lang="en-US" sz="3200" dirty="0"/>
              <a:t> ?</a:t>
            </a:r>
          </a:p>
          <a:p>
            <a:r>
              <a:rPr lang="en-US" sz="3200" dirty="0" err="1"/>
              <a:t>Perhitungan</a:t>
            </a:r>
            <a:r>
              <a:rPr lang="en-US" sz="3200" dirty="0"/>
              <a:t>:</a:t>
            </a:r>
          </a:p>
          <a:p>
            <a:r>
              <a:rPr lang="en-US" sz="3200" dirty="0" err="1"/>
              <a:t>Biaya</a:t>
            </a:r>
            <a:r>
              <a:rPr lang="en-US" sz="3200" dirty="0"/>
              <a:t> transport pp, 2 x 2 X </a:t>
            </a:r>
            <a:r>
              <a:rPr lang="en-US" sz="3200" dirty="0" err="1"/>
              <a:t>Rp</a:t>
            </a:r>
            <a:r>
              <a:rPr lang="en-US" sz="3200" dirty="0"/>
              <a:t> 100 = </a:t>
            </a:r>
            <a:r>
              <a:rPr lang="en-US" sz="3200" dirty="0" err="1"/>
              <a:t>Rp</a:t>
            </a:r>
            <a:r>
              <a:rPr lang="en-US" sz="3200" dirty="0"/>
              <a:t>. 400.-</a:t>
            </a:r>
          </a:p>
          <a:p>
            <a:r>
              <a:rPr lang="en-US" sz="3200" dirty="0" err="1"/>
              <a:t>Belanja</a:t>
            </a:r>
            <a:r>
              <a:rPr lang="en-US" sz="3200" dirty="0"/>
              <a:t> </a:t>
            </a:r>
            <a:r>
              <a:rPr lang="en-US" sz="3200" dirty="0" err="1"/>
              <a:t>telur</a:t>
            </a:r>
            <a:r>
              <a:rPr lang="en-US" sz="3200" dirty="0"/>
              <a:t> = </a:t>
            </a:r>
            <a:r>
              <a:rPr lang="en-US" sz="3200" dirty="0" err="1"/>
              <a:t>Rp</a:t>
            </a:r>
            <a:r>
              <a:rPr lang="en-US" sz="3200" dirty="0"/>
              <a:t> (2000-400): </a:t>
            </a:r>
            <a:r>
              <a:rPr lang="en-US" sz="3200" dirty="0" err="1"/>
              <a:t>Rp</a:t>
            </a:r>
            <a:r>
              <a:rPr lang="en-US" sz="3200" dirty="0"/>
              <a:t> 400= 4 </a:t>
            </a:r>
            <a:r>
              <a:rPr lang="en-US" sz="3200" dirty="0" err="1"/>
              <a:t>telur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Lanjutan</a:t>
            </a:r>
            <a:r>
              <a:rPr lang="en-US" dirty="0"/>
              <a:t> </a:t>
            </a:r>
            <a:r>
              <a:rPr lang="en-US" dirty="0" err="1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4 km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produsen</a:t>
            </a:r>
            <a:r>
              <a:rPr lang="en-US" sz="2800" dirty="0"/>
              <a:t> </a:t>
            </a:r>
            <a:r>
              <a:rPr lang="en-US" sz="2800" dirty="0">
                <a:sym typeface="Wingdings" pitchFamily="2" charset="2"/>
              </a:rPr>
              <a:t> </a:t>
            </a:r>
            <a:r>
              <a:rPr lang="en-US" sz="2800" dirty="0" err="1">
                <a:sym typeface="Wingdings" pitchFamily="2" charset="2"/>
              </a:rPr>
              <a:t>beli</a:t>
            </a:r>
            <a:r>
              <a:rPr lang="en-US" sz="2800" dirty="0">
                <a:sym typeface="Wingdings" pitchFamily="2" charset="2"/>
              </a:rPr>
              <a:t> 3</a:t>
            </a:r>
          </a:p>
          <a:p>
            <a:r>
              <a:rPr lang="en-US" sz="2800" dirty="0">
                <a:sym typeface="Wingdings" pitchFamily="2" charset="2"/>
              </a:rPr>
              <a:t>6 km </a:t>
            </a:r>
            <a:r>
              <a:rPr lang="en-US" sz="2800" dirty="0" err="1">
                <a:sym typeface="Wingdings" pitchFamily="2" charset="2"/>
              </a:rPr>
              <a:t>dari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produsen</a:t>
            </a:r>
            <a:r>
              <a:rPr lang="en-US" sz="2800" dirty="0">
                <a:sym typeface="Wingdings" pitchFamily="2" charset="2"/>
              </a:rPr>
              <a:t>  </a:t>
            </a:r>
            <a:r>
              <a:rPr lang="en-US" sz="2800" dirty="0" err="1">
                <a:sym typeface="Wingdings" pitchFamily="2" charset="2"/>
              </a:rPr>
              <a:t>beli</a:t>
            </a:r>
            <a:r>
              <a:rPr lang="en-US" sz="2800" dirty="0">
                <a:sym typeface="Wingdings" pitchFamily="2" charset="2"/>
              </a:rPr>
              <a:t> 2</a:t>
            </a:r>
          </a:p>
          <a:p>
            <a:r>
              <a:rPr lang="en-US" sz="2800" dirty="0">
                <a:sym typeface="Wingdings" pitchFamily="2" charset="2"/>
              </a:rPr>
              <a:t>8 km </a:t>
            </a:r>
            <a:r>
              <a:rPr lang="en-US" sz="2800" dirty="0" err="1">
                <a:sym typeface="Wingdings" pitchFamily="2" charset="2"/>
              </a:rPr>
              <a:t>dari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produsen</a:t>
            </a:r>
            <a:r>
              <a:rPr lang="en-US" sz="2800" dirty="0">
                <a:sym typeface="Wingdings" pitchFamily="2" charset="2"/>
              </a:rPr>
              <a:t>  </a:t>
            </a:r>
            <a:r>
              <a:rPr lang="en-US" sz="2800" dirty="0" err="1">
                <a:sym typeface="Wingdings" pitchFamily="2" charset="2"/>
              </a:rPr>
              <a:t>beli</a:t>
            </a:r>
            <a:r>
              <a:rPr lang="en-US" sz="2800" dirty="0">
                <a:sym typeface="Wingdings" pitchFamily="2" charset="2"/>
              </a:rPr>
              <a:t> 1</a:t>
            </a:r>
          </a:p>
          <a:p>
            <a:r>
              <a:rPr lang="en-US" sz="2800" dirty="0">
                <a:sym typeface="Wingdings" pitchFamily="2" charset="2"/>
              </a:rPr>
              <a:t>10 km </a:t>
            </a:r>
            <a:r>
              <a:rPr lang="en-US" sz="2800" dirty="0" err="1">
                <a:sym typeface="Wingdings" pitchFamily="2" charset="2"/>
              </a:rPr>
              <a:t>dari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produsen</a:t>
            </a:r>
            <a:r>
              <a:rPr lang="en-US" sz="2800" dirty="0">
                <a:sym typeface="Wingdings" pitchFamily="2" charset="2"/>
              </a:rPr>
              <a:t>  </a:t>
            </a:r>
            <a:r>
              <a:rPr lang="en-US" sz="2800" dirty="0" err="1">
                <a:sym typeface="Wingdings" pitchFamily="2" charset="2"/>
              </a:rPr>
              <a:t>tidak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beli</a:t>
            </a:r>
            <a:r>
              <a:rPr lang="en-US" sz="2800" dirty="0">
                <a:sym typeface="Wingdings" pitchFamily="2" charset="2"/>
              </a:rPr>
              <a:t> </a:t>
            </a:r>
          </a:p>
          <a:p>
            <a:pPr marL="0" indent="0">
              <a:buNone/>
            </a:pPr>
            <a:r>
              <a:rPr lang="en-US" sz="2800" dirty="0">
                <a:sym typeface="Wingdings" pitchFamily="2" charset="2"/>
              </a:rPr>
              <a:t> </a:t>
            </a:r>
            <a:r>
              <a:rPr lang="en-US" sz="2800" dirty="0" err="1">
                <a:sym typeface="Wingdings" pitchFamily="2" charset="2"/>
              </a:rPr>
              <a:t>luas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jangkauan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pasar</a:t>
            </a:r>
            <a:r>
              <a:rPr lang="en-US" sz="2800" dirty="0">
                <a:sym typeface="Wingdings" pitchFamily="2" charset="2"/>
              </a:rPr>
              <a:t> (range) </a:t>
            </a:r>
            <a:r>
              <a:rPr lang="en-US" sz="2800" dirty="0" err="1">
                <a:sym typeface="Wingdings" pitchFamily="2" charset="2"/>
              </a:rPr>
              <a:t>dari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telur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adalah</a:t>
            </a:r>
            <a:r>
              <a:rPr lang="en-US" sz="2800" dirty="0">
                <a:sym typeface="Wingdings" pitchFamily="2" charset="2"/>
              </a:rPr>
              <a:t> 8 km </a:t>
            </a:r>
            <a:r>
              <a:rPr lang="en-US" sz="2800" dirty="0" err="1">
                <a:sym typeface="Wingdings" pitchFamily="2" charset="2"/>
              </a:rPr>
              <a:t>kesegala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arah</a:t>
            </a:r>
            <a:r>
              <a:rPr lang="en-US" sz="2800" dirty="0">
                <a:sym typeface="Wingdings" pitchFamily="2" charset="2"/>
              </a:rPr>
              <a:t>, </a:t>
            </a:r>
            <a:r>
              <a:rPr lang="en-US" sz="2800" dirty="0" err="1">
                <a:sym typeface="Wingdings" pitchFamily="2" charset="2"/>
              </a:rPr>
              <a:t>lingkaran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dengan</a:t>
            </a:r>
            <a:r>
              <a:rPr lang="en-US" sz="2800" dirty="0">
                <a:sym typeface="Wingdings" pitchFamily="2" charset="2"/>
              </a:rPr>
              <a:t> radius 8 km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1101</TotalTime>
  <Words>1002</Words>
  <Application>Microsoft Office PowerPoint</Application>
  <PresentationFormat>On-screen Show (4:3)</PresentationFormat>
  <Paragraphs>187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Franklin Gothic Book</vt:lpstr>
      <vt:lpstr>Wingdings</vt:lpstr>
      <vt:lpstr>Crop</vt:lpstr>
      <vt:lpstr>Teori Lokasi : Christaller</vt:lpstr>
      <vt:lpstr>Asumsi</vt:lpstr>
      <vt:lpstr>Teori Llyord : location in space</vt:lpstr>
      <vt:lpstr>Range</vt:lpstr>
      <vt:lpstr>threshold</vt:lpstr>
      <vt:lpstr>PowerPoint Presentation</vt:lpstr>
      <vt:lpstr>Contoh (utk konsep)</vt:lpstr>
      <vt:lpstr>Lanjutan contoh</vt:lpstr>
      <vt:lpstr>Lanjutan contoh</vt:lpstr>
      <vt:lpstr>Lanjutan contoh</vt:lpstr>
      <vt:lpstr>Produksi </vt:lpstr>
      <vt:lpstr>Biaya tetap</vt:lpstr>
      <vt:lpstr>Biaya variabel</vt:lpstr>
      <vt:lpstr>BEP (break even point)</vt:lpstr>
      <vt:lpstr>lanjutan</vt:lpstr>
      <vt:lpstr>BEP RUANG</vt:lpstr>
      <vt:lpstr>PowerPoint Presentation</vt:lpstr>
      <vt:lpstr>Penggolongan jenis kebutuhan  berdasarkan threshold &amp; range</vt:lpstr>
      <vt:lpstr>Penggolongan jenis kebutuhan  berdasarkan  threshold &amp; range</vt:lpstr>
      <vt:lpstr>Teori Christaller</vt:lpstr>
      <vt:lpstr>Teori Christaller</vt:lpstr>
      <vt:lpstr>Komoditas &amp; luas jangkauan pasar</vt:lpstr>
      <vt:lpstr>Berkaitan dg orde perkotaan</vt:lpstr>
      <vt:lpstr>Konsentrasi produsen dan pedagang</vt:lpstr>
      <vt:lpstr>Konsentrasi produsen dan pedagang</vt:lpstr>
      <vt:lpstr>PowerPoint Presentation</vt:lpstr>
      <vt:lpstr>Konsentrasi produsen dan pedagang</vt:lpstr>
    </vt:vector>
  </TitlesOfParts>
  <Company>Universitas Komputer Indonesia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Lokasi : Christaller</dc:title>
  <dc:creator>Universitas Komputer Indonesia</dc:creator>
  <cp:lastModifiedBy>ASUS</cp:lastModifiedBy>
  <cp:revision>24</cp:revision>
  <dcterms:created xsi:type="dcterms:W3CDTF">2010-02-21T15:00:38Z</dcterms:created>
  <dcterms:modified xsi:type="dcterms:W3CDTF">2019-10-07T01:57:11Z</dcterms:modified>
</cp:coreProperties>
</file>