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76" r:id="rId10"/>
    <p:sldId id="264" r:id="rId11"/>
    <p:sldId id="265" r:id="rId12"/>
    <p:sldId id="266" r:id="rId13"/>
    <p:sldId id="269" r:id="rId14"/>
    <p:sldId id="277" r:id="rId15"/>
    <p:sldId id="270" r:id="rId16"/>
    <p:sldId id="271" r:id="rId17"/>
    <p:sldId id="272" r:id="rId18"/>
    <p:sldId id="273" r:id="rId19"/>
    <p:sldId id="274" r:id="rId20"/>
    <p:sldId id="278" r:id="rId21"/>
    <p:sldId id="275" r:id="rId22"/>
  </p:sldIdLst>
  <p:sldSz cx="18000663" cy="10080625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71999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43999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215999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87999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3599993" algn="l" defTabSz="1439997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4319991" algn="l" defTabSz="1439997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5039990" algn="l" defTabSz="1439997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5759988" algn="l" defTabSz="1439997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CF739C30-D3E1-4B58-AC11-6B59990FA843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8"/>
            <p14:sldId id="276"/>
            <p14:sldId id="264"/>
            <p14:sldId id="265"/>
            <p14:sldId id="266"/>
            <p14:sldId id="269"/>
            <p14:sldId id="277"/>
            <p14:sldId id="270"/>
            <p14:sldId id="271"/>
            <p14:sldId id="272"/>
            <p14:sldId id="273"/>
            <p14:sldId id="274"/>
            <p14:sldId id="278"/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76" userDrawn="1">
          <p15:clr>
            <a:srgbClr val="A4A3A4"/>
          </p15:clr>
        </p15:guide>
        <p15:guide id="2" pos="56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D330"/>
    <a:srgbClr val="00CC00"/>
    <a:srgbClr val="0C7CD2"/>
    <a:srgbClr val="1F7EE7"/>
    <a:srgbClr val="AE1517"/>
    <a:srgbClr val="CC0000"/>
    <a:srgbClr val="2D8EAE"/>
    <a:srgbClr val="2828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79" autoAdjust="0"/>
    <p:restoredTop sz="94660"/>
  </p:normalViewPr>
  <p:slideViewPr>
    <p:cSldViewPr>
      <p:cViewPr varScale="1">
        <p:scale>
          <a:sx n="45" d="100"/>
          <a:sy n="45" d="100"/>
        </p:scale>
        <p:origin x="708" y="-132"/>
      </p:cViewPr>
      <p:guideLst>
        <p:guide orient="horz" pos="3176"/>
        <p:guide pos="56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0EE4EE-B5E4-4477-A1EF-215EDB778C34}" type="doc">
      <dgm:prSet loTypeId="urn:microsoft.com/office/officeart/2005/8/layout/process1" loCatId="process" qsTypeId="urn:microsoft.com/office/officeart/2005/8/quickstyle/3d5" qsCatId="3D" csTypeId="urn:microsoft.com/office/officeart/2005/8/colors/accent6_2" csCatId="accent6" phldr="1"/>
      <dgm:spPr/>
    </dgm:pt>
    <dgm:pt modelId="{968CEBA0-560E-485B-8662-F65D658583C6}">
      <dgm:prSet phldrT="[Text]" custT="1"/>
      <dgm:spPr/>
      <dgm:t>
        <a:bodyPr/>
        <a:lstStyle/>
        <a:p>
          <a:r>
            <a:rPr lang="id-ID" sz="4400" dirty="0" smtClean="0"/>
            <a:t>Input</a:t>
          </a:r>
          <a:endParaRPr lang="id-ID" sz="4400" dirty="0"/>
        </a:p>
      </dgm:t>
    </dgm:pt>
    <dgm:pt modelId="{D17068D6-479F-4A85-BD25-EBB4E7BEFC44}" type="parTrans" cxnId="{366E9CEC-FF6E-495F-94A2-725BD9975D7B}">
      <dgm:prSet/>
      <dgm:spPr/>
      <dgm:t>
        <a:bodyPr/>
        <a:lstStyle/>
        <a:p>
          <a:endParaRPr lang="id-ID" sz="4000"/>
        </a:p>
      </dgm:t>
    </dgm:pt>
    <dgm:pt modelId="{167D08B9-F173-492C-9B1A-14E88B89F685}" type="sibTrans" cxnId="{366E9CEC-FF6E-495F-94A2-725BD9975D7B}">
      <dgm:prSet custT="1"/>
      <dgm:spPr/>
      <dgm:t>
        <a:bodyPr/>
        <a:lstStyle/>
        <a:p>
          <a:endParaRPr lang="id-ID" sz="3600"/>
        </a:p>
      </dgm:t>
    </dgm:pt>
    <dgm:pt modelId="{C78F1B83-F6E3-442A-9234-A6C81A0F6825}">
      <dgm:prSet phldrT="[Text]" custT="1"/>
      <dgm:spPr/>
      <dgm:t>
        <a:bodyPr/>
        <a:lstStyle/>
        <a:p>
          <a:r>
            <a:rPr lang="id-ID" sz="4400" dirty="0" smtClean="0"/>
            <a:t>Processing</a:t>
          </a:r>
          <a:endParaRPr lang="id-ID" sz="4400" dirty="0"/>
        </a:p>
      </dgm:t>
    </dgm:pt>
    <dgm:pt modelId="{2D4EC09B-CCD9-4457-B530-8EECF361B528}" type="parTrans" cxnId="{01E0130B-DDEF-40D8-9AC9-C09B0E5FDEEB}">
      <dgm:prSet/>
      <dgm:spPr/>
      <dgm:t>
        <a:bodyPr/>
        <a:lstStyle/>
        <a:p>
          <a:endParaRPr lang="id-ID" sz="4000"/>
        </a:p>
      </dgm:t>
    </dgm:pt>
    <dgm:pt modelId="{82FA47C2-E56A-4317-96AF-686D00242B01}" type="sibTrans" cxnId="{01E0130B-DDEF-40D8-9AC9-C09B0E5FDEEB}">
      <dgm:prSet custT="1"/>
      <dgm:spPr/>
      <dgm:t>
        <a:bodyPr/>
        <a:lstStyle/>
        <a:p>
          <a:endParaRPr lang="id-ID" sz="3600"/>
        </a:p>
      </dgm:t>
    </dgm:pt>
    <dgm:pt modelId="{67E27B39-6C2A-4F6D-B00B-AE8D738BDE99}">
      <dgm:prSet phldrT="[Text]" custT="1"/>
      <dgm:spPr/>
      <dgm:t>
        <a:bodyPr/>
        <a:lstStyle/>
        <a:p>
          <a:r>
            <a:rPr lang="id-ID" sz="4400" dirty="0" smtClean="0"/>
            <a:t>Output</a:t>
          </a:r>
          <a:endParaRPr lang="id-ID" sz="4400" dirty="0"/>
        </a:p>
      </dgm:t>
    </dgm:pt>
    <dgm:pt modelId="{E6D573C1-2C82-4655-A888-3E3EEBF499EB}" type="parTrans" cxnId="{FC971A5A-00AD-40D8-AF96-93D81AF07EB6}">
      <dgm:prSet/>
      <dgm:spPr/>
      <dgm:t>
        <a:bodyPr/>
        <a:lstStyle/>
        <a:p>
          <a:endParaRPr lang="id-ID" sz="4000"/>
        </a:p>
      </dgm:t>
    </dgm:pt>
    <dgm:pt modelId="{FCC77E4E-7173-47EB-95DA-B5C773E54EA8}" type="sibTrans" cxnId="{FC971A5A-00AD-40D8-AF96-93D81AF07EB6}">
      <dgm:prSet/>
      <dgm:spPr/>
      <dgm:t>
        <a:bodyPr/>
        <a:lstStyle/>
        <a:p>
          <a:endParaRPr lang="id-ID" sz="4000"/>
        </a:p>
      </dgm:t>
    </dgm:pt>
    <dgm:pt modelId="{A3EF123D-4B3C-48B1-A618-A960A6071AC5}" type="pres">
      <dgm:prSet presAssocID="{090EE4EE-B5E4-4477-A1EF-215EDB778C34}" presName="Name0" presStyleCnt="0">
        <dgm:presLayoutVars>
          <dgm:dir/>
          <dgm:resizeHandles val="exact"/>
        </dgm:presLayoutVars>
      </dgm:prSet>
      <dgm:spPr/>
    </dgm:pt>
    <dgm:pt modelId="{CF174CEB-10A1-4458-AFB1-3DE10219D223}" type="pres">
      <dgm:prSet presAssocID="{968CEBA0-560E-485B-8662-F65D658583C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CCA11B9-212F-4D23-BFED-B7C6E5081BF7}" type="pres">
      <dgm:prSet presAssocID="{167D08B9-F173-492C-9B1A-14E88B89F685}" presName="sibTrans" presStyleLbl="sibTrans2D1" presStyleIdx="0" presStyleCnt="2"/>
      <dgm:spPr/>
      <dgm:t>
        <a:bodyPr/>
        <a:lstStyle/>
        <a:p>
          <a:endParaRPr lang="id-ID"/>
        </a:p>
      </dgm:t>
    </dgm:pt>
    <dgm:pt modelId="{7CCB20CA-9B20-4D1B-B7C9-7DFDC233D4A8}" type="pres">
      <dgm:prSet presAssocID="{167D08B9-F173-492C-9B1A-14E88B89F685}" presName="connectorText" presStyleLbl="sibTrans2D1" presStyleIdx="0" presStyleCnt="2"/>
      <dgm:spPr/>
      <dgm:t>
        <a:bodyPr/>
        <a:lstStyle/>
        <a:p>
          <a:endParaRPr lang="id-ID"/>
        </a:p>
      </dgm:t>
    </dgm:pt>
    <dgm:pt modelId="{62828ADD-A9AE-44E4-A265-274B761CA82C}" type="pres">
      <dgm:prSet presAssocID="{C78F1B83-F6E3-442A-9234-A6C81A0F682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19663CF-FDE6-4B05-9FA1-B503468D2398}" type="pres">
      <dgm:prSet presAssocID="{82FA47C2-E56A-4317-96AF-686D00242B01}" presName="sibTrans" presStyleLbl="sibTrans2D1" presStyleIdx="1" presStyleCnt="2"/>
      <dgm:spPr/>
      <dgm:t>
        <a:bodyPr/>
        <a:lstStyle/>
        <a:p>
          <a:endParaRPr lang="id-ID"/>
        </a:p>
      </dgm:t>
    </dgm:pt>
    <dgm:pt modelId="{9C1FB503-967C-4121-AEB1-D2ABF08FF74C}" type="pres">
      <dgm:prSet presAssocID="{82FA47C2-E56A-4317-96AF-686D00242B01}" presName="connectorText" presStyleLbl="sibTrans2D1" presStyleIdx="1" presStyleCnt="2"/>
      <dgm:spPr/>
      <dgm:t>
        <a:bodyPr/>
        <a:lstStyle/>
        <a:p>
          <a:endParaRPr lang="id-ID"/>
        </a:p>
      </dgm:t>
    </dgm:pt>
    <dgm:pt modelId="{4709E7D2-FEC8-4766-9139-EE348852A63C}" type="pres">
      <dgm:prSet presAssocID="{67E27B39-6C2A-4F6D-B00B-AE8D738BDE9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01E0130B-DDEF-40D8-9AC9-C09B0E5FDEEB}" srcId="{090EE4EE-B5E4-4477-A1EF-215EDB778C34}" destId="{C78F1B83-F6E3-442A-9234-A6C81A0F6825}" srcOrd="1" destOrd="0" parTransId="{2D4EC09B-CCD9-4457-B530-8EECF361B528}" sibTransId="{82FA47C2-E56A-4317-96AF-686D00242B01}"/>
    <dgm:cxn modelId="{FC971A5A-00AD-40D8-AF96-93D81AF07EB6}" srcId="{090EE4EE-B5E4-4477-A1EF-215EDB778C34}" destId="{67E27B39-6C2A-4F6D-B00B-AE8D738BDE99}" srcOrd="2" destOrd="0" parTransId="{E6D573C1-2C82-4655-A888-3E3EEBF499EB}" sibTransId="{FCC77E4E-7173-47EB-95DA-B5C773E54EA8}"/>
    <dgm:cxn modelId="{8164B841-828B-4669-B6ED-4CA7C1A11D75}" type="presOf" srcId="{82FA47C2-E56A-4317-96AF-686D00242B01}" destId="{9C1FB503-967C-4121-AEB1-D2ABF08FF74C}" srcOrd="1" destOrd="0" presId="urn:microsoft.com/office/officeart/2005/8/layout/process1"/>
    <dgm:cxn modelId="{CD2EA955-EBFD-4B02-A838-647DE14EBAE0}" type="presOf" srcId="{167D08B9-F173-492C-9B1A-14E88B89F685}" destId="{5CCA11B9-212F-4D23-BFED-B7C6E5081BF7}" srcOrd="0" destOrd="0" presId="urn:microsoft.com/office/officeart/2005/8/layout/process1"/>
    <dgm:cxn modelId="{B66732D4-62D8-4B9F-BA63-FFD8C9433A36}" type="presOf" srcId="{090EE4EE-B5E4-4477-A1EF-215EDB778C34}" destId="{A3EF123D-4B3C-48B1-A618-A960A6071AC5}" srcOrd="0" destOrd="0" presId="urn:microsoft.com/office/officeart/2005/8/layout/process1"/>
    <dgm:cxn modelId="{ED1C2397-B4FA-466F-BBB4-C24DEADFC839}" type="presOf" srcId="{167D08B9-F173-492C-9B1A-14E88B89F685}" destId="{7CCB20CA-9B20-4D1B-B7C9-7DFDC233D4A8}" srcOrd="1" destOrd="0" presId="urn:microsoft.com/office/officeart/2005/8/layout/process1"/>
    <dgm:cxn modelId="{366E9CEC-FF6E-495F-94A2-725BD9975D7B}" srcId="{090EE4EE-B5E4-4477-A1EF-215EDB778C34}" destId="{968CEBA0-560E-485B-8662-F65D658583C6}" srcOrd="0" destOrd="0" parTransId="{D17068D6-479F-4A85-BD25-EBB4E7BEFC44}" sibTransId="{167D08B9-F173-492C-9B1A-14E88B89F685}"/>
    <dgm:cxn modelId="{741E9E43-AEC7-4B6D-B9CA-BB51686AB802}" type="presOf" srcId="{968CEBA0-560E-485B-8662-F65D658583C6}" destId="{CF174CEB-10A1-4458-AFB1-3DE10219D223}" srcOrd="0" destOrd="0" presId="urn:microsoft.com/office/officeart/2005/8/layout/process1"/>
    <dgm:cxn modelId="{FBDE179B-4A8F-4EEC-8503-937DDCB7690F}" type="presOf" srcId="{C78F1B83-F6E3-442A-9234-A6C81A0F6825}" destId="{62828ADD-A9AE-44E4-A265-274B761CA82C}" srcOrd="0" destOrd="0" presId="urn:microsoft.com/office/officeart/2005/8/layout/process1"/>
    <dgm:cxn modelId="{EBE37B04-A941-4133-8810-2607E8E5B3CA}" type="presOf" srcId="{67E27B39-6C2A-4F6D-B00B-AE8D738BDE99}" destId="{4709E7D2-FEC8-4766-9139-EE348852A63C}" srcOrd="0" destOrd="0" presId="urn:microsoft.com/office/officeart/2005/8/layout/process1"/>
    <dgm:cxn modelId="{F933AC43-A25C-4753-8E51-4256D158FC35}" type="presOf" srcId="{82FA47C2-E56A-4317-96AF-686D00242B01}" destId="{F19663CF-FDE6-4B05-9FA1-B503468D2398}" srcOrd="0" destOrd="0" presId="urn:microsoft.com/office/officeart/2005/8/layout/process1"/>
    <dgm:cxn modelId="{E2328757-8901-4476-ADF3-85224342BCE9}" type="presParOf" srcId="{A3EF123D-4B3C-48B1-A618-A960A6071AC5}" destId="{CF174CEB-10A1-4458-AFB1-3DE10219D223}" srcOrd="0" destOrd="0" presId="urn:microsoft.com/office/officeart/2005/8/layout/process1"/>
    <dgm:cxn modelId="{A33518ED-77FD-40C5-8C33-FC7E162746FA}" type="presParOf" srcId="{A3EF123D-4B3C-48B1-A618-A960A6071AC5}" destId="{5CCA11B9-212F-4D23-BFED-B7C6E5081BF7}" srcOrd="1" destOrd="0" presId="urn:microsoft.com/office/officeart/2005/8/layout/process1"/>
    <dgm:cxn modelId="{5A060FD9-143F-4298-AEBD-F3EB244767C5}" type="presParOf" srcId="{5CCA11B9-212F-4D23-BFED-B7C6E5081BF7}" destId="{7CCB20CA-9B20-4D1B-B7C9-7DFDC233D4A8}" srcOrd="0" destOrd="0" presId="urn:microsoft.com/office/officeart/2005/8/layout/process1"/>
    <dgm:cxn modelId="{D8A94175-E7C2-428A-A73B-E672C57DA0C4}" type="presParOf" srcId="{A3EF123D-4B3C-48B1-A618-A960A6071AC5}" destId="{62828ADD-A9AE-44E4-A265-274B761CA82C}" srcOrd="2" destOrd="0" presId="urn:microsoft.com/office/officeart/2005/8/layout/process1"/>
    <dgm:cxn modelId="{403A2470-9EFB-4318-BE99-79D61645F33D}" type="presParOf" srcId="{A3EF123D-4B3C-48B1-A618-A960A6071AC5}" destId="{F19663CF-FDE6-4B05-9FA1-B503468D2398}" srcOrd="3" destOrd="0" presId="urn:microsoft.com/office/officeart/2005/8/layout/process1"/>
    <dgm:cxn modelId="{5BFDDC37-6075-4D2F-A209-6F8E2674A350}" type="presParOf" srcId="{F19663CF-FDE6-4B05-9FA1-B503468D2398}" destId="{9C1FB503-967C-4121-AEB1-D2ABF08FF74C}" srcOrd="0" destOrd="0" presId="urn:microsoft.com/office/officeart/2005/8/layout/process1"/>
    <dgm:cxn modelId="{9D8BB889-B08A-491E-8EF0-BE422B529464}" type="presParOf" srcId="{A3EF123D-4B3C-48B1-A618-A960A6071AC5}" destId="{4709E7D2-FEC8-4766-9139-EE348852A63C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174CEB-10A1-4458-AFB1-3DE10219D223}">
      <dsp:nvSpPr>
        <dsp:cNvPr id="0" name=""/>
        <dsp:cNvSpPr/>
      </dsp:nvSpPr>
      <dsp:spPr>
        <a:xfrm>
          <a:off x="11265" y="1402144"/>
          <a:ext cx="3367077" cy="202024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400" kern="1200" dirty="0" smtClean="0"/>
            <a:t>Input</a:t>
          </a:r>
          <a:endParaRPr lang="id-ID" sz="4400" kern="1200" dirty="0"/>
        </a:p>
      </dsp:txBody>
      <dsp:txXfrm>
        <a:off x="70436" y="1461315"/>
        <a:ext cx="3248735" cy="1901904"/>
      </dsp:txXfrm>
    </dsp:sp>
    <dsp:sp modelId="{5CCA11B9-212F-4D23-BFED-B7C6E5081BF7}">
      <dsp:nvSpPr>
        <dsp:cNvPr id="0" name=""/>
        <dsp:cNvSpPr/>
      </dsp:nvSpPr>
      <dsp:spPr>
        <a:xfrm>
          <a:off x="3715050" y="1994750"/>
          <a:ext cx="713820" cy="8350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3600" kern="1200"/>
        </a:p>
      </dsp:txBody>
      <dsp:txXfrm>
        <a:off x="3715050" y="2161757"/>
        <a:ext cx="499674" cy="501021"/>
      </dsp:txXfrm>
    </dsp:sp>
    <dsp:sp modelId="{62828ADD-A9AE-44E4-A265-274B761CA82C}">
      <dsp:nvSpPr>
        <dsp:cNvPr id="0" name=""/>
        <dsp:cNvSpPr/>
      </dsp:nvSpPr>
      <dsp:spPr>
        <a:xfrm>
          <a:off x="4725173" y="1402144"/>
          <a:ext cx="3367077" cy="202024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400" kern="1200" dirty="0" smtClean="0"/>
            <a:t>Processing</a:t>
          </a:r>
          <a:endParaRPr lang="id-ID" sz="4400" kern="1200" dirty="0"/>
        </a:p>
      </dsp:txBody>
      <dsp:txXfrm>
        <a:off x="4784344" y="1461315"/>
        <a:ext cx="3248735" cy="1901904"/>
      </dsp:txXfrm>
    </dsp:sp>
    <dsp:sp modelId="{F19663CF-FDE6-4B05-9FA1-B503468D2398}">
      <dsp:nvSpPr>
        <dsp:cNvPr id="0" name=""/>
        <dsp:cNvSpPr/>
      </dsp:nvSpPr>
      <dsp:spPr>
        <a:xfrm>
          <a:off x="8428958" y="1994750"/>
          <a:ext cx="713820" cy="8350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3600" kern="1200"/>
        </a:p>
      </dsp:txBody>
      <dsp:txXfrm>
        <a:off x="8428958" y="2161757"/>
        <a:ext cx="499674" cy="501021"/>
      </dsp:txXfrm>
    </dsp:sp>
    <dsp:sp modelId="{4709E7D2-FEC8-4766-9139-EE348852A63C}">
      <dsp:nvSpPr>
        <dsp:cNvPr id="0" name=""/>
        <dsp:cNvSpPr/>
      </dsp:nvSpPr>
      <dsp:spPr>
        <a:xfrm>
          <a:off x="9439081" y="1402144"/>
          <a:ext cx="3367077" cy="202024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400" kern="1200" dirty="0" smtClean="0"/>
            <a:t>Output</a:t>
          </a:r>
          <a:endParaRPr lang="id-ID" sz="4400" kern="1200" dirty="0"/>
        </a:p>
      </dsp:txBody>
      <dsp:txXfrm>
        <a:off x="9498252" y="1461315"/>
        <a:ext cx="3248735" cy="19019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1" y="3131528"/>
            <a:ext cx="15300563" cy="2160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0101" y="5712354"/>
            <a:ext cx="12600465" cy="25761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05353058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4" y="403694"/>
            <a:ext cx="16200596" cy="168010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034" y="2352149"/>
            <a:ext cx="16200596" cy="665274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2310206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50480" y="403694"/>
            <a:ext cx="4050150" cy="8601199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033" y="403694"/>
            <a:ext cx="11850436" cy="860119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8620980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4" y="403694"/>
            <a:ext cx="16200596" cy="168010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034" y="2352149"/>
            <a:ext cx="16200596" cy="66527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8882496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1929" y="6477735"/>
            <a:ext cx="15300563" cy="2002124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1929" y="4272600"/>
            <a:ext cx="15300563" cy="22051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589362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4" y="403694"/>
            <a:ext cx="16200596" cy="168010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034" y="2352149"/>
            <a:ext cx="7950292" cy="665274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50338" y="2352149"/>
            <a:ext cx="7950292" cy="665274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41653705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4" y="403694"/>
            <a:ext cx="16200596" cy="168010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035" y="2256474"/>
            <a:ext cx="7953419" cy="94039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0035" y="3196867"/>
            <a:ext cx="7953419" cy="580802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44089" y="2256474"/>
            <a:ext cx="7956543" cy="94039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44089" y="3196867"/>
            <a:ext cx="7956543" cy="580802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40897840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4" y="403694"/>
            <a:ext cx="16200596" cy="168010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2351799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6535536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4" y="401358"/>
            <a:ext cx="5922094" cy="170810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7760" y="401359"/>
            <a:ext cx="10062871" cy="8603534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034" y="2109466"/>
            <a:ext cx="5922094" cy="68954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460871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8256" y="7056438"/>
            <a:ext cx="10800398" cy="83305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28256" y="900724"/>
            <a:ext cx="10800398" cy="6048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8256" y="7889492"/>
            <a:ext cx="10800398" cy="11830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7800025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Text Box 30"/>
          <p:cNvSpPr txBox="1">
            <a:spLocks noChangeArrowheads="1"/>
          </p:cNvSpPr>
          <p:nvPr userDrawn="1"/>
        </p:nvSpPr>
        <p:spPr bwMode="auto">
          <a:xfrm>
            <a:off x="6590869" y="9168236"/>
            <a:ext cx="24504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hlinkClick r:id="rId13"/>
              </a:rPr>
              <a:t>Powerpoint Templates</a:t>
            </a:r>
            <a:endParaRPr lang="fr-FR"/>
          </a:p>
        </p:txBody>
      </p:sp>
      <p:pic>
        <p:nvPicPr>
          <p:cNvPr id="1053" name="Picture 29" descr="fds a mlk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8000663" cy="1008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14244275" y="9263908"/>
            <a:ext cx="10823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/>
              <a:t>Page </a:t>
            </a:r>
            <a:fld id="{50950AA6-AB2A-44E5-A3A5-D195FC507981}" type="slidenum">
              <a:rPr lang="fr-FR" b="1"/>
              <a:pPr/>
              <a:t>‹#›</a:t>
            </a:fld>
            <a:endParaRPr lang="fr-FR" b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Bar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1.xml"/><Relationship Id="rId4" Type="http://schemas.openxmlformats.org/officeDocument/2006/relationships/slide" Target="slide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7776369" y="7848600"/>
            <a:ext cx="2457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hlinkClick r:id="rId2"/>
              </a:rPr>
              <a:t>Powerpoint Templates</a:t>
            </a:r>
            <a:endParaRPr lang="fr-FR"/>
          </a:p>
        </p:txBody>
      </p:sp>
      <p:pic>
        <p:nvPicPr>
          <p:cNvPr id="2072" name="Picture 24" descr="gfd gd a z 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483" y="-684324"/>
            <a:ext cx="15337704" cy="11503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7454640" y="7526080"/>
            <a:ext cx="9225667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sz="4400" b="1" dirty="0">
                <a:solidFill>
                  <a:schemeClr val="bg1"/>
                </a:solidFill>
                <a:latin typeface="Verdana" pitchFamily="34" charset="0"/>
              </a:rPr>
              <a:t>KONSEP DASAR KOMPUTER</a:t>
            </a:r>
          </a:p>
          <a:p>
            <a:pPr algn="r"/>
            <a:r>
              <a:rPr lang="id-ID" sz="3200" i="1" dirty="0">
                <a:solidFill>
                  <a:schemeClr val="bg1"/>
                </a:solidFill>
              </a:rPr>
              <a:t>Pertemuan ke -1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</a:p>
          <a:p>
            <a:pPr algn="r"/>
            <a:r>
              <a:rPr lang="en-US" sz="3200" i="1" dirty="0">
                <a:solidFill>
                  <a:schemeClr val="bg1"/>
                </a:solidFill>
              </a:rPr>
              <a:t>Rani </a:t>
            </a:r>
            <a:r>
              <a:rPr lang="en-US" sz="3200" i="1" dirty="0" err="1">
                <a:solidFill>
                  <a:schemeClr val="bg1"/>
                </a:solidFill>
              </a:rPr>
              <a:t>Susanto</a:t>
            </a:r>
            <a:r>
              <a:rPr lang="en-US" sz="3200" i="1" dirty="0">
                <a:solidFill>
                  <a:schemeClr val="bg1"/>
                </a:solidFill>
              </a:rPr>
              <a:t>, </a:t>
            </a:r>
            <a:r>
              <a:rPr lang="en-US" sz="3200" i="1" dirty="0" err="1">
                <a:solidFill>
                  <a:schemeClr val="bg1"/>
                </a:solidFill>
              </a:rPr>
              <a:t>S.Kom</a:t>
            </a:r>
            <a:r>
              <a:rPr lang="en-US" sz="3200" i="1" dirty="0">
                <a:solidFill>
                  <a:schemeClr val="bg1"/>
                </a:solidFill>
              </a:rPr>
              <a:t>., </a:t>
            </a:r>
            <a:r>
              <a:rPr lang="en-US" sz="3200" i="1" dirty="0" err="1" smtClean="0">
                <a:solidFill>
                  <a:schemeClr val="bg1"/>
                </a:solidFill>
              </a:rPr>
              <a:t>M.Kom</a:t>
            </a:r>
            <a:endParaRPr lang="en-US" sz="3200" i="1" dirty="0" smtClean="0">
              <a:solidFill>
                <a:schemeClr val="bg1"/>
              </a:solidFill>
            </a:endParaRPr>
          </a:p>
          <a:p>
            <a:pPr algn="r"/>
            <a:endParaRPr lang="en-US" sz="3200" i="1" dirty="0" smtClean="0">
              <a:solidFill>
                <a:schemeClr val="bg1"/>
              </a:solidFill>
            </a:endParaRPr>
          </a:p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www.unikom.ac.id</a:t>
            </a:r>
            <a:endParaRPr lang="fr-FR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Forward or Next 1">
            <a:hlinkClick r:id="" action="ppaction://hlinkshowjump?jump=nextslide" highlightClick="1"/>
          </p:cNvPr>
          <p:cNvSpPr/>
          <p:nvPr/>
        </p:nvSpPr>
        <p:spPr>
          <a:xfrm>
            <a:off x="14616955" y="8712720"/>
            <a:ext cx="521208" cy="360040"/>
          </a:xfrm>
          <a:prstGeom prst="actionButtonForwardNex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/>
          <p:nvPr/>
        </p:nvSpPr>
        <p:spPr>
          <a:xfrm>
            <a:off x="4913028" y="1079872"/>
            <a:ext cx="846263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6000" b="1" u="sng" dirty="0">
                <a:latin typeface="Cambria" pitchFamily="18" charset="0"/>
              </a:rPr>
              <a:t>Siklus Pengolahan Data</a:t>
            </a:r>
            <a:endParaRPr lang="fr-FR" sz="6000" b="1" u="sng" dirty="0">
              <a:latin typeface="Cambria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831979" y="2951165"/>
            <a:ext cx="6624736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/>
          <a:p>
            <a:pPr algn="just"/>
            <a:endParaRPr lang="fr-FR" sz="2000" b="1" dirty="0">
              <a:latin typeface="SimSun-ExtB" pitchFamily="49" charset="-122"/>
              <a:ea typeface="SimSun-ExtB" pitchFamily="49" charset="-122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93796736"/>
              </p:ext>
            </p:extLst>
          </p:nvPr>
        </p:nvGraphicFramePr>
        <p:xfrm>
          <a:off x="3023667" y="3312120"/>
          <a:ext cx="1281742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2358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9527" y="1099275"/>
            <a:ext cx="126576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id-ID" sz="4800" b="1" u="sng" dirty="0">
                <a:latin typeface="Cambria" pitchFamily="18" charset="0"/>
              </a:rPr>
              <a:t>Siklus Pengolahan Data yang dikembangkan</a:t>
            </a:r>
            <a:endParaRPr lang="fr-FR" sz="4800" b="1" u="sng" dirty="0">
              <a:latin typeface="Cambria" pitchFamily="18" charset="0"/>
            </a:endParaRPr>
          </a:p>
        </p:txBody>
      </p:sp>
      <p:sp>
        <p:nvSpPr>
          <p:cNvPr id="3" name="Action Button: Forward or Next 2">
            <a:hlinkClick r:id="" action="ppaction://hlinkshowjump?jump=nextslide" highlightClick="1"/>
          </p:cNvPr>
          <p:cNvSpPr/>
          <p:nvPr/>
        </p:nvSpPr>
        <p:spPr>
          <a:xfrm>
            <a:off x="14400931" y="8928744"/>
            <a:ext cx="521208" cy="360040"/>
          </a:xfrm>
          <a:prstGeom prst="actionButtonForwardNex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1405931" y="4176216"/>
            <a:ext cx="2841872" cy="1440160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>
                <a:solidFill>
                  <a:schemeClr val="bg1">
                    <a:lumMod val="65000"/>
                  </a:schemeClr>
                </a:solidFill>
              </a:rPr>
              <a:t>ORIGINATION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14217383" y="4193015"/>
            <a:ext cx="2420200" cy="1423361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>
                <a:solidFill>
                  <a:schemeClr val="bg1">
                    <a:lumMod val="65000"/>
                  </a:schemeClr>
                </a:solidFill>
              </a:rPr>
              <a:t>DISTRIBUTION</a:t>
            </a:r>
            <a:endParaRPr lang="id-ID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1492" y="6768504"/>
            <a:ext cx="3429962" cy="1335155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b="1" dirty="0">
                <a:solidFill>
                  <a:schemeClr val="bg1">
                    <a:lumMod val="65000"/>
                  </a:schemeClr>
                </a:solidFill>
              </a:rPr>
              <a:t>STORAGE</a:t>
            </a:r>
          </a:p>
        </p:txBody>
      </p:sp>
      <p:sp>
        <p:nvSpPr>
          <p:cNvPr id="8" name="Rectangle 7"/>
          <p:cNvSpPr/>
          <p:nvPr/>
        </p:nvSpPr>
        <p:spPr>
          <a:xfrm>
            <a:off x="11266176" y="4176216"/>
            <a:ext cx="2232248" cy="1440160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solidFill>
                  <a:schemeClr val="bg1">
                    <a:lumMod val="65000"/>
                  </a:schemeClr>
                </a:solidFill>
              </a:rPr>
              <a:t>OUTPUT</a:t>
            </a:r>
          </a:p>
        </p:txBody>
      </p:sp>
      <p:sp>
        <p:nvSpPr>
          <p:cNvPr id="9" name="Rectangle 8"/>
          <p:cNvSpPr/>
          <p:nvPr/>
        </p:nvSpPr>
        <p:spPr>
          <a:xfrm>
            <a:off x="8125729" y="4153443"/>
            <a:ext cx="2421488" cy="1423361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>
                <a:solidFill>
                  <a:schemeClr val="bg1">
                    <a:lumMod val="65000"/>
                  </a:schemeClr>
                </a:solidFill>
              </a:rPr>
              <a:t>PROCESSING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95875" y="4176216"/>
            <a:ext cx="2592288" cy="1423361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solidFill>
                  <a:schemeClr val="bg1">
                    <a:lumMod val="65000"/>
                  </a:schemeClr>
                </a:solidFill>
              </a:rPr>
              <a:t>INPUT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51659" y="8765427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hlinkClick r:id="" action="ppaction://hlinkshowjump?jump=nextslide"/>
              </a:rPr>
              <a:t>Keterangan</a:t>
            </a:r>
            <a:endParaRPr lang="id-ID" dirty="0"/>
          </a:p>
        </p:txBody>
      </p:sp>
      <p:cxnSp>
        <p:nvCxnSpPr>
          <p:cNvPr id="25" name="Straight Arrow Connector 24"/>
          <p:cNvCxnSpPr>
            <a:stCxn id="5" idx="3"/>
            <a:endCxn id="10" idx="1"/>
          </p:cNvCxnSpPr>
          <p:nvPr/>
        </p:nvCxnSpPr>
        <p:spPr>
          <a:xfrm flipV="1">
            <a:off x="4247803" y="4887897"/>
            <a:ext cx="648072" cy="839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0" idx="3"/>
            <a:endCxn id="9" idx="1"/>
          </p:cNvCxnSpPr>
          <p:nvPr/>
        </p:nvCxnSpPr>
        <p:spPr>
          <a:xfrm flipV="1">
            <a:off x="7488163" y="4865124"/>
            <a:ext cx="637566" cy="2277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9" idx="3"/>
          </p:cNvCxnSpPr>
          <p:nvPr/>
        </p:nvCxnSpPr>
        <p:spPr>
          <a:xfrm>
            <a:off x="10547217" y="4865124"/>
            <a:ext cx="718959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3"/>
            <a:endCxn id="6" idx="1"/>
          </p:cNvCxnSpPr>
          <p:nvPr/>
        </p:nvCxnSpPr>
        <p:spPr>
          <a:xfrm>
            <a:off x="13498424" y="4896296"/>
            <a:ext cx="718959" cy="84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9108343" y="5616376"/>
            <a:ext cx="0" cy="11917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9648403" y="5576804"/>
            <a:ext cx="0" cy="11917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15409043" y="3384128"/>
            <a:ext cx="9676" cy="808887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2909819" y="3384128"/>
            <a:ext cx="12528000" cy="72008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951659" y="3450162"/>
            <a:ext cx="0" cy="72605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5260673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5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000"/>
                            </p:stCondLst>
                            <p:childTnLst>
                              <p:par>
                                <p:cTn id="7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9500"/>
                            </p:stCondLst>
                            <p:childTnLst>
                              <p:par>
                                <p:cTn id="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0"/>
                            </p:stCondLst>
                            <p:childTnLst>
                              <p:par>
                                <p:cTn id="7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547" y="1295896"/>
            <a:ext cx="14617624" cy="7704855"/>
          </a:xfrm>
        </p:spPr>
        <p:txBody>
          <a:bodyPr/>
          <a:lstStyle/>
          <a:p>
            <a:pPr algn="just"/>
            <a:r>
              <a:rPr lang="id-ID" sz="4000" b="1" dirty="0">
                <a:solidFill>
                  <a:srgbClr val="FF0000"/>
                </a:solidFill>
                <a:latin typeface="Agency FB" pitchFamily="34" charset="0"/>
              </a:rPr>
              <a:t>Origination</a:t>
            </a:r>
            <a:r>
              <a:rPr lang="id-ID" sz="4000" dirty="0">
                <a:latin typeface="Agency FB" pitchFamily="34" charset="0"/>
              </a:rPr>
              <a:t>:proses dari pengumpulan data yang merupakan proses pencatatan (</a:t>
            </a:r>
            <a:r>
              <a:rPr lang="id-ID" sz="4000" i="1" dirty="0">
                <a:latin typeface="Agency FB" pitchFamily="34" charset="0"/>
              </a:rPr>
              <a:t>recording</a:t>
            </a:r>
            <a:r>
              <a:rPr lang="id-ID" sz="4000" dirty="0">
                <a:latin typeface="Agency FB" pitchFamily="34" charset="0"/>
              </a:rPr>
              <a:t>) data ke dokumen dasar.</a:t>
            </a:r>
          </a:p>
          <a:p>
            <a:pPr algn="just"/>
            <a:r>
              <a:rPr lang="id-ID" sz="4000" b="1" dirty="0">
                <a:solidFill>
                  <a:srgbClr val="FF0000"/>
                </a:solidFill>
                <a:latin typeface="Agency FB" pitchFamily="34" charset="0"/>
              </a:rPr>
              <a:t>Input</a:t>
            </a:r>
            <a:r>
              <a:rPr lang="id-ID" sz="4000" dirty="0">
                <a:latin typeface="Agency FB" pitchFamily="34" charset="0"/>
              </a:rPr>
              <a:t>:proses pemasukan data kedalam proses komputer lewat alat input (</a:t>
            </a:r>
            <a:r>
              <a:rPr lang="id-ID" sz="4000" i="1" dirty="0">
                <a:latin typeface="Agency FB" pitchFamily="34" charset="0"/>
              </a:rPr>
              <a:t>input device</a:t>
            </a:r>
            <a:r>
              <a:rPr lang="id-ID" sz="4000" dirty="0">
                <a:latin typeface="Agency FB" pitchFamily="34" charset="0"/>
              </a:rPr>
              <a:t>)</a:t>
            </a:r>
          </a:p>
          <a:p>
            <a:pPr algn="just"/>
            <a:r>
              <a:rPr lang="id-ID" sz="4000" b="1" dirty="0">
                <a:solidFill>
                  <a:srgbClr val="FF0000"/>
                </a:solidFill>
                <a:latin typeface="Agency FB" pitchFamily="34" charset="0"/>
              </a:rPr>
              <a:t>Processing</a:t>
            </a:r>
            <a:r>
              <a:rPr lang="id-ID" sz="4000" dirty="0">
                <a:latin typeface="Agency FB" pitchFamily="34" charset="0"/>
              </a:rPr>
              <a:t>:proses pengolahan data oleh alat pemroses(</a:t>
            </a:r>
            <a:r>
              <a:rPr lang="id-ID" sz="4000" i="1" dirty="0">
                <a:latin typeface="Agency FB" pitchFamily="34" charset="0"/>
              </a:rPr>
              <a:t>processing device</a:t>
            </a:r>
            <a:r>
              <a:rPr lang="id-ID" sz="4000" dirty="0">
                <a:latin typeface="Agency FB" pitchFamily="34" charset="0"/>
              </a:rPr>
              <a:t>). Data disimpan di</a:t>
            </a:r>
            <a:r>
              <a:rPr lang="id-ID" sz="4000" i="1" dirty="0">
                <a:latin typeface="Agency FB" pitchFamily="34" charset="0"/>
              </a:rPr>
              <a:t>storage</a:t>
            </a:r>
          </a:p>
          <a:p>
            <a:pPr algn="just"/>
            <a:r>
              <a:rPr lang="id-ID" sz="4000" b="1" dirty="0">
                <a:solidFill>
                  <a:srgbClr val="FF0000"/>
                </a:solidFill>
                <a:latin typeface="Agency FB" pitchFamily="34" charset="0"/>
              </a:rPr>
              <a:t>Output</a:t>
            </a:r>
            <a:r>
              <a:rPr lang="id-ID" sz="4000" dirty="0">
                <a:latin typeface="Agency FB" pitchFamily="34" charset="0"/>
              </a:rPr>
              <a:t>:proses menghasilkan output dari hasil pengolahan data ke alat output, berupa informasi</a:t>
            </a:r>
          </a:p>
          <a:p>
            <a:pPr algn="just"/>
            <a:r>
              <a:rPr lang="id-ID" sz="4000" b="1" dirty="0">
                <a:solidFill>
                  <a:srgbClr val="FF0000"/>
                </a:solidFill>
                <a:latin typeface="Agency FB" pitchFamily="34" charset="0"/>
              </a:rPr>
              <a:t>Distribution</a:t>
            </a:r>
            <a:r>
              <a:rPr lang="id-ID" sz="4000" dirty="0">
                <a:latin typeface="Agency FB" pitchFamily="34" charset="0"/>
              </a:rPr>
              <a:t>:proses dari distribusi output kepada pihak yang berhak &amp; membutuhkan informasi</a:t>
            </a:r>
          </a:p>
          <a:p>
            <a:pPr algn="just"/>
            <a:r>
              <a:rPr lang="id-ID" sz="4000" b="1" dirty="0">
                <a:solidFill>
                  <a:srgbClr val="FF0000"/>
                </a:solidFill>
                <a:latin typeface="Agency FB" pitchFamily="34" charset="0"/>
              </a:rPr>
              <a:t>Storage</a:t>
            </a:r>
            <a:r>
              <a:rPr lang="id-ID" sz="4000" dirty="0">
                <a:latin typeface="Agency FB" pitchFamily="34" charset="0"/>
              </a:rPr>
              <a:t>:proses perekaman hasil pengolahan. Hasil pengolahan digunakan sebagai input untuk proses selanjutnya.</a:t>
            </a:r>
          </a:p>
        </p:txBody>
      </p:sp>
    </p:spTree>
    <p:extLst>
      <p:ext uri="{BB962C8B-B14F-4D97-AF65-F5344CB8AC3E}">
        <p14:creationId xmlns:p14="http://schemas.microsoft.com/office/powerpoint/2010/main" val="27784600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3587" y="1151880"/>
            <a:ext cx="8229600" cy="778098"/>
          </a:xfrm>
        </p:spPr>
        <p:txBody>
          <a:bodyPr/>
          <a:lstStyle/>
          <a:p>
            <a:pPr algn="l"/>
            <a:r>
              <a:rPr lang="id-ID" sz="6000" b="1" u="sng" kern="1200" dirty="0">
                <a:solidFill>
                  <a:schemeClr val="tx1"/>
                </a:solidFill>
                <a:latin typeface="Cambria" pitchFamily="18" charset="0"/>
                <a:ea typeface="+mn-ea"/>
                <a:cs typeface="Arial" charset="0"/>
              </a:rPr>
              <a:t>Sistem Komputer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3587" y="3024088"/>
            <a:ext cx="14185576" cy="5688632"/>
          </a:xfrm>
        </p:spPr>
        <p:txBody>
          <a:bodyPr/>
          <a:lstStyle/>
          <a:p>
            <a:pPr marL="0" indent="0">
              <a:buNone/>
            </a:pPr>
            <a:r>
              <a:rPr lang="id-ID" sz="8000" b="1" dirty="0">
                <a:solidFill>
                  <a:srgbClr val="FF0000"/>
                </a:solidFill>
                <a:latin typeface="SimSun-ExtB" pitchFamily="49" charset="-122"/>
                <a:ea typeface="SimSun-ExtB" pitchFamily="49" charset="-122"/>
              </a:rPr>
              <a:t>Sistem ?</a:t>
            </a:r>
          </a:p>
          <a:p>
            <a:endParaRPr lang="id-ID" sz="4000" dirty="0">
              <a:latin typeface="SimSun-ExtB" pitchFamily="49" charset="-122"/>
              <a:ea typeface="SimSun-ExtB" pitchFamily="49" charset="-122"/>
            </a:endParaRPr>
          </a:p>
          <a:p>
            <a:pPr marL="0" indent="0" algn="just">
              <a:buNone/>
            </a:pPr>
            <a:r>
              <a:rPr lang="id-ID" sz="4000" dirty="0" smtClean="0">
                <a:latin typeface="SimSun-ExtB" pitchFamily="49" charset="-122"/>
                <a:ea typeface="SimSun-ExtB" pitchFamily="49" charset="-122"/>
              </a:rPr>
              <a:t>Kumpulan </a:t>
            </a:r>
            <a:r>
              <a:rPr lang="id-ID" sz="4000" dirty="0">
                <a:latin typeface="SimSun-ExtB" pitchFamily="49" charset="-122"/>
                <a:ea typeface="SimSun-ExtB" pitchFamily="49" charset="-122"/>
              </a:rPr>
              <a:t>elemen yang saling 	</a:t>
            </a:r>
            <a:r>
              <a:rPr lang="id-ID" sz="4000" dirty="0" smtClean="0">
                <a:latin typeface="SimSun-ExtB" pitchFamily="49" charset="-122"/>
                <a:ea typeface="SimSun-ExtB" pitchFamily="49" charset="-122"/>
              </a:rPr>
              <a:t>berhubungan</a:t>
            </a:r>
            <a:r>
              <a:rPr lang="en-ID" sz="4000" dirty="0" smtClean="0">
                <a:latin typeface="SimSun-ExtB" pitchFamily="49" charset="-122"/>
                <a:ea typeface="SimSun-ExtB" pitchFamily="49" charset="-122"/>
              </a:rPr>
              <a:t> </a:t>
            </a:r>
            <a:r>
              <a:rPr lang="id-ID" sz="4000" dirty="0" smtClean="0">
                <a:latin typeface="SimSun-ExtB" pitchFamily="49" charset="-122"/>
                <a:ea typeface="SimSun-ExtB" pitchFamily="49" charset="-122"/>
              </a:rPr>
              <a:t>membentuk </a:t>
            </a:r>
            <a:r>
              <a:rPr lang="id-ID" sz="4000" dirty="0">
                <a:latin typeface="SimSun-ExtB" pitchFamily="49" charset="-122"/>
                <a:ea typeface="SimSun-ExtB" pitchFamily="49" charset="-122"/>
              </a:rPr>
              <a:t>suatu 	kesatuan untuk mencapai 	tujuan pokok 	</a:t>
            </a:r>
            <a:r>
              <a:rPr lang="id-ID" sz="4000" dirty="0" smtClean="0">
                <a:latin typeface="SimSun-ExtB" pitchFamily="49" charset="-122"/>
                <a:ea typeface="SimSun-ExtB" pitchFamily="49" charset="-122"/>
              </a:rPr>
              <a:t>dari</a:t>
            </a:r>
            <a:r>
              <a:rPr lang="en-ID" sz="4000" dirty="0" smtClean="0">
                <a:latin typeface="SimSun-ExtB" pitchFamily="49" charset="-122"/>
                <a:ea typeface="SimSun-ExtB" pitchFamily="49" charset="-122"/>
              </a:rPr>
              <a:t> </a:t>
            </a:r>
            <a:r>
              <a:rPr lang="id-ID" sz="4000" dirty="0" smtClean="0">
                <a:latin typeface="SimSun-ExtB" pitchFamily="49" charset="-122"/>
                <a:ea typeface="SimSun-ExtB" pitchFamily="49" charset="-122"/>
              </a:rPr>
              <a:t>sistem </a:t>
            </a:r>
            <a:r>
              <a:rPr lang="id-ID" sz="4000" dirty="0">
                <a:latin typeface="SimSun-ExtB" pitchFamily="49" charset="-122"/>
                <a:ea typeface="SimSun-ExtB" pitchFamily="49" charset="-122"/>
              </a:rPr>
              <a:t>tersebut.</a:t>
            </a:r>
          </a:p>
        </p:txBody>
      </p:sp>
    </p:spTree>
    <p:extLst>
      <p:ext uri="{BB962C8B-B14F-4D97-AF65-F5344CB8AC3E}">
        <p14:creationId xmlns:p14="http://schemas.microsoft.com/office/powerpoint/2010/main" val="15917092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4" y="1367904"/>
            <a:ext cx="16200596" cy="1680104"/>
          </a:xfrm>
        </p:spPr>
        <p:txBody>
          <a:bodyPr/>
          <a:lstStyle/>
          <a:p>
            <a:r>
              <a:rPr lang="id-ID" sz="7200" b="1" dirty="0" smtClean="0"/>
              <a:t>Elemen Sistem</a:t>
            </a:r>
            <a:endParaRPr lang="id-ID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548" y="3048007"/>
            <a:ext cx="15157082" cy="5956887"/>
          </a:xfrm>
        </p:spPr>
        <p:txBody>
          <a:bodyPr/>
          <a:lstStyle/>
          <a:p>
            <a:r>
              <a:rPr lang="id-ID" sz="6600" dirty="0" smtClean="0"/>
              <a:t>Hardware</a:t>
            </a:r>
          </a:p>
          <a:p>
            <a:r>
              <a:rPr lang="id-ID" sz="6600" dirty="0" smtClean="0"/>
              <a:t>Software</a:t>
            </a:r>
          </a:p>
          <a:p>
            <a:r>
              <a:rPr lang="id-ID" sz="6600" dirty="0" smtClean="0"/>
              <a:t>Brainware</a:t>
            </a:r>
            <a:endParaRPr lang="id-ID" sz="6600" dirty="0"/>
          </a:p>
        </p:txBody>
      </p:sp>
    </p:spTree>
    <p:extLst>
      <p:ext uri="{BB962C8B-B14F-4D97-AF65-F5344CB8AC3E}">
        <p14:creationId xmlns:p14="http://schemas.microsoft.com/office/powerpoint/2010/main" val="5703556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555" y="1005403"/>
            <a:ext cx="16200596" cy="1680104"/>
          </a:xfrm>
        </p:spPr>
        <p:txBody>
          <a:bodyPr/>
          <a:lstStyle/>
          <a:p>
            <a:pPr algn="l"/>
            <a:r>
              <a:rPr lang="id-ID" sz="4800" b="1" u="sng" kern="1200" dirty="0">
                <a:solidFill>
                  <a:schemeClr val="tx1"/>
                </a:solidFill>
                <a:latin typeface="Cambria" pitchFamily="18" charset="0"/>
                <a:ea typeface="+mn-ea"/>
                <a:cs typeface="Arial" charset="0"/>
              </a:rPr>
              <a:t>Elemen Sistem Komputer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9610" y="2793704"/>
            <a:ext cx="14291562" cy="6927128"/>
          </a:xfrm>
        </p:spPr>
        <p:txBody>
          <a:bodyPr/>
          <a:lstStyle/>
          <a:p>
            <a:pPr algn="just"/>
            <a:r>
              <a:rPr lang="id-ID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Sun-ExtB" pitchFamily="49" charset="-122"/>
                <a:ea typeface="SimSun-ExtB" pitchFamily="49" charset="-122"/>
                <a:hlinkClick r:id="rId2" action="ppaction://hlinksldjump"/>
              </a:rPr>
              <a:t>Hardware</a:t>
            </a:r>
            <a:r>
              <a:rPr lang="id-ID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Sun-ExtB" pitchFamily="49" charset="-122"/>
                <a:ea typeface="SimSun-ExtB" pitchFamily="49" charset="-122"/>
              </a:rPr>
              <a:t> </a:t>
            </a:r>
            <a:r>
              <a:rPr lang="id-ID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Sun-ExtB" pitchFamily="49" charset="-122"/>
                <a:ea typeface="SimSun-ExtB" pitchFamily="49" charset="-122"/>
                <a:sym typeface="Wingdings" pitchFamily="2" charset="2"/>
              </a:rPr>
              <a:t> </a:t>
            </a:r>
            <a:r>
              <a:rPr lang="id-ID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Sun-ExtB" pitchFamily="49" charset="-122"/>
                <a:ea typeface="SimSun-ExtB" pitchFamily="49" charset="-122"/>
                <a:sym typeface="Wingdings" pitchFamily="2" charset="2"/>
              </a:rPr>
              <a:t>peralatan di sistem komputer yang secara fisik dapat terlihat dan terjamah</a:t>
            </a:r>
          </a:p>
          <a:p>
            <a:pPr algn="just"/>
            <a:r>
              <a:rPr lang="id-ID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Sun-ExtB" pitchFamily="49" charset="-122"/>
                <a:ea typeface="SimSun-ExtB" pitchFamily="49" charset="-122"/>
                <a:hlinkClick r:id="rId3" action="ppaction://hlinksldjump"/>
              </a:rPr>
              <a:t>Software</a:t>
            </a:r>
            <a:r>
              <a:rPr lang="id-ID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Sun-ExtB" pitchFamily="49" charset="-122"/>
                <a:ea typeface="SimSun-ExtB" pitchFamily="49" charset="-122"/>
              </a:rPr>
              <a:t> </a:t>
            </a:r>
            <a:r>
              <a:rPr lang="id-ID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Sun-ExtB" pitchFamily="49" charset="-122"/>
                <a:ea typeface="SimSun-ExtB" pitchFamily="49" charset="-122"/>
                <a:sym typeface="Wingdings" pitchFamily="2" charset="2"/>
              </a:rPr>
              <a:t> </a:t>
            </a:r>
            <a:r>
              <a:rPr lang="id-ID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Sun-ExtB" pitchFamily="49" charset="-122"/>
                <a:ea typeface="SimSun-ExtB" pitchFamily="49" charset="-122"/>
                <a:sym typeface="Wingdings" pitchFamily="2" charset="2"/>
              </a:rPr>
              <a:t>program yang berisi perintah untuk mengolah data</a:t>
            </a:r>
          </a:p>
          <a:p>
            <a:pPr algn="just"/>
            <a:r>
              <a:rPr lang="id-ID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Sun-ExtB" pitchFamily="49" charset="-122"/>
                <a:ea typeface="SimSun-ExtB" pitchFamily="49" charset="-122"/>
                <a:sym typeface="Wingdings" pitchFamily="2" charset="2"/>
                <a:hlinkClick r:id="rId4" action="ppaction://hlinksldjump"/>
              </a:rPr>
              <a:t>Brainware</a:t>
            </a:r>
            <a:r>
              <a:rPr lang="id-ID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Sun-ExtB" pitchFamily="49" charset="-122"/>
                <a:ea typeface="SimSun-ExtB" pitchFamily="49" charset="-122"/>
                <a:sym typeface="Wingdings" pitchFamily="2" charset="2"/>
              </a:rPr>
              <a:t>  </a:t>
            </a:r>
            <a:r>
              <a:rPr lang="id-ID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Sun-ExtB" pitchFamily="49" charset="-122"/>
                <a:ea typeface="SimSun-ExtB" pitchFamily="49" charset="-122"/>
                <a:sym typeface="Wingdings" pitchFamily="2" charset="2"/>
              </a:rPr>
              <a:t>manusia yang terlibat didalam pengoperasian serta mengatur sistem komputer</a:t>
            </a:r>
            <a:endParaRPr lang="id-ID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Sun-ExtB" pitchFamily="49" charset="-122"/>
              <a:ea typeface="SimSun-ExtB" pitchFamily="49" charset="-122"/>
            </a:endParaRPr>
          </a:p>
        </p:txBody>
      </p:sp>
      <p:sp>
        <p:nvSpPr>
          <p:cNvPr id="4" name="Action Button: Forward or Next 3">
            <a:hlinkClick r:id="rId5" action="ppaction://hlinksldjump" highlightClick="1"/>
          </p:cNvPr>
          <p:cNvSpPr/>
          <p:nvPr/>
        </p:nvSpPr>
        <p:spPr>
          <a:xfrm>
            <a:off x="15553059" y="8712720"/>
            <a:ext cx="521208" cy="360040"/>
          </a:xfrm>
          <a:prstGeom prst="actionButtonForwardNex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1815441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571" y="943689"/>
            <a:ext cx="16200596" cy="1680104"/>
          </a:xfrm>
        </p:spPr>
        <p:txBody>
          <a:bodyPr/>
          <a:lstStyle/>
          <a:p>
            <a:pPr algn="just"/>
            <a:r>
              <a:rPr lang="id-ID" sz="6000" b="1" u="sng" kern="1200" dirty="0">
                <a:solidFill>
                  <a:schemeClr val="tx1"/>
                </a:solidFill>
                <a:latin typeface="Cambria" pitchFamily="18" charset="0"/>
                <a:ea typeface="+mn-ea"/>
                <a:cs typeface="Arial" charset="0"/>
              </a:rPr>
              <a:t>Hardware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5555" y="2623793"/>
            <a:ext cx="14617624" cy="6376959"/>
          </a:xfrm>
        </p:spPr>
        <p:txBody>
          <a:bodyPr/>
          <a:lstStyle/>
          <a:p>
            <a:pPr algn="just"/>
            <a:r>
              <a:rPr lang="id-ID" sz="4400" dirty="0">
                <a:latin typeface="SimSun-ExtB" pitchFamily="49" charset="-122"/>
                <a:ea typeface="SimSun-ExtB" pitchFamily="49" charset="-122"/>
              </a:rPr>
              <a:t>Peralatan Input </a:t>
            </a:r>
            <a:r>
              <a:rPr lang="id-ID" sz="4400" dirty="0">
                <a:latin typeface="SimSun-ExtB" pitchFamily="49" charset="-122"/>
                <a:ea typeface="SimSun-ExtB" pitchFamily="49" charset="-122"/>
                <a:sym typeface="Wingdings" pitchFamily="2" charset="2"/>
              </a:rPr>
              <a:t> media/alat untuk memasukan data &amp; program yang akan diproses</a:t>
            </a:r>
          </a:p>
          <a:p>
            <a:pPr algn="just"/>
            <a:r>
              <a:rPr lang="id-ID" sz="4400" dirty="0">
                <a:latin typeface="SimSun-ExtB" pitchFamily="49" charset="-122"/>
                <a:ea typeface="SimSun-ExtB" pitchFamily="49" charset="-122"/>
                <a:sym typeface="Wingdings" pitchFamily="2" charset="2"/>
              </a:rPr>
              <a:t>Peralatan Proses  menerima data dari luar berupa sinyal listrik lalu diolah sesuai dengan perintah</a:t>
            </a:r>
          </a:p>
          <a:p>
            <a:pPr algn="just"/>
            <a:r>
              <a:rPr lang="id-ID" sz="4400" dirty="0">
                <a:latin typeface="SimSun-ExtB" pitchFamily="49" charset="-122"/>
                <a:ea typeface="SimSun-ExtB" pitchFamily="49" charset="-122"/>
                <a:sym typeface="Wingdings" pitchFamily="2" charset="2"/>
              </a:rPr>
              <a:t>Peralatan Output  menampilkan hasil dari CPU</a:t>
            </a:r>
          </a:p>
          <a:p>
            <a:pPr algn="just"/>
            <a:r>
              <a:rPr lang="id-ID" sz="4400" dirty="0">
                <a:latin typeface="SimSun-ExtB" pitchFamily="49" charset="-122"/>
                <a:ea typeface="SimSun-ExtB" pitchFamily="49" charset="-122"/>
                <a:sym typeface="Wingdings" pitchFamily="2" charset="2"/>
              </a:rPr>
              <a:t>Storage  menyimpan data dari komputer, disimpan permanen dalam waktu lama &amp; dapat dibaca kembali</a:t>
            </a:r>
          </a:p>
          <a:p>
            <a:pPr algn="just"/>
            <a:r>
              <a:rPr lang="id-ID" sz="4400" dirty="0">
                <a:latin typeface="SimSun-ExtB" pitchFamily="49" charset="-122"/>
                <a:ea typeface="SimSun-ExtB" pitchFamily="49" charset="-122"/>
                <a:sym typeface="Wingdings" pitchFamily="2" charset="2"/>
                <a:hlinkClick r:id="rId2" action="ppaction://hlinksldjump"/>
              </a:rPr>
              <a:t>Back</a:t>
            </a:r>
            <a:endParaRPr lang="id-ID" sz="4400" dirty="0">
              <a:latin typeface="SimSun-ExtB" pitchFamily="49" charset="-122"/>
              <a:ea typeface="SimSun-ExtB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211778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1619" y="996647"/>
            <a:ext cx="16200596" cy="1680104"/>
          </a:xfrm>
        </p:spPr>
        <p:txBody>
          <a:bodyPr/>
          <a:lstStyle/>
          <a:p>
            <a:pPr algn="just"/>
            <a:r>
              <a:rPr lang="id-ID" sz="6000" b="1" u="sng" kern="1200" dirty="0">
                <a:solidFill>
                  <a:schemeClr val="tx1"/>
                </a:solidFill>
                <a:latin typeface="Cambria" pitchFamily="18" charset="0"/>
                <a:cs typeface="Arial" charset="0"/>
              </a:rPr>
              <a:t>Software</a:t>
            </a:r>
            <a:endParaRPr lang="id-ID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2317" y="2880072"/>
            <a:ext cx="14098854" cy="5760640"/>
          </a:xfrm>
        </p:spPr>
        <p:txBody>
          <a:bodyPr/>
          <a:lstStyle/>
          <a:p>
            <a:r>
              <a:rPr lang="id-ID" sz="5400" dirty="0" smtClean="0">
                <a:latin typeface="SimSun-ExtB" pitchFamily="49" charset="-122"/>
                <a:ea typeface="SimSun-ExtB" pitchFamily="49" charset="-122"/>
              </a:rPr>
              <a:t>Operating System : bertugas mengawasi kegiatan dalam komputer.</a:t>
            </a:r>
          </a:p>
          <a:p>
            <a:r>
              <a:rPr lang="id-ID" sz="5400" dirty="0" smtClean="0">
                <a:latin typeface="SimSun-ExtB" pitchFamily="49" charset="-122"/>
                <a:ea typeface="SimSun-ExtB" pitchFamily="49" charset="-122"/>
              </a:rPr>
              <a:t>Bahasa pemrograman : memberikan instruksi kepada komputer.</a:t>
            </a:r>
            <a:endParaRPr lang="id-ID" sz="5400" dirty="0">
              <a:latin typeface="SimSun-ExtB" pitchFamily="49" charset="-122"/>
              <a:ea typeface="SimSun-ExtB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654420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067" y="911939"/>
            <a:ext cx="16200596" cy="1680104"/>
          </a:xfrm>
        </p:spPr>
        <p:txBody>
          <a:bodyPr/>
          <a:lstStyle/>
          <a:p>
            <a:pPr algn="just"/>
            <a:r>
              <a:rPr lang="id-ID" sz="5400" b="1" u="sng" kern="1200" dirty="0">
                <a:solidFill>
                  <a:schemeClr val="tx1"/>
                </a:solidFill>
                <a:latin typeface="Cambria" pitchFamily="18" charset="0"/>
                <a:cs typeface="Arial" charset="0"/>
              </a:rPr>
              <a:t>3 Tingkatan Programming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6271" y="2592043"/>
            <a:ext cx="14908915" cy="6480717"/>
          </a:xfrm>
        </p:spPr>
        <p:txBody>
          <a:bodyPr/>
          <a:lstStyle/>
          <a:p>
            <a:r>
              <a:rPr lang="id-ID" sz="4800" dirty="0" smtClean="0">
                <a:latin typeface="SimSun-ExtB" pitchFamily="49" charset="-122"/>
                <a:ea typeface="SimSun-ExtB" pitchFamily="49" charset="-122"/>
              </a:rPr>
              <a:t>Low Level language/Machine Orinted Language</a:t>
            </a:r>
          </a:p>
          <a:p>
            <a:r>
              <a:rPr lang="id-ID" sz="4800" dirty="0" smtClean="0">
                <a:latin typeface="SimSun-ExtB" pitchFamily="49" charset="-122"/>
                <a:ea typeface="SimSun-ExtB" pitchFamily="49" charset="-122"/>
              </a:rPr>
              <a:t>High Level language/Problem Oriented Language</a:t>
            </a:r>
          </a:p>
          <a:p>
            <a:r>
              <a:rPr lang="id-ID" sz="4800" dirty="0" smtClean="0">
                <a:latin typeface="SimSun-ExtB" pitchFamily="49" charset="-122"/>
                <a:ea typeface="SimSun-ExtB" pitchFamily="49" charset="-122"/>
              </a:rPr>
              <a:t>4</a:t>
            </a:r>
            <a:r>
              <a:rPr lang="id-ID" sz="4800" baseline="30000" dirty="0" smtClean="0">
                <a:latin typeface="SimSun-ExtB" pitchFamily="49" charset="-122"/>
                <a:ea typeface="SimSun-ExtB" pitchFamily="49" charset="-122"/>
              </a:rPr>
              <a:t>th </a:t>
            </a:r>
            <a:r>
              <a:rPr lang="id-ID" sz="4800" dirty="0" smtClean="0">
                <a:latin typeface="SimSun-ExtB" pitchFamily="49" charset="-122"/>
                <a:ea typeface="SimSun-ExtB" pitchFamily="49" charset="-122"/>
              </a:rPr>
              <a:t>generation language</a:t>
            </a:r>
          </a:p>
          <a:p>
            <a:endParaRPr lang="id-ID" sz="4800" dirty="0">
              <a:latin typeface="SimSun-ExtB" pitchFamily="49" charset="-122"/>
              <a:ea typeface="SimSun-ExtB" pitchFamily="49" charset="-122"/>
            </a:endParaRPr>
          </a:p>
          <a:p>
            <a:endParaRPr lang="id-ID" sz="4800" dirty="0" smtClean="0">
              <a:latin typeface="SimSun-ExtB" pitchFamily="49" charset="-122"/>
              <a:ea typeface="SimSun-ExtB" pitchFamily="49" charset="-122"/>
            </a:endParaRPr>
          </a:p>
          <a:p>
            <a:r>
              <a:rPr lang="id-ID" sz="4400" dirty="0">
                <a:latin typeface="SimSun-ExtB" pitchFamily="49" charset="-122"/>
                <a:ea typeface="SimSun-ExtB" pitchFamily="49" charset="-122"/>
                <a:hlinkClick r:id="rId2" action="ppaction://hlinksldjump"/>
              </a:rPr>
              <a:t>Back</a:t>
            </a:r>
            <a:r>
              <a:rPr lang="id-ID" sz="4400" dirty="0">
                <a:latin typeface="SimSun-ExtB" pitchFamily="49" charset="-122"/>
                <a:ea typeface="SimSun-ExtB" pitchFamily="49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286656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579" y="1072844"/>
            <a:ext cx="16200596" cy="1680104"/>
          </a:xfrm>
        </p:spPr>
        <p:txBody>
          <a:bodyPr/>
          <a:lstStyle/>
          <a:p>
            <a:pPr algn="just"/>
            <a:r>
              <a:rPr lang="id-ID" sz="6000" b="1" u="sng" kern="1200" dirty="0">
                <a:solidFill>
                  <a:schemeClr val="tx1"/>
                </a:solidFill>
                <a:latin typeface="Cambria" pitchFamily="18" charset="0"/>
                <a:cs typeface="Arial" charset="0"/>
              </a:rPr>
              <a:t>Brainware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579" y="2952080"/>
            <a:ext cx="14977664" cy="6912768"/>
          </a:xfrm>
        </p:spPr>
        <p:txBody>
          <a:bodyPr/>
          <a:lstStyle/>
          <a:p>
            <a:r>
              <a:rPr lang="id-ID" sz="6000" dirty="0" smtClean="0">
                <a:latin typeface="SimSun-ExtB" pitchFamily="49" charset="-122"/>
                <a:ea typeface="SimSun-ExtB" pitchFamily="49" charset="-122"/>
              </a:rPr>
              <a:t>Sistem Analyst</a:t>
            </a:r>
          </a:p>
          <a:p>
            <a:r>
              <a:rPr lang="id-ID" sz="6000" dirty="0" smtClean="0">
                <a:latin typeface="SimSun-ExtB" pitchFamily="49" charset="-122"/>
                <a:ea typeface="SimSun-ExtB" pitchFamily="49" charset="-122"/>
              </a:rPr>
              <a:t>Programmer</a:t>
            </a:r>
          </a:p>
          <a:p>
            <a:r>
              <a:rPr lang="id-ID" sz="6000" dirty="0" smtClean="0">
                <a:latin typeface="SimSun-ExtB" pitchFamily="49" charset="-122"/>
                <a:ea typeface="SimSun-ExtB" pitchFamily="49" charset="-122"/>
              </a:rPr>
              <a:t>Operator</a:t>
            </a:r>
          </a:p>
          <a:p>
            <a:r>
              <a:rPr lang="id-ID" sz="6000" dirty="0" smtClean="0">
                <a:latin typeface="SimSun-ExtB" pitchFamily="49" charset="-122"/>
                <a:ea typeface="SimSun-ExtB" pitchFamily="49" charset="-122"/>
              </a:rPr>
              <a:t>Computer Enginner/Maintanance</a:t>
            </a:r>
            <a:endParaRPr lang="id-ID" sz="6000" dirty="0">
              <a:latin typeface="SimSun-ExtB" pitchFamily="49" charset="-122"/>
              <a:ea typeface="SimSun-ExtB" pitchFamily="49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784307" y="7848624"/>
            <a:ext cx="954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400" dirty="0">
                <a:latin typeface="SimSun-ExtB" pitchFamily="49" charset="-122"/>
                <a:ea typeface="SimSun-ExtB" pitchFamily="49" charset="-122"/>
                <a:hlinkClick r:id="rId2" action="ppaction://hlinksldjump"/>
              </a:rPr>
              <a:t>Back</a:t>
            </a:r>
            <a:r>
              <a:rPr lang="id-ID" sz="2400" dirty="0">
                <a:latin typeface="SimSun-ExtB" pitchFamily="49" charset="-122"/>
                <a:ea typeface="SimSun-ExtB" pitchFamily="49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638612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303587" y="935857"/>
            <a:ext cx="1108923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d-ID" sz="7200" b="1" u="sng" dirty="0">
                <a:latin typeface="Cambria" pitchFamily="18" charset="0"/>
              </a:rPr>
              <a:t>Tujuan Pengajaran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307457" y="3024088"/>
            <a:ext cx="1454174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id-ID" sz="6000" b="1" dirty="0">
                <a:latin typeface="SimSun-ExtB" pitchFamily="49" charset="-122"/>
                <a:ea typeface="SimSun-ExtB" pitchFamily="49" charset="-122"/>
              </a:rPr>
              <a:t>Definisi Komputer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id-ID" sz="6000" b="1" dirty="0">
                <a:latin typeface="SimSun-ExtB" pitchFamily="49" charset="-122"/>
                <a:ea typeface="SimSun-ExtB" pitchFamily="49" charset="-122"/>
              </a:rPr>
              <a:t>Pengolahan Data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id-ID" sz="6000" b="1" dirty="0">
                <a:latin typeface="SimSun-ExtB" pitchFamily="49" charset="-122"/>
                <a:ea typeface="SimSun-ExtB" pitchFamily="49" charset="-122"/>
              </a:rPr>
              <a:t>Sistem dan Kemampuan Komputer</a:t>
            </a:r>
            <a:endParaRPr lang="fr-FR" sz="6000" b="1" dirty="0">
              <a:latin typeface="SimSun-ExtB" pitchFamily="49" charset="-122"/>
              <a:ea typeface="SimSun-ExtB" pitchFamily="49" charset="-122"/>
            </a:endParaRPr>
          </a:p>
        </p:txBody>
      </p:sp>
      <p:sp>
        <p:nvSpPr>
          <p:cNvPr id="2" name="Action Button: Forward or Next 1">
            <a:hlinkClick r:id="" action="ppaction://hlinkshowjump?jump=nextslide" highlightClick="1"/>
          </p:cNvPr>
          <p:cNvSpPr/>
          <p:nvPr/>
        </p:nvSpPr>
        <p:spPr>
          <a:xfrm>
            <a:off x="14544947" y="8640712"/>
            <a:ext cx="521208" cy="216024"/>
          </a:xfrm>
          <a:prstGeom prst="actionButtonForwardNex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250"/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1899" y="3211515"/>
            <a:ext cx="8003232" cy="4525963"/>
          </a:xfrm>
        </p:spPr>
        <p:txBody>
          <a:bodyPr/>
          <a:lstStyle/>
          <a:p>
            <a:pPr marL="0" indent="0" algn="ctr">
              <a:buNone/>
            </a:pPr>
            <a:endParaRPr lang="id-ID" dirty="0" smtClean="0"/>
          </a:p>
          <a:p>
            <a:pPr marL="0" indent="0" algn="ctr">
              <a:buNone/>
            </a:pPr>
            <a:endParaRPr lang="id-ID" dirty="0"/>
          </a:p>
          <a:p>
            <a:pPr marL="0" indent="0" algn="ctr">
              <a:buNone/>
            </a:pPr>
            <a:endParaRPr lang="id-ID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5123" y="1840252"/>
            <a:ext cx="7056784" cy="726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16394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d-ID" sz="4000" b="1" u="sng" kern="1200" dirty="0">
                <a:solidFill>
                  <a:schemeClr val="tx1"/>
                </a:solidFill>
                <a:latin typeface="Cambria" pitchFamily="18" charset="0"/>
                <a:cs typeface="Arial" charset="0"/>
              </a:rPr>
              <a:t>Kemampuan Komputer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1899" y="2808067"/>
            <a:ext cx="8003232" cy="4929411"/>
          </a:xfrm>
        </p:spPr>
        <p:txBody>
          <a:bodyPr/>
          <a:lstStyle/>
          <a:p>
            <a:r>
              <a:rPr lang="id-ID" dirty="0" smtClean="0">
                <a:latin typeface="SimSun-ExtB" pitchFamily="49" charset="-122"/>
                <a:ea typeface="SimSun-ExtB" pitchFamily="49" charset="-122"/>
              </a:rPr>
              <a:t>Kecepatan dalam melakukan operasi dasar.</a:t>
            </a:r>
          </a:p>
          <a:p>
            <a:r>
              <a:rPr lang="id-ID" sz="2800" dirty="0">
                <a:latin typeface="SimSun-ExtB" pitchFamily="49" charset="-122"/>
                <a:ea typeface="SimSun-ExtB" pitchFamily="49" charset="-122"/>
              </a:rPr>
              <a:t>Satuan waktu kecepatan proses komputer :</a:t>
            </a:r>
          </a:p>
          <a:p>
            <a:pPr marL="0" indent="0">
              <a:buNone/>
            </a:pPr>
            <a:endParaRPr lang="id-ID" sz="2800" dirty="0">
              <a:latin typeface="SimSun-ExtB" pitchFamily="49" charset="-122"/>
              <a:ea typeface="SimSun-ExtB" pitchFamily="49" charset="-122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303871"/>
              </p:ext>
            </p:extLst>
          </p:nvPr>
        </p:nvGraphicFramePr>
        <p:xfrm>
          <a:off x="5255915" y="4824288"/>
          <a:ext cx="7488832" cy="18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Satuan Waktu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Kecepatan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Milisecond (ms)</a:t>
                      </a:r>
                    </a:p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Microsecond</a:t>
                      </a:r>
                      <a:r>
                        <a:rPr lang="id-ID" baseline="0" dirty="0" smtClean="0">
                          <a:solidFill>
                            <a:schemeClr val="tx1"/>
                          </a:solidFill>
                        </a:rPr>
                        <a:t> (µs)</a:t>
                      </a:r>
                    </a:p>
                    <a:p>
                      <a:r>
                        <a:rPr lang="id-ID" baseline="0" dirty="0" smtClean="0">
                          <a:solidFill>
                            <a:schemeClr val="tx1"/>
                          </a:solidFill>
                        </a:rPr>
                        <a:t>Nanosecond (ms)</a:t>
                      </a:r>
                    </a:p>
                    <a:p>
                      <a:r>
                        <a:rPr lang="id-ID" baseline="0" dirty="0" smtClean="0">
                          <a:solidFill>
                            <a:schemeClr val="tx1"/>
                          </a:solidFill>
                        </a:rPr>
                        <a:t>Picosecond (ps)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1/1000 (ribu)</a:t>
                      </a:r>
                    </a:p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1/1000000 (juta)</a:t>
                      </a:r>
                    </a:p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1/1000000000 (milyard)</a:t>
                      </a:r>
                    </a:p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1/1000000000000 (trilyun)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71535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871539" y="791841"/>
            <a:ext cx="1202533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d-ID" sz="7200" b="1" u="sng" dirty="0">
                <a:latin typeface="Cambria" pitchFamily="18" charset="0"/>
              </a:rPr>
              <a:t>Definisi Komputer (1)</a:t>
            </a:r>
            <a:endParaRPr lang="fr-FR" sz="7200" b="1" u="sng" dirty="0">
              <a:latin typeface="Cambria" pitchFamily="18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875409" y="2652020"/>
            <a:ext cx="14685762" cy="606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/>
          <a:p>
            <a:pPr algn="just"/>
            <a:r>
              <a:rPr lang="id-ID" sz="6000" b="1" dirty="0">
                <a:latin typeface="SimSun-ExtB" pitchFamily="49" charset="-122"/>
                <a:ea typeface="SimSun-ExtB" pitchFamily="49" charset="-122"/>
              </a:rPr>
              <a:t>Bahasa Latin </a:t>
            </a:r>
            <a:r>
              <a:rPr lang="id-ID" sz="6000" b="1" dirty="0">
                <a:latin typeface="SimSun-ExtB" pitchFamily="49" charset="-122"/>
                <a:ea typeface="SimSun-ExtB" pitchFamily="49" charset="-122"/>
                <a:sym typeface="Wingdings" pitchFamily="2" charset="2"/>
              </a:rPr>
              <a:t> </a:t>
            </a:r>
            <a:r>
              <a:rPr lang="id-ID" sz="6000" b="1" i="1" dirty="0">
                <a:solidFill>
                  <a:srgbClr val="FF0000"/>
                </a:solidFill>
                <a:latin typeface="SimSun-ExtB" pitchFamily="49" charset="-122"/>
                <a:ea typeface="SimSun-ExtB" pitchFamily="49" charset="-122"/>
                <a:sym typeface="Wingdings" pitchFamily="2" charset="2"/>
              </a:rPr>
              <a:t>computare</a:t>
            </a:r>
            <a:r>
              <a:rPr lang="id-ID" sz="6000" b="1" i="1" dirty="0">
                <a:latin typeface="SimSun-ExtB" pitchFamily="49" charset="-122"/>
                <a:ea typeface="SimSun-ExtB" pitchFamily="49" charset="-122"/>
                <a:sym typeface="Wingdings" pitchFamily="2" charset="2"/>
              </a:rPr>
              <a:t> </a:t>
            </a:r>
            <a:r>
              <a:rPr lang="id-ID" sz="6000" b="1" dirty="0">
                <a:latin typeface="SimSun-ExtB" pitchFamily="49" charset="-122"/>
                <a:ea typeface="SimSun-ExtB" pitchFamily="49" charset="-122"/>
                <a:sym typeface="Wingdings" pitchFamily="2" charset="2"/>
              </a:rPr>
              <a:t>yaitu menghitung (</a:t>
            </a:r>
            <a:r>
              <a:rPr lang="id-ID" sz="6000" b="1" i="1" dirty="0">
                <a:latin typeface="SimSun-ExtB" pitchFamily="49" charset="-122"/>
                <a:ea typeface="SimSun-ExtB" pitchFamily="49" charset="-122"/>
                <a:sym typeface="Wingdings" pitchFamily="2" charset="2"/>
              </a:rPr>
              <a:t>to compute </a:t>
            </a:r>
            <a:r>
              <a:rPr lang="id-ID" sz="6000" b="1" dirty="0">
                <a:latin typeface="SimSun-ExtB" pitchFamily="49" charset="-122"/>
                <a:ea typeface="SimSun-ExtB" pitchFamily="49" charset="-122"/>
                <a:sym typeface="Wingdings" pitchFamily="2" charset="2"/>
              </a:rPr>
              <a:t>atau </a:t>
            </a:r>
            <a:r>
              <a:rPr lang="id-ID" sz="6000" b="1" i="1" dirty="0">
                <a:latin typeface="SimSun-ExtB" pitchFamily="49" charset="-122"/>
                <a:ea typeface="SimSun-ExtB" pitchFamily="49" charset="-122"/>
                <a:sym typeface="Wingdings" pitchFamily="2" charset="2"/>
              </a:rPr>
              <a:t>to reckon)</a:t>
            </a:r>
          </a:p>
          <a:p>
            <a:pPr algn="just"/>
            <a:endParaRPr lang="fr-FR" sz="4800" b="1" dirty="0">
              <a:latin typeface="SimSun-ExtB" pitchFamily="49" charset="-122"/>
              <a:ea typeface="SimSun-ExtB" pitchFamily="49" charset="-122"/>
            </a:endParaRPr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4328923" y="8712720"/>
            <a:ext cx="521208" cy="360040"/>
          </a:xfrm>
          <a:prstGeom prst="actionButtonForwardNex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25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5555" y="1223888"/>
            <a:ext cx="871546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6600" b="1" u="sng" dirty="0">
                <a:latin typeface="Cambria" pitchFamily="18" charset="0"/>
              </a:rPr>
              <a:t>Definisi Komputer (2)</a:t>
            </a:r>
            <a:endParaRPr lang="fr-FR" sz="6600" b="1" u="sng" dirty="0">
              <a:latin typeface="Cambria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015555" y="3096096"/>
            <a:ext cx="14689632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/>
          <a:p>
            <a:pPr marL="457200" indent="-457200" algn="just">
              <a:buFontTx/>
              <a:buChar char="-"/>
            </a:pPr>
            <a:r>
              <a:rPr lang="id-ID" sz="5400" b="1" dirty="0">
                <a:latin typeface="SimSun-ExtB" pitchFamily="49" charset="-122"/>
                <a:ea typeface="SimSun-ExtB" pitchFamily="49" charset="-122"/>
              </a:rPr>
              <a:t>Robert H. Blissmer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id-ID" sz="5400" b="1" dirty="0">
                <a:latin typeface="SimSun-ExtB" pitchFamily="49" charset="-122"/>
                <a:ea typeface="SimSun-ExtB" pitchFamily="49" charset="-122"/>
                <a:sym typeface="Wingdings" pitchFamily="2" charset="2"/>
              </a:rPr>
              <a:t>Menerima Input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id-ID" sz="5400" b="1" dirty="0">
                <a:latin typeface="SimSun-ExtB" pitchFamily="49" charset="-122"/>
                <a:ea typeface="SimSun-ExtB" pitchFamily="49" charset="-122"/>
                <a:sym typeface="Wingdings" pitchFamily="2" charset="2"/>
              </a:rPr>
              <a:t>Memproses Input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id-ID" sz="5400" b="1" dirty="0">
                <a:latin typeface="SimSun-ExtB" pitchFamily="49" charset="-122"/>
                <a:ea typeface="SimSun-ExtB" pitchFamily="49" charset="-122"/>
                <a:sym typeface="Wingdings" pitchFamily="2" charset="2"/>
              </a:rPr>
              <a:t>Menyimpan perintah &amp; Hasil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id-ID" sz="5400" b="1" dirty="0">
                <a:latin typeface="SimSun-ExtB" pitchFamily="49" charset="-122"/>
                <a:ea typeface="SimSun-ExtB" pitchFamily="49" charset="-122"/>
                <a:sym typeface="Wingdings" pitchFamily="2" charset="2"/>
              </a:rPr>
              <a:t>Menyediakan Output dalam bentuk Informasi	</a:t>
            </a:r>
          </a:p>
          <a:p>
            <a:pPr algn="just"/>
            <a:endParaRPr lang="fr-FR" sz="4400" b="1" dirty="0">
              <a:latin typeface="SimSun-ExtB" pitchFamily="49" charset="-122"/>
              <a:ea typeface="SimSun-ExtB" pitchFamily="49" charset="-122"/>
            </a:endParaRPr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4400931" y="8712720"/>
            <a:ext cx="521208" cy="360040"/>
          </a:xfrm>
          <a:prstGeom prst="actionButtonForwardNex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987064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03587" y="1223888"/>
            <a:ext cx="794037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6000" b="1" u="sng" dirty="0">
                <a:latin typeface="Cambria" pitchFamily="18" charset="0"/>
              </a:rPr>
              <a:t>Definisi Komputer (3)</a:t>
            </a:r>
            <a:endParaRPr lang="fr-FR" sz="6000" b="1" u="sng" dirty="0">
              <a:latin typeface="Cambria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303587" y="2808064"/>
            <a:ext cx="14185576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/>
          <a:p>
            <a:pPr marL="457200" indent="-457200" algn="just">
              <a:buFontTx/>
              <a:buChar char="-"/>
            </a:pPr>
            <a:r>
              <a:rPr lang="id-ID" sz="5400" b="1" dirty="0">
                <a:latin typeface="SimSun-ExtB" pitchFamily="49" charset="-122"/>
                <a:ea typeface="SimSun-ExtB" pitchFamily="49" charset="-122"/>
              </a:rPr>
              <a:t>Sanders</a:t>
            </a:r>
          </a:p>
          <a:p>
            <a:pPr algn="just"/>
            <a:r>
              <a:rPr lang="id-ID" sz="5400" b="1" dirty="0">
                <a:latin typeface="SimSun-ExtB" pitchFamily="49" charset="-122"/>
                <a:ea typeface="SimSun-ExtB" pitchFamily="49" charset="-122"/>
              </a:rPr>
              <a:t>Sistem elektronik yang mampu :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id-ID" sz="5400" b="1" dirty="0">
                <a:latin typeface="SimSun-ExtB" pitchFamily="49" charset="-122"/>
                <a:ea typeface="SimSun-ExtB" pitchFamily="49" charset="-122"/>
                <a:sym typeface="Wingdings" pitchFamily="2" charset="2"/>
              </a:rPr>
              <a:t>Manipulasi data dengan cepat &amp; tepat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id-ID" sz="5400" b="1" dirty="0">
                <a:latin typeface="SimSun-ExtB" pitchFamily="49" charset="-122"/>
                <a:ea typeface="SimSun-ExtB" pitchFamily="49" charset="-122"/>
                <a:sym typeface="Wingdings" pitchFamily="2" charset="2"/>
              </a:rPr>
              <a:t>Otomatis menerima &amp; menyimpan data input proses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id-ID" sz="5400" b="1" dirty="0">
                <a:latin typeface="SimSun-ExtB" pitchFamily="49" charset="-122"/>
                <a:ea typeface="SimSun-ExtB" pitchFamily="49" charset="-122"/>
                <a:sym typeface="Wingdings" pitchFamily="2" charset="2"/>
              </a:rPr>
              <a:t>Menghasilkan output berdasarkan instruksi yang tersimpan di memory.</a:t>
            </a:r>
          </a:p>
          <a:p>
            <a:pPr algn="just"/>
            <a:endParaRPr lang="fr-FR" sz="4400" b="1" dirty="0">
              <a:latin typeface="SimSun-ExtB" pitchFamily="49" charset="-122"/>
              <a:ea typeface="SimSun-ExtB" pitchFamily="49" charset="-122"/>
            </a:endParaRPr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4400931" y="8784728"/>
            <a:ext cx="521208" cy="360040"/>
          </a:xfrm>
          <a:prstGeom prst="actionButtonForwardNex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045531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Forward or Next 1">
            <a:hlinkClick r:id="" action="ppaction://hlinkshowjump?jump=nextslide" highlightClick="1"/>
          </p:cNvPr>
          <p:cNvSpPr/>
          <p:nvPr/>
        </p:nvSpPr>
        <p:spPr>
          <a:xfrm>
            <a:off x="14400931" y="8640712"/>
            <a:ext cx="521208" cy="360040"/>
          </a:xfrm>
          <a:prstGeom prst="actionButtonForwardNex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1943547" y="1079872"/>
            <a:ext cx="794037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6000" b="1" u="sng" dirty="0">
                <a:latin typeface="Cambria" pitchFamily="18" charset="0"/>
              </a:rPr>
              <a:t>Definisi Komputer (4)</a:t>
            </a:r>
            <a:endParaRPr lang="fr-FR" sz="6000" b="1" u="sng" dirty="0">
              <a:latin typeface="Cambria" pitchFamily="1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796725" y="2736056"/>
            <a:ext cx="14617624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/>
          <a:p>
            <a:pPr marL="457200" indent="-457200" algn="just">
              <a:buFontTx/>
              <a:buChar char="-"/>
            </a:pPr>
            <a:r>
              <a:rPr lang="id-ID" sz="4800" b="1" dirty="0">
                <a:latin typeface="SimSun-ExtB" pitchFamily="49" charset="-122"/>
                <a:ea typeface="SimSun-ExtB" pitchFamily="49" charset="-122"/>
              </a:rPr>
              <a:t>Kesimpulan :</a:t>
            </a:r>
          </a:p>
          <a:p>
            <a:pPr algn="just"/>
            <a:r>
              <a:rPr lang="id-ID" sz="4800" b="1" dirty="0">
                <a:latin typeface="SimSun-ExtB" pitchFamily="49" charset="-122"/>
                <a:ea typeface="SimSun-ExtB" pitchFamily="49" charset="-122"/>
                <a:sym typeface="Wingdings" pitchFamily="2" charset="2"/>
              </a:rPr>
              <a:t>Peralatan Elektronik yang bekerja secara otomatis yang dapat menerima &amp; mengolah input, memberikan informasi, menggunakan suatu program yang ada di memory dan menyimpan program serta hasil pengolahannya.</a:t>
            </a:r>
          </a:p>
          <a:p>
            <a:pPr algn="just"/>
            <a:endParaRPr lang="fr-FR" sz="4000" b="1" dirty="0">
              <a:latin typeface="SimSun-ExtB" pitchFamily="49" charset="-122"/>
              <a:ea typeface="SimSun-ExtB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9234596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Forward or Next 1">
            <a:hlinkClick r:id="rId2" action="ppaction://hlinksldjump" highlightClick="1"/>
          </p:cNvPr>
          <p:cNvSpPr/>
          <p:nvPr/>
        </p:nvSpPr>
        <p:spPr>
          <a:xfrm>
            <a:off x="14400931" y="8784728"/>
            <a:ext cx="521208" cy="360040"/>
          </a:xfrm>
          <a:prstGeom prst="actionButtonForwardNex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/>
          <p:nvPr/>
        </p:nvSpPr>
        <p:spPr>
          <a:xfrm>
            <a:off x="1871539" y="935856"/>
            <a:ext cx="1008962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6000" b="1" u="sng" dirty="0">
                <a:latin typeface="Cambria" pitchFamily="18" charset="0"/>
              </a:rPr>
              <a:t>Pengolahan Data Elektronik</a:t>
            </a:r>
            <a:endParaRPr lang="fr-FR" sz="6000" b="1" u="sng" dirty="0">
              <a:latin typeface="Cambria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871539" y="2880072"/>
            <a:ext cx="14617624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id-ID" sz="6000" b="1" dirty="0">
                <a:latin typeface="SimSun-ExtB" pitchFamily="49" charset="-122"/>
                <a:ea typeface="SimSun-ExtB" pitchFamily="49" charset="-122"/>
              </a:rPr>
              <a:t>Data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id-ID" sz="6000" b="1" dirty="0">
                <a:latin typeface="SimSun-ExtB" pitchFamily="49" charset="-122"/>
                <a:ea typeface="SimSun-ExtB" pitchFamily="49" charset="-122"/>
              </a:rPr>
              <a:t>Pengolahan Data (data processing)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id-ID" sz="6000" b="1" dirty="0">
                <a:latin typeface="SimSun-ExtB" pitchFamily="49" charset="-122"/>
                <a:ea typeface="SimSun-ExtB" pitchFamily="49" charset="-122"/>
              </a:rPr>
              <a:t>Pengolahan Data Elektronik</a:t>
            </a:r>
            <a:endParaRPr lang="fr-FR" sz="6000" b="1" dirty="0">
              <a:latin typeface="SimSun-ExtB" pitchFamily="49" charset="-122"/>
              <a:ea typeface="SimSun-ExtB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59833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1539" y="1079872"/>
            <a:ext cx="14473608" cy="7344816"/>
          </a:xfrm>
        </p:spPr>
        <p:txBody>
          <a:bodyPr/>
          <a:lstStyle/>
          <a:p>
            <a:pPr algn="just"/>
            <a:r>
              <a:rPr lang="id-ID" sz="4800" b="1" dirty="0">
                <a:latin typeface="SimSun-ExtB" pitchFamily="49" charset="-122"/>
                <a:ea typeface="SimSun-ExtB" pitchFamily="49" charset="-122"/>
              </a:rPr>
              <a:t>Data </a:t>
            </a:r>
            <a:r>
              <a:rPr lang="id-ID" sz="4800" dirty="0">
                <a:latin typeface="SimSun-ExtB" pitchFamily="49" charset="-122"/>
                <a:ea typeface="SimSun-ExtB" pitchFamily="49" charset="-122"/>
              </a:rPr>
              <a:t>: </a:t>
            </a:r>
            <a:r>
              <a:rPr lang="en-US" sz="4800" dirty="0" err="1">
                <a:latin typeface="SimSun-ExtB" pitchFamily="49" charset="-122"/>
                <a:ea typeface="SimSun-ExtB" pitchFamily="49" charset="-122"/>
              </a:rPr>
              <a:t>kumpulan</a:t>
            </a:r>
            <a:r>
              <a:rPr lang="en-US" sz="4800" dirty="0"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4800" dirty="0" err="1">
                <a:latin typeface="SimSun-ExtB" pitchFamily="49" charset="-122"/>
                <a:ea typeface="SimSun-ExtB" pitchFamily="49" charset="-122"/>
              </a:rPr>
              <a:t>kejadian</a:t>
            </a:r>
            <a:r>
              <a:rPr lang="en-US" sz="4800" dirty="0">
                <a:latin typeface="SimSun-ExtB" pitchFamily="49" charset="-122"/>
                <a:ea typeface="SimSun-ExtB" pitchFamily="49" charset="-122"/>
              </a:rPr>
              <a:t> yang </a:t>
            </a:r>
            <a:r>
              <a:rPr lang="en-US" sz="4800" dirty="0" err="1">
                <a:latin typeface="SimSun-ExtB" pitchFamily="49" charset="-122"/>
                <a:ea typeface="SimSun-ExtB" pitchFamily="49" charset="-122"/>
              </a:rPr>
              <a:t>diangkat</a:t>
            </a:r>
            <a:r>
              <a:rPr lang="en-US" sz="4800" dirty="0"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4800" dirty="0" err="1">
                <a:latin typeface="SimSun-ExtB" pitchFamily="49" charset="-122"/>
                <a:ea typeface="SimSun-ExtB" pitchFamily="49" charset="-122"/>
              </a:rPr>
              <a:t>dari</a:t>
            </a:r>
            <a:r>
              <a:rPr lang="en-US" sz="4800" dirty="0"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4800" dirty="0" err="1">
                <a:latin typeface="SimSun-ExtB" pitchFamily="49" charset="-122"/>
                <a:ea typeface="SimSun-ExtB" pitchFamily="49" charset="-122"/>
              </a:rPr>
              <a:t>suatu</a:t>
            </a:r>
            <a:r>
              <a:rPr lang="en-US" sz="4800" dirty="0"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4800" dirty="0" err="1">
                <a:latin typeface="SimSun-ExtB" pitchFamily="49" charset="-122"/>
                <a:ea typeface="SimSun-ExtB" pitchFamily="49" charset="-122"/>
              </a:rPr>
              <a:t>kenyataan</a:t>
            </a:r>
            <a:r>
              <a:rPr lang="en-US" sz="4800" dirty="0">
                <a:latin typeface="SimSun-ExtB" pitchFamily="49" charset="-122"/>
                <a:ea typeface="SimSun-ExtB" pitchFamily="49" charset="-122"/>
              </a:rPr>
              <a:t>. Data </a:t>
            </a:r>
            <a:r>
              <a:rPr lang="en-US" sz="4800" dirty="0" err="1">
                <a:latin typeface="SimSun-ExtB" pitchFamily="49" charset="-122"/>
                <a:ea typeface="SimSun-ExtB" pitchFamily="49" charset="-122"/>
              </a:rPr>
              <a:t>dapat</a:t>
            </a:r>
            <a:r>
              <a:rPr lang="en-US" sz="4800" dirty="0"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4800" dirty="0" err="1">
                <a:latin typeface="SimSun-ExtB" pitchFamily="49" charset="-122"/>
                <a:ea typeface="SimSun-ExtB" pitchFamily="49" charset="-122"/>
              </a:rPr>
              <a:t>berupa</a:t>
            </a:r>
            <a:r>
              <a:rPr lang="en-US" sz="4800" dirty="0"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4800" dirty="0" err="1">
                <a:latin typeface="SimSun-ExtB" pitchFamily="49" charset="-122"/>
                <a:ea typeface="SimSun-ExtB" pitchFamily="49" charset="-122"/>
              </a:rPr>
              <a:t>angka</a:t>
            </a:r>
            <a:r>
              <a:rPr lang="en-US" sz="4800" dirty="0">
                <a:latin typeface="SimSun-ExtB" pitchFamily="49" charset="-122"/>
                <a:ea typeface="SimSun-ExtB" pitchFamily="49" charset="-122"/>
              </a:rPr>
              <a:t>, </a:t>
            </a:r>
            <a:r>
              <a:rPr lang="en-US" sz="4800" dirty="0" err="1">
                <a:latin typeface="SimSun-ExtB" pitchFamily="49" charset="-122"/>
                <a:ea typeface="SimSun-ExtB" pitchFamily="49" charset="-122"/>
              </a:rPr>
              <a:t>huruf</a:t>
            </a:r>
            <a:r>
              <a:rPr lang="en-US" sz="4800" dirty="0"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4800" dirty="0" err="1">
                <a:latin typeface="SimSun-ExtB" pitchFamily="49" charset="-122"/>
                <a:ea typeface="SimSun-ExtB" pitchFamily="49" charset="-122"/>
              </a:rPr>
              <a:t>atau</a:t>
            </a:r>
            <a:r>
              <a:rPr lang="en-US" sz="4800" dirty="0"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4800" dirty="0" err="1">
                <a:latin typeface="SimSun-ExtB" pitchFamily="49" charset="-122"/>
                <a:ea typeface="SimSun-ExtB" pitchFamily="49" charset="-122"/>
              </a:rPr>
              <a:t>simbol</a:t>
            </a:r>
            <a:r>
              <a:rPr lang="en-US" sz="4800" dirty="0"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4800" dirty="0" err="1">
                <a:latin typeface="SimSun-ExtB" pitchFamily="49" charset="-122"/>
                <a:ea typeface="SimSun-ExtB" pitchFamily="49" charset="-122"/>
              </a:rPr>
              <a:t>khusus</a:t>
            </a:r>
            <a:r>
              <a:rPr lang="en-US" sz="4800" dirty="0"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4800" dirty="0" err="1">
                <a:latin typeface="SimSun-ExtB" pitchFamily="49" charset="-122"/>
                <a:ea typeface="SimSun-ExtB" pitchFamily="49" charset="-122"/>
              </a:rPr>
              <a:t>atau</a:t>
            </a:r>
            <a:r>
              <a:rPr lang="en-US" sz="4800" dirty="0"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4800" dirty="0" err="1">
                <a:latin typeface="SimSun-ExtB" pitchFamily="49" charset="-122"/>
                <a:ea typeface="SimSun-ExtB" pitchFamily="49" charset="-122"/>
              </a:rPr>
              <a:t>gabungan</a:t>
            </a:r>
            <a:r>
              <a:rPr lang="en-US" sz="4800" dirty="0"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4800" dirty="0" err="1">
                <a:latin typeface="SimSun-ExtB" pitchFamily="49" charset="-122"/>
                <a:ea typeface="SimSun-ExtB" pitchFamily="49" charset="-122"/>
              </a:rPr>
              <a:t>darinya</a:t>
            </a:r>
            <a:endParaRPr lang="id-ID" sz="4800" dirty="0">
              <a:latin typeface="SimSun-ExtB" pitchFamily="49" charset="-122"/>
              <a:ea typeface="SimSun-ExtB" pitchFamily="49" charset="-122"/>
            </a:endParaRPr>
          </a:p>
          <a:p>
            <a:pPr algn="just"/>
            <a:endParaRPr lang="id-ID" sz="4800" dirty="0">
              <a:latin typeface="SimSun-ExtB" pitchFamily="49" charset="-122"/>
              <a:ea typeface="SimSun-ExtB" pitchFamily="49" charset="-122"/>
            </a:endParaRPr>
          </a:p>
          <a:p>
            <a:pPr algn="just"/>
            <a:r>
              <a:rPr lang="en-US" sz="4800" b="1" dirty="0" err="1">
                <a:latin typeface="SimSun-ExtB" pitchFamily="49" charset="-122"/>
                <a:ea typeface="SimSun-ExtB" pitchFamily="49" charset="-122"/>
              </a:rPr>
              <a:t>Pengolahan</a:t>
            </a:r>
            <a:r>
              <a:rPr lang="en-US" sz="4800" b="1" dirty="0">
                <a:latin typeface="SimSun-ExtB" pitchFamily="49" charset="-122"/>
                <a:ea typeface="SimSun-ExtB" pitchFamily="49" charset="-122"/>
              </a:rPr>
              <a:t> data (data processing)</a:t>
            </a:r>
            <a:r>
              <a:rPr lang="id-ID" sz="4800" dirty="0">
                <a:latin typeface="SimSun-ExtB" pitchFamily="49" charset="-122"/>
                <a:ea typeface="SimSun-ExtB" pitchFamily="49" charset="-122"/>
              </a:rPr>
              <a:t>:m</a:t>
            </a:r>
            <a:r>
              <a:rPr lang="en-US" sz="4800" dirty="0" err="1">
                <a:latin typeface="SimSun-ExtB" pitchFamily="49" charset="-122"/>
                <a:ea typeface="SimSun-ExtB" pitchFamily="49" charset="-122"/>
              </a:rPr>
              <a:t>anipulasi</a:t>
            </a:r>
            <a:r>
              <a:rPr lang="en-US" sz="4800" dirty="0"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4800" dirty="0" err="1">
                <a:latin typeface="SimSun-ExtB" pitchFamily="49" charset="-122"/>
                <a:ea typeface="SimSun-ExtB" pitchFamily="49" charset="-122"/>
              </a:rPr>
              <a:t>dari</a:t>
            </a:r>
            <a:r>
              <a:rPr lang="en-US" sz="4800" dirty="0">
                <a:latin typeface="SimSun-ExtB" pitchFamily="49" charset="-122"/>
                <a:ea typeface="SimSun-ExtB" pitchFamily="49" charset="-122"/>
              </a:rPr>
              <a:t> data </a:t>
            </a:r>
            <a:r>
              <a:rPr lang="en-US" sz="4800" dirty="0" err="1">
                <a:latin typeface="SimSun-ExtB" pitchFamily="49" charset="-122"/>
                <a:ea typeface="SimSun-ExtB" pitchFamily="49" charset="-122"/>
              </a:rPr>
              <a:t>ke</a:t>
            </a:r>
            <a:r>
              <a:rPr lang="en-US" sz="4800" dirty="0"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4800" dirty="0" err="1">
                <a:latin typeface="SimSun-ExtB" pitchFamily="49" charset="-122"/>
                <a:ea typeface="SimSun-ExtB" pitchFamily="49" charset="-122"/>
              </a:rPr>
              <a:t>dalam</a:t>
            </a:r>
            <a:r>
              <a:rPr lang="en-US" sz="4800" dirty="0"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4800" dirty="0" err="1">
                <a:latin typeface="SimSun-ExtB" pitchFamily="49" charset="-122"/>
                <a:ea typeface="SimSun-ExtB" pitchFamily="49" charset="-122"/>
              </a:rPr>
              <a:t>bentuk</a:t>
            </a:r>
            <a:r>
              <a:rPr lang="en-US" sz="4800" dirty="0">
                <a:latin typeface="SimSun-ExtB" pitchFamily="49" charset="-122"/>
                <a:ea typeface="SimSun-ExtB" pitchFamily="49" charset="-122"/>
              </a:rPr>
              <a:t> yang </a:t>
            </a:r>
            <a:r>
              <a:rPr lang="en-US" sz="4800" dirty="0" err="1">
                <a:latin typeface="SimSun-ExtB" pitchFamily="49" charset="-122"/>
                <a:ea typeface="SimSun-ExtB" pitchFamily="49" charset="-122"/>
              </a:rPr>
              <a:t>lebih</a:t>
            </a:r>
            <a:r>
              <a:rPr lang="en-US" sz="4800" dirty="0"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4800" dirty="0" err="1">
                <a:latin typeface="SimSun-ExtB" pitchFamily="49" charset="-122"/>
                <a:ea typeface="SimSun-ExtB" pitchFamily="49" charset="-122"/>
              </a:rPr>
              <a:t>berguna</a:t>
            </a:r>
            <a:r>
              <a:rPr lang="en-US" sz="4800" dirty="0"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4800" dirty="0" err="1">
                <a:latin typeface="SimSun-ExtB" pitchFamily="49" charset="-122"/>
                <a:ea typeface="SimSun-ExtB" pitchFamily="49" charset="-122"/>
              </a:rPr>
              <a:t>dan</a:t>
            </a:r>
            <a:r>
              <a:rPr lang="en-US" sz="4800" dirty="0"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4800" dirty="0" err="1">
                <a:latin typeface="SimSun-ExtB" pitchFamily="49" charset="-122"/>
                <a:ea typeface="SimSun-ExtB" pitchFamily="49" charset="-122"/>
              </a:rPr>
              <a:t>lebih</a:t>
            </a:r>
            <a:r>
              <a:rPr lang="en-US" sz="4800" dirty="0"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4800" dirty="0" err="1">
                <a:latin typeface="SimSun-ExtB" pitchFamily="49" charset="-122"/>
                <a:ea typeface="SimSun-ExtB" pitchFamily="49" charset="-122"/>
              </a:rPr>
              <a:t>berarti</a:t>
            </a:r>
            <a:r>
              <a:rPr lang="en-US" sz="4800" dirty="0">
                <a:latin typeface="SimSun-ExtB" pitchFamily="49" charset="-122"/>
                <a:ea typeface="SimSun-ExtB" pitchFamily="49" charset="-122"/>
              </a:rPr>
              <a:t>, </a:t>
            </a:r>
            <a:r>
              <a:rPr lang="en-US" sz="4800" dirty="0" err="1">
                <a:latin typeface="SimSun-ExtB" pitchFamily="49" charset="-122"/>
                <a:ea typeface="SimSun-ExtB" pitchFamily="49" charset="-122"/>
              </a:rPr>
              <a:t>berupa</a:t>
            </a:r>
            <a:r>
              <a:rPr lang="en-US" sz="4800" dirty="0"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4800" dirty="0" err="1">
                <a:latin typeface="SimSun-ExtB" pitchFamily="49" charset="-122"/>
                <a:ea typeface="SimSun-ExtB" pitchFamily="49" charset="-122"/>
              </a:rPr>
              <a:t>suatu</a:t>
            </a:r>
            <a:r>
              <a:rPr lang="en-US" sz="4800" dirty="0"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4800" dirty="0" err="1">
                <a:latin typeface="SimSun-ExtB" pitchFamily="49" charset="-122"/>
                <a:ea typeface="SimSun-ExtB" pitchFamily="49" charset="-122"/>
              </a:rPr>
              <a:t>informasi</a:t>
            </a:r>
            <a:r>
              <a:rPr lang="en-US" sz="4800" dirty="0">
                <a:latin typeface="SimSun-ExtB" pitchFamily="49" charset="-122"/>
                <a:ea typeface="SimSun-ExtB" pitchFamily="49" charset="-122"/>
              </a:rPr>
              <a:t>.</a:t>
            </a:r>
            <a:endParaRPr lang="id-ID" sz="4800" dirty="0">
              <a:latin typeface="SimSun-ExtB" pitchFamily="49" charset="-122"/>
              <a:ea typeface="SimSun-ExtB" pitchFamily="49" charset="-122"/>
            </a:endParaRPr>
          </a:p>
          <a:p>
            <a:pPr algn="just"/>
            <a:endParaRPr lang="id-ID" sz="4800" dirty="0">
              <a:latin typeface="SimSun-ExtB" pitchFamily="49" charset="-122"/>
              <a:ea typeface="SimSun-ExtB" pitchFamily="49" charset="-122"/>
            </a:endParaRPr>
          </a:p>
          <a:p>
            <a:pPr algn="just"/>
            <a:endParaRPr lang="id-ID" sz="4800" dirty="0">
              <a:latin typeface="SimSun-ExtB" pitchFamily="49" charset="-122"/>
              <a:ea typeface="SimSun-ExtB" pitchFamily="49" charset="-122"/>
            </a:endParaRPr>
          </a:p>
          <a:p>
            <a:pPr algn="just"/>
            <a:endParaRPr lang="id-ID" sz="4800" dirty="0">
              <a:latin typeface="SimSun-ExtB" pitchFamily="49" charset="-122"/>
              <a:ea typeface="SimSun-ExtB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2062751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571" y="1295896"/>
            <a:ext cx="14401600" cy="6912768"/>
          </a:xfrm>
        </p:spPr>
        <p:txBody>
          <a:bodyPr/>
          <a:lstStyle/>
          <a:p>
            <a:pPr algn="just"/>
            <a:r>
              <a:rPr lang="en-US" sz="5400" b="1" dirty="0" err="1">
                <a:latin typeface="SimSun-ExtB" pitchFamily="49" charset="-122"/>
                <a:ea typeface="SimSun-ExtB" pitchFamily="49" charset="-122"/>
              </a:rPr>
              <a:t>Informasi</a:t>
            </a:r>
            <a:r>
              <a:rPr lang="en-US" sz="5400" dirty="0"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5400" dirty="0" err="1">
                <a:latin typeface="SimSun-ExtB" pitchFamily="49" charset="-122"/>
                <a:ea typeface="SimSun-ExtB" pitchFamily="49" charset="-122"/>
              </a:rPr>
              <a:t>adalah</a:t>
            </a:r>
            <a:r>
              <a:rPr lang="en-US" sz="5400" dirty="0"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5400" dirty="0" err="1">
                <a:latin typeface="SimSun-ExtB" pitchFamily="49" charset="-122"/>
                <a:ea typeface="SimSun-ExtB" pitchFamily="49" charset="-122"/>
              </a:rPr>
              <a:t>hasil</a:t>
            </a:r>
            <a:r>
              <a:rPr lang="en-US" sz="5400" dirty="0"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5400" dirty="0" err="1">
                <a:latin typeface="SimSun-ExtB" pitchFamily="49" charset="-122"/>
                <a:ea typeface="SimSun-ExtB" pitchFamily="49" charset="-122"/>
              </a:rPr>
              <a:t>dari</a:t>
            </a:r>
            <a:r>
              <a:rPr lang="en-US" sz="5400" dirty="0"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5400" dirty="0" err="1">
                <a:latin typeface="SimSun-ExtB" pitchFamily="49" charset="-122"/>
                <a:ea typeface="SimSun-ExtB" pitchFamily="49" charset="-122"/>
              </a:rPr>
              <a:t>kegiatan</a:t>
            </a:r>
            <a:r>
              <a:rPr lang="en-US" sz="5400" dirty="0"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5400" dirty="0" err="1">
                <a:latin typeface="SimSun-ExtB" pitchFamily="49" charset="-122"/>
                <a:ea typeface="SimSun-ExtB" pitchFamily="49" charset="-122"/>
              </a:rPr>
              <a:t>pengolahan</a:t>
            </a:r>
            <a:r>
              <a:rPr lang="en-US" sz="5400" dirty="0">
                <a:latin typeface="SimSun-ExtB" pitchFamily="49" charset="-122"/>
                <a:ea typeface="SimSun-ExtB" pitchFamily="49" charset="-122"/>
              </a:rPr>
              <a:t> data yang </a:t>
            </a:r>
            <a:r>
              <a:rPr lang="en-US" sz="5400" dirty="0" err="1">
                <a:latin typeface="SimSun-ExtB" pitchFamily="49" charset="-122"/>
                <a:ea typeface="SimSun-ExtB" pitchFamily="49" charset="-122"/>
              </a:rPr>
              <a:t>memberikan</a:t>
            </a:r>
            <a:r>
              <a:rPr lang="en-US" sz="5400" dirty="0"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5400" dirty="0" err="1">
                <a:latin typeface="SimSun-ExtB" pitchFamily="49" charset="-122"/>
                <a:ea typeface="SimSun-ExtB" pitchFamily="49" charset="-122"/>
              </a:rPr>
              <a:t>bentuk</a:t>
            </a:r>
            <a:r>
              <a:rPr lang="en-US" sz="5400" dirty="0">
                <a:latin typeface="SimSun-ExtB" pitchFamily="49" charset="-122"/>
                <a:ea typeface="SimSun-ExtB" pitchFamily="49" charset="-122"/>
              </a:rPr>
              <a:t> yang </a:t>
            </a:r>
            <a:r>
              <a:rPr lang="en-US" sz="5400" dirty="0" err="1">
                <a:latin typeface="SimSun-ExtB" pitchFamily="49" charset="-122"/>
                <a:ea typeface="SimSun-ExtB" pitchFamily="49" charset="-122"/>
              </a:rPr>
              <a:t>lebih</a:t>
            </a:r>
            <a:r>
              <a:rPr lang="en-US" sz="5400" dirty="0"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5400" dirty="0" err="1">
                <a:latin typeface="SimSun-ExtB" pitchFamily="49" charset="-122"/>
                <a:ea typeface="SimSun-ExtB" pitchFamily="49" charset="-122"/>
              </a:rPr>
              <a:t>berarti</a:t>
            </a:r>
            <a:r>
              <a:rPr lang="en-US" sz="5400" dirty="0"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5400" dirty="0" err="1">
                <a:latin typeface="SimSun-ExtB" pitchFamily="49" charset="-122"/>
                <a:ea typeface="SimSun-ExtB" pitchFamily="49" charset="-122"/>
              </a:rPr>
              <a:t>dari</a:t>
            </a:r>
            <a:r>
              <a:rPr lang="en-US" sz="5400" dirty="0"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5400" dirty="0" err="1">
                <a:latin typeface="SimSun-ExtB" pitchFamily="49" charset="-122"/>
                <a:ea typeface="SimSun-ExtB" pitchFamily="49" charset="-122"/>
              </a:rPr>
              <a:t>suatu</a:t>
            </a:r>
            <a:r>
              <a:rPr lang="en-US" sz="5400" dirty="0"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5400" dirty="0" err="1">
                <a:latin typeface="SimSun-ExtB" pitchFamily="49" charset="-122"/>
                <a:ea typeface="SimSun-ExtB" pitchFamily="49" charset="-122"/>
              </a:rPr>
              <a:t>kejadian</a:t>
            </a:r>
            <a:r>
              <a:rPr lang="en-US" sz="5400" dirty="0">
                <a:latin typeface="SimSun-ExtB" pitchFamily="49" charset="-122"/>
                <a:ea typeface="SimSun-ExtB" pitchFamily="49" charset="-122"/>
              </a:rPr>
              <a:t>.</a:t>
            </a:r>
            <a:endParaRPr lang="id-ID" sz="5400" dirty="0">
              <a:latin typeface="SimSun-ExtB" pitchFamily="49" charset="-122"/>
              <a:ea typeface="SimSun-ExtB" pitchFamily="49" charset="-122"/>
            </a:endParaRPr>
          </a:p>
          <a:p>
            <a:pPr algn="just"/>
            <a:r>
              <a:rPr lang="id-ID" sz="5400" b="1" dirty="0">
                <a:latin typeface="SimSun-ExtB" pitchFamily="49" charset="-122"/>
                <a:ea typeface="SimSun-ExtB" pitchFamily="49" charset="-122"/>
              </a:rPr>
              <a:t>Pengolahan Data Elektronik</a:t>
            </a:r>
            <a:r>
              <a:rPr lang="id-ID" sz="5400" dirty="0">
                <a:latin typeface="SimSun-ExtB" pitchFamily="49" charset="-122"/>
                <a:ea typeface="SimSun-ExtB" pitchFamily="49" charset="-122"/>
              </a:rPr>
              <a:t> : manipulasi dari data ke dalam bentuk yang lebih berguna dan lebih berarti, berupa suatu informasi dengan menggunakan suatu alat elektronik, yaitu komputer</a:t>
            </a:r>
          </a:p>
          <a:p>
            <a:endParaRPr lang="id-ID" sz="5400" dirty="0"/>
          </a:p>
        </p:txBody>
      </p:sp>
    </p:spTree>
    <p:extLst>
      <p:ext uri="{BB962C8B-B14F-4D97-AF65-F5344CB8AC3E}">
        <p14:creationId xmlns:p14="http://schemas.microsoft.com/office/powerpoint/2010/main" val="21525513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817</TotalTime>
  <Words>531</Words>
  <Application>Microsoft Office PowerPoint</Application>
  <PresentationFormat>Custom</PresentationFormat>
  <Paragraphs>103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SimSun-ExtB</vt:lpstr>
      <vt:lpstr>Agency FB</vt:lpstr>
      <vt:lpstr>Arial</vt:lpstr>
      <vt:lpstr>Cambria</vt:lpstr>
      <vt:lpstr>Verdana</vt:lpstr>
      <vt:lpstr>Wingdings</vt:lpstr>
      <vt:lpstr>Modèle par défaut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Sistem Komputer</vt:lpstr>
      <vt:lpstr>Elemen Sistem</vt:lpstr>
      <vt:lpstr>Elemen Sistem Komputer</vt:lpstr>
      <vt:lpstr>Hardware</vt:lpstr>
      <vt:lpstr>Software</vt:lpstr>
      <vt:lpstr>3 Tingkatan Programming Language</vt:lpstr>
      <vt:lpstr>Brainware</vt:lpstr>
      <vt:lpstr>PowerPoint Presentation</vt:lpstr>
      <vt:lpstr>Kemampuan Komputer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DVD in a laptop</dc:title>
  <dc:creator>Rani Cantik</dc:creator>
  <dc:description>Image credit to FreeDigitalPhotos.net</dc:description>
  <cp:lastModifiedBy>Windows User</cp:lastModifiedBy>
  <cp:revision>89</cp:revision>
  <dcterms:created xsi:type="dcterms:W3CDTF">2009-03-23T15:23:24Z</dcterms:created>
  <dcterms:modified xsi:type="dcterms:W3CDTF">2019-09-15T12:56:21Z</dcterms:modified>
</cp:coreProperties>
</file>