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2" r:id="rId3"/>
    <p:sldId id="284" r:id="rId4"/>
    <p:sldId id="285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5" r:id="rId15"/>
    <p:sldId id="267" r:id="rId16"/>
    <p:sldId id="268" r:id="rId17"/>
    <p:sldId id="269" r:id="rId18"/>
    <p:sldId id="270" r:id="rId19"/>
    <p:sldId id="271" r:id="rId20"/>
    <p:sldId id="272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40"/>
    <a:srgbClr val="00D05E"/>
    <a:srgbClr val="00EE6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val>
            <c:numRef>
              <c:f>Sheet1!$A$1:$A$5</c:f>
              <c:numCache>
                <c:formatCode>General</c:formatCode>
                <c:ptCount val="5"/>
                <c:pt idx="0">
                  <c:v>100</c:v>
                </c:pt>
                <c:pt idx="1">
                  <c:v>40</c:v>
                </c:pt>
                <c:pt idx="2">
                  <c:v>80</c:v>
                </c:pt>
                <c:pt idx="3">
                  <c:v>20</c:v>
                </c:pt>
                <c:pt idx="4">
                  <c:v>10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492032"/>
        <c:axId val="78493568"/>
      </c:lineChart>
      <c:catAx>
        <c:axId val="78492032"/>
        <c:scaling>
          <c:orientation val="minMax"/>
        </c:scaling>
        <c:delete val="0"/>
        <c:axPos val="b"/>
        <c:majorTickMark val="out"/>
        <c:minorTickMark val="none"/>
        <c:tickLblPos val="nextTo"/>
        <c:crossAx val="78493568"/>
        <c:crosses val="autoZero"/>
        <c:auto val="1"/>
        <c:lblAlgn val="ctr"/>
        <c:lblOffset val="100"/>
        <c:noMultiLvlLbl val="0"/>
      </c:catAx>
      <c:valAx>
        <c:axId val="78493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84920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val>
            <c:numRef>
              <c:f>Sheet2!$A$1:$A$5</c:f>
              <c:numCache>
                <c:formatCode>General</c:formatCode>
                <c:ptCount val="5"/>
                <c:pt idx="0">
                  <c:v>50</c:v>
                </c:pt>
                <c:pt idx="1">
                  <c:v>40</c:v>
                </c:pt>
                <c:pt idx="2">
                  <c:v>30</c:v>
                </c:pt>
                <c:pt idx="3">
                  <c:v>60</c:v>
                </c:pt>
                <c:pt idx="4">
                  <c:v>70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570048"/>
        <c:axId val="79571584"/>
      </c:lineChart>
      <c:catAx>
        <c:axId val="79570048"/>
        <c:scaling>
          <c:orientation val="minMax"/>
        </c:scaling>
        <c:delete val="0"/>
        <c:axPos val="b"/>
        <c:majorTickMark val="out"/>
        <c:minorTickMark val="none"/>
        <c:tickLblPos val="nextTo"/>
        <c:crossAx val="79571584"/>
        <c:crosses val="autoZero"/>
        <c:auto val="1"/>
        <c:lblAlgn val="ctr"/>
        <c:lblOffset val="100"/>
        <c:noMultiLvlLbl val="0"/>
      </c:catAx>
      <c:valAx>
        <c:axId val="79571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95700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d-ID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25"/>
    </mc:Choice>
    <mc:Fallback>
      <c:style val="25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val>
            <c:numRef>
              <c:f>Sheet3!$A$1:$A$5</c:f>
              <c:numCache>
                <c:formatCode>General</c:formatCode>
                <c:ptCount val="5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595392"/>
        <c:axId val="79596928"/>
      </c:lineChart>
      <c:catAx>
        <c:axId val="79595392"/>
        <c:scaling>
          <c:orientation val="minMax"/>
        </c:scaling>
        <c:delete val="0"/>
        <c:axPos val="b"/>
        <c:majorTickMark val="out"/>
        <c:minorTickMark val="none"/>
        <c:tickLblPos val="nextTo"/>
        <c:crossAx val="79596928"/>
        <c:crosses val="autoZero"/>
        <c:auto val="1"/>
        <c:lblAlgn val="ctr"/>
        <c:lblOffset val="100"/>
        <c:noMultiLvlLbl val="0"/>
      </c:catAx>
      <c:valAx>
        <c:axId val="79596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95953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96A470-F18C-4BD9-8CCB-7FB73A71E477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AFAB9-E451-4B6B-B9DC-109ABA6C0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824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9E193-02CA-4E7E-82C0-42255B400A5C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0DBDC-EA0D-47C0-AF15-09B203CE70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13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B3AE3D-2730-4DA0-B9EC-34784B525999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721779-6E5E-4F07-9499-2E9B0692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3AE3D-2730-4DA0-B9EC-34784B525999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721779-6E5E-4F07-9499-2E9B0692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3AE3D-2730-4DA0-B9EC-34784B525999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721779-6E5E-4F07-9499-2E9B0692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3AE3D-2730-4DA0-B9EC-34784B525999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721779-6E5E-4F07-9499-2E9B069286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3AE3D-2730-4DA0-B9EC-34784B525999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721779-6E5E-4F07-9499-2E9B069286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3AE3D-2730-4DA0-B9EC-34784B525999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721779-6E5E-4F07-9499-2E9B069286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3AE3D-2730-4DA0-B9EC-34784B525999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721779-6E5E-4F07-9499-2E9B0692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3AE3D-2730-4DA0-B9EC-34784B525999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721779-6E5E-4F07-9499-2E9B069286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3AE3D-2730-4DA0-B9EC-34784B525999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721779-6E5E-4F07-9499-2E9B0692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5B3AE3D-2730-4DA0-B9EC-34784B525999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721779-6E5E-4F07-9499-2E9B0692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B3AE3D-2730-4DA0-B9EC-34784B525999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721779-6E5E-4F07-9499-2E9B069286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5B3AE3D-2730-4DA0-B9EC-34784B525999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1721779-6E5E-4F07-9499-2E9B0692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0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1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3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2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>
                <a:solidFill>
                  <a:schemeClr val="tx1"/>
                </a:solidFill>
                <a:latin typeface="Lucida Handwriting" pitchFamily="66" charset="0"/>
              </a:rPr>
              <a:t>Ukuran</a:t>
            </a:r>
            <a:r>
              <a:rPr lang="en-US" sz="5400" dirty="0" smtClean="0">
                <a:solidFill>
                  <a:schemeClr val="tx1"/>
                </a:solidFill>
                <a:latin typeface="Lucida Handwriting" pitchFamily="66" charset="0"/>
              </a:rPr>
              <a:t>  </a:t>
            </a:r>
            <a:r>
              <a:rPr lang="en-US" sz="5400" dirty="0" err="1" smtClean="0">
                <a:solidFill>
                  <a:schemeClr val="tx1"/>
                </a:solidFill>
                <a:latin typeface="Lucida Handwriting" pitchFamily="66" charset="0"/>
              </a:rPr>
              <a:t>Dispersi</a:t>
            </a:r>
            <a:endParaRPr lang="en-US" sz="5400" dirty="0">
              <a:solidFill>
                <a:schemeClr val="tx1"/>
              </a:solidFill>
              <a:latin typeface="Lucida Handwriting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Simpangan</a:t>
            </a:r>
            <a:r>
              <a:rPr lang="en-US" dirty="0" smtClean="0"/>
              <a:t> Baku</a:t>
            </a:r>
          </a:p>
          <a:p>
            <a:pPr>
              <a:buNone/>
            </a:pPr>
            <a:r>
              <a:rPr lang="en-US" dirty="0"/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berkelompok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990600" y="2286000"/>
          <a:ext cx="4176713" cy="144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7" name="Equation" r:id="rId4" imgW="1396800" imgH="482400" progId="Equation.3">
                  <p:embed/>
                </p:oleObj>
              </mc:Choice>
              <mc:Fallback>
                <p:oleObj name="Equation" r:id="rId4" imgW="1396800" imgH="4824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286000"/>
                        <a:ext cx="4176713" cy="14430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CC0099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r>
              <a:rPr lang="en-US" sz="2800" dirty="0" err="1" smtClean="0"/>
              <a:t>Contoh</a:t>
            </a:r>
            <a:r>
              <a:rPr lang="en-US" sz="2800" dirty="0" smtClean="0"/>
              <a:t> :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berkelompok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14400" y="2057400"/>
          <a:ext cx="7467600" cy="37719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44600"/>
                <a:gridCol w="1244600"/>
                <a:gridCol w="1244600"/>
                <a:gridCol w="1244600"/>
                <a:gridCol w="1244600"/>
                <a:gridCol w="1244600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(CM-X)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(CM-X)</a:t>
                      </a:r>
                      <a:r>
                        <a:rPr lang="en-US" dirty="0"/>
                        <a:t>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fi</a:t>
                      </a:r>
                      <a:r>
                        <a:rPr lang="en-US" dirty="0" smtClean="0"/>
                        <a:t>.(CM-X)2</a:t>
                      </a:r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-49.8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2480.04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7440.12</a:t>
                      </a:r>
                    </a:p>
                  </a:txBody>
                  <a:tcPr marL="9525" marR="9525" marT="9525" marB="0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– 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-36.8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1354.24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5416.96</a:t>
                      </a:r>
                    </a:p>
                  </a:txBody>
                  <a:tcPr marL="9525" marR="9525" marT="9525" marB="0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– 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-23.8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566.44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2832.2</a:t>
                      </a:r>
                    </a:p>
                  </a:txBody>
                  <a:tcPr marL="9525" marR="9525" marT="9525" marB="0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– 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-10.8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116.64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933.12</a:t>
                      </a:r>
                    </a:p>
                  </a:txBody>
                  <a:tcPr marL="9525" marR="9525" marT="9525" marB="0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 – 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67.76</a:t>
                      </a:r>
                    </a:p>
                  </a:txBody>
                  <a:tcPr marL="9525" marR="9525" marT="9525" marB="0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– 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231.04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4620.8</a:t>
                      </a:r>
                    </a:p>
                  </a:txBody>
                  <a:tcPr marL="9525" marR="9525" marT="9525" marB="0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88 - 100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795.24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4771.44</a:t>
                      </a:r>
                    </a:p>
                  </a:txBody>
                  <a:tcPr marL="9525" marR="9525" marT="9525" marB="0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26082.4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9937" name="Object 1"/>
          <p:cNvGraphicFramePr>
            <a:graphicFrameLocks noChangeAspect="1"/>
          </p:cNvGraphicFramePr>
          <p:nvPr/>
        </p:nvGraphicFramePr>
        <p:xfrm>
          <a:off x="4267200" y="5943600"/>
          <a:ext cx="266065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39" name="Equation" r:id="rId4" imgW="1447560" imgH="444240" progId="Equation.3">
                  <p:embed/>
                </p:oleObj>
              </mc:Choice>
              <mc:Fallback>
                <p:oleObj name="Equation" r:id="rId4" imgW="1447560" imgH="4442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5943600"/>
                        <a:ext cx="2660650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CC00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z="2600" b="1" dirty="0" err="1" smtClean="0">
                <a:solidFill>
                  <a:srgbClr val="CC0099"/>
                </a:solidFill>
              </a:rPr>
              <a:t>Definisi</a:t>
            </a:r>
            <a:endParaRPr lang="en-US" sz="2600" b="1" dirty="0" smtClean="0">
              <a:solidFill>
                <a:srgbClr val="CC0099"/>
              </a:solidFill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Ukuran</a:t>
            </a:r>
            <a:r>
              <a:rPr lang="en-US" sz="2600" dirty="0" smtClean="0"/>
              <a:t> </a:t>
            </a:r>
            <a:r>
              <a:rPr lang="en-US" sz="2600" dirty="0" err="1" smtClean="0"/>
              <a:t>kemiringan</a:t>
            </a:r>
            <a:r>
              <a:rPr lang="en-US" sz="2600" dirty="0" smtClean="0"/>
              <a:t> </a:t>
            </a:r>
            <a:r>
              <a:rPr lang="en-US" sz="2600" dirty="0" err="1" smtClean="0"/>
              <a:t>kurva</a:t>
            </a:r>
            <a:r>
              <a:rPr lang="en-US" sz="2600" dirty="0" smtClean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derajat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ukuran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ketidaksimetrian</a:t>
            </a:r>
            <a:r>
              <a:rPr lang="en-US" sz="2600" dirty="0" smtClean="0"/>
              <a:t> </a:t>
            </a:r>
            <a:r>
              <a:rPr lang="en-US" sz="2600" dirty="0" err="1" smtClean="0"/>
              <a:t>suatu</a:t>
            </a:r>
            <a:r>
              <a:rPr lang="en-US" sz="2600" dirty="0" smtClean="0"/>
              <a:t> </a:t>
            </a:r>
            <a:r>
              <a:rPr lang="en-US" sz="2600" dirty="0" err="1" smtClean="0"/>
              <a:t>distribusi</a:t>
            </a:r>
            <a:r>
              <a:rPr lang="en-US" sz="2600" dirty="0" smtClean="0"/>
              <a:t> data.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2600" dirty="0" smtClean="0"/>
          </a:p>
          <a:p>
            <a:pPr algn="just" eaLnBrk="1" hangingPunct="1"/>
            <a:r>
              <a:rPr lang="en-US" sz="2600" b="1" dirty="0" err="1" smtClean="0">
                <a:solidFill>
                  <a:srgbClr val="CC0099"/>
                </a:solidFill>
              </a:rPr>
              <a:t>Rumus</a:t>
            </a:r>
            <a:endParaRPr lang="en-US" sz="2600" b="1" dirty="0" smtClean="0">
              <a:solidFill>
                <a:srgbClr val="CC0099"/>
              </a:solidFill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Ukuran</a:t>
            </a:r>
            <a:r>
              <a:rPr lang="en-US" sz="2600" dirty="0" smtClean="0"/>
              <a:t> </a:t>
            </a:r>
            <a:r>
              <a:rPr lang="en-US" sz="2600" dirty="0" err="1" smtClean="0"/>
              <a:t>kemiringan</a:t>
            </a:r>
            <a:r>
              <a:rPr lang="en-US" sz="2600" dirty="0" smtClean="0"/>
              <a:t> (</a:t>
            </a:r>
            <a:r>
              <a:rPr lang="en-US" sz="2600" i="1" dirty="0" err="1" smtClean="0"/>
              <a:t>skewness</a:t>
            </a:r>
            <a:r>
              <a:rPr lang="en-US" sz="2600" i="1" dirty="0" smtClean="0"/>
              <a:t>)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keruncingan</a:t>
            </a:r>
            <a:r>
              <a:rPr lang="en-US" sz="2600" dirty="0" smtClean="0"/>
              <a:t> (</a:t>
            </a:r>
            <a:r>
              <a:rPr lang="en-US" sz="2600" i="1" dirty="0" smtClean="0"/>
              <a:t>kurtosis</a:t>
            </a:r>
            <a:r>
              <a:rPr lang="en-US" sz="2600" dirty="0" smtClean="0"/>
              <a:t>) </a:t>
            </a:r>
            <a:r>
              <a:rPr lang="en-US" sz="2600" dirty="0" err="1" smtClean="0"/>
              <a:t>kurva</a:t>
            </a:r>
            <a:r>
              <a:rPr lang="en-US" sz="2600" dirty="0" smtClean="0"/>
              <a:t> </a:t>
            </a:r>
            <a:r>
              <a:rPr lang="en-US" sz="2600" dirty="0" err="1" smtClean="0"/>
              <a:t>terdiri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:</a:t>
            </a:r>
          </a:p>
          <a:p>
            <a:pPr marL="682625" lvl="1" indent="-395288" algn="just" eaLnBrk="1" hangingPunct="1">
              <a:buFont typeface="Century Schoolbook" pitchFamily="18" charset="0"/>
              <a:buAutoNum type="arabicPeriod"/>
            </a:pPr>
            <a:r>
              <a:rPr lang="en-US" sz="2600" dirty="0" err="1" smtClean="0"/>
              <a:t>Rumus</a:t>
            </a:r>
            <a:r>
              <a:rPr lang="en-US" sz="2600" dirty="0" smtClean="0"/>
              <a:t> Pearson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i="1" dirty="0" err="1" smtClean="0"/>
              <a:t>skewness</a:t>
            </a:r>
            <a:endParaRPr lang="en-US" sz="2600" dirty="0" smtClean="0"/>
          </a:p>
          <a:p>
            <a:pPr marL="682625" lvl="1" indent="-395288" algn="just" eaLnBrk="1" hangingPunct="1">
              <a:buFont typeface="Century Schoolbook" pitchFamily="18" charset="0"/>
              <a:buAutoNum type="arabicPeriod"/>
            </a:pPr>
            <a:r>
              <a:rPr lang="en-US" sz="2600" dirty="0" err="1" smtClean="0"/>
              <a:t>Rumus</a:t>
            </a:r>
            <a:r>
              <a:rPr lang="en-US" sz="2600" dirty="0" smtClean="0"/>
              <a:t> </a:t>
            </a:r>
            <a:r>
              <a:rPr lang="en-US" sz="2600" dirty="0" err="1" smtClean="0"/>
              <a:t>Momen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i="1" dirty="0" smtClean="0"/>
              <a:t>kurtosis</a:t>
            </a:r>
            <a:endParaRPr lang="en-US" sz="2600" dirty="0" smtClean="0"/>
          </a:p>
          <a:p>
            <a:pPr marL="682625" lvl="1" indent="-395288" algn="just" eaLnBrk="1" hangingPunct="1">
              <a:buFont typeface="Century Schoolbook" pitchFamily="18" charset="0"/>
              <a:buAutoNum type="arabicPeriod"/>
            </a:pPr>
            <a:endParaRPr lang="en-US" dirty="0" smtClean="0"/>
          </a:p>
          <a:p>
            <a:pPr algn="just" eaLnBrk="1" hangingPunct="1"/>
            <a:endParaRPr lang="en-US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D1D11E-E396-4690-A565-1067941195A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Kemiringan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2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Kurva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simetris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miring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7284FA-E964-452D-9D2D-095191073EC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Rumus</a:t>
            </a:r>
            <a:r>
              <a:rPr lang="en-US" dirty="0" smtClean="0"/>
              <a:t> PEARSON (1)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81000" y="3429000"/>
            <a:ext cx="1600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438150" y="2438400"/>
          <a:ext cx="8172450" cy="370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5" name="Visio" r:id="rId4" imgW="10821924" imgH="4902370" progId="">
                  <p:embed/>
                </p:oleObj>
              </mc:Choice>
              <mc:Fallback>
                <p:oleObj name="Visio" r:id="rId4" imgW="10821924" imgH="490237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" y="2438400"/>
                        <a:ext cx="8172450" cy="370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AAA7CC-3E95-4A4B-BE40-3AE6457A218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dirty="0" err="1" smtClean="0"/>
              <a:t>Rumus</a:t>
            </a:r>
            <a:r>
              <a:rPr lang="en-US" dirty="0" smtClean="0"/>
              <a:t> PEARSON (2)</a:t>
            </a:r>
            <a:endParaRPr lang="en-US" dirty="0"/>
          </a:p>
        </p:txBody>
      </p:sp>
      <p:graphicFrame>
        <p:nvGraphicFramePr>
          <p:cNvPr id="5" name="Group 433"/>
          <p:cNvGraphicFramePr>
            <a:graphicFrameLocks/>
          </p:cNvGraphicFramePr>
          <p:nvPr/>
        </p:nvGraphicFramePr>
        <p:xfrm>
          <a:off x="685800" y="1371600"/>
          <a:ext cx="7620000" cy="4793617"/>
        </p:xfrm>
        <a:graphic>
          <a:graphicData uri="http://schemas.openxmlformats.org/drawingml/2006/table">
            <a:tbl>
              <a:tblPr/>
              <a:tblGrid>
                <a:gridCol w="1600200"/>
                <a:gridCol w="1524000"/>
                <a:gridCol w="1524000"/>
                <a:gridCol w="1524000"/>
                <a:gridCol w="1447800"/>
              </a:tblGrid>
              <a:tr h="280988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Kelas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C84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Frekuensi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C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09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A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C8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B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C8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C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C8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D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C84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2,5 - 7,5</a:t>
                      </a: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7,5 - 12,5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4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9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10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12,5 - 17,5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6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4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8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4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17,5 - 22,5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9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3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6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6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22,5 - 27,5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6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4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4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27,5 - 32,5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32,5 - 37,5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Mean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16,52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23,48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Median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Modus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30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038600"/>
          </a:xfrm>
        </p:spPr>
        <p:txBody>
          <a:bodyPr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sv-SE" altLang="ko-KR" dirty="0" smtClean="0">
                <a:ea typeface="굴림" charset="-127"/>
              </a:rPr>
              <a:t>Pada kelompok A, data menyebar secara normal, sehingga histogram yang terbentuk mengikuti </a:t>
            </a:r>
            <a:r>
              <a:rPr lang="sv-SE" altLang="ko-KR" dirty="0" smtClean="0">
                <a:solidFill>
                  <a:srgbClr val="0070C0"/>
                </a:solidFill>
                <a:ea typeface="굴림" charset="-127"/>
              </a:rPr>
              <a:t>kurva normal</a:t>
            </a:r>
            <a:r>
              <a:rPr lang="sv-SE" altLang="ko-KR" dirty="0" smtClean="0">
                <a:ea typeface="굴림" charset="-127"/>
              </a:rPr>
              <a:t>. Informasi yang dapat diambil dari tabel frekuensi tersebut adalah 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sv-SE" altLang="ko-KR" dirty="0" smtClean="0">
                <a:solidFill>
                  <a:srgbClr val="CC0099"/>
                </a:solidFill>
                <a:ea typeface="굴림" charset="-127"/>
              </a:rPr>
              <a:t>mean = med = mod = 20</a:t>
            </a:r>
            <a:endParaRPr lang="en-US" dirty="0">
              <a:solidFill>
                <a:srgbClr val="CC0099"/>
              </a:solidFill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E5AF52-3104-46BD-A656-1CBC28E06E8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dirty="0" err="1" smtClean="0"/>
              <a:t>Rumus</a:t>
            </a:r>
            <a:r>
              <a:rPr lang="en-US" dirty="0" smtClean="0"/>
              <a:t> PEARSON (3)</a:t>
            </a:r>
            <a:endParaRPr lang="en-US" dirty="0"/>
          </a:p>
        </p:txBody>
      </p:sp>
      <p:pic>
        <p:nvPicPr>
          <p:cNvPr id="33797" name="Picture 8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67225" y="1603375"/>
            <a:ext cx="4524375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038600"/>
          </a:xfrm>
        </p:spPr>
        <p:txBody>
          <a:bodyPr>
            <a:normAutofit/>
          </a:bodyPr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it-IT" altLang="ko-KR" dirty="0" smtClean="0">
                <a:ea typeface="Gulim" pitchFamily="34" charset="-127"/>
              </a:rPr>
              <a:t>Pada kelompok B, data simetris kanan &amp; kiri, sehingga histogram yang terbentuk bersifat </a:t>
            </a:r>
            <a:r>
              <a:rPr lang="it-IT" altLang="ko-KR" dirty="0" smtClean="0">
                <a:solidFill>
                  <a:srgbClr val="0033CC"/>
                </a:solidFill>
                <a:ea typeface="Gulim" pitchFamily="34" charset="-127"/>
              </a:rPr>
              <a:t>simetris</a:t>
            </a:r>
            <a:r>
              <a:rPr lang="it-IT" altLang="ko-KR" dirty="0" smtClean="0">
                <a:ea typeface="Gulim" pitchFamily="34" charset="-127"/>
              </a:rPr>
              <a:t>. Informasi yang dapat diambil dari tabel frekuensi tersebut adalah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it-IT" altLang="ko-KR" dirty="0" smtClean="0">
                <a:solidFill>
                  <a:srgbClr val="CC0099"/>
                </a:solidFill>
                <a:ea typeface="Gulim" pitchFamily="34" charset="-127"/>
              </a:rPr>
              <a:t>mean = median =  20, 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it-IT" altLang="ko-KR" dirty="0" smtClean="0">
                <a:solidFill>
                  <a:srgbClr val="CC0099"/>
                </a:solidFill>
                <a:ea typeface="Gulim" pitchFamily="34" charset="-127"/>
              </a:rPr>
              <a:t>memiliki 2 modus</a:t>
            </a:r>
            <a:endParaRPr lang="en-US" dirty="0" smtClean="0">
              <a:solidFill>
                <a:srgbClr val="CC0099"/>
              </a:solidFill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F9B52D-173D-4237-967B-63F8A335582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dirty="0" err="1" smtClean="0"/>
              <a:t>Rumus</a:t>
            </a:r>
            <a:r>
              <a:rPr lang="en-US" dirty="0" smtClean="0"/>
              <a:t> PEARSON (4)</a:t>
            </a:r>
            <a:endParaRPr lang="en-US" dirty="0"/>
          </a:p>
        </p:txBody>
      </p:sp>
      <p:pic>
        <p:nvPicPr>
          <p:cNvPr id="34821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03725" y="1658938"/>
            <a:ext cx="4511675" cy="405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191000"/>
          </a:xfrm>
        </p:spPr>
        <p:txBody>
          <a:bodyPr>
            <a:normAutofit lnSpcReduction="10000"/>
          </a:bodyPr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sv-SE" altLang="ko-KR" dirty="0" smtClean="0">
                <a:ea typeface="Gulim" pitchFamily="34" charset="-127"/>
              </a:rPr>
              <a:t>Pada kelompok C, data lebih menyebar ke data yang lebih kecil, sehingga histogram yang terbentuk </a:t>
            </a:r>
            <a:r>
              <a:rPr lang="sv-SE" altLang="ko-KR" dirty="0" smtClean="0">
                <a:solidFill>
                  <a:srgbClr val="0033CC"/>
                </a:solidFill>
                <a:ea typeface="Gulim" pitchFamily="34" charset="-127"/>
              </a:rPr>
              <a:t>panjang ke kanan</a:t>
            </a:r>
            <a:r>
              <a:rPr lang="sv-SE" altLang="ko-KR" dirty="0" smtClean="0">
                <a:ea typeface="Gulim" pitchFamily="34" charset="-127"/>
              </a:rPr>
              <a:t>. Informasi yang dapat diambil dari tabel frekuensi tersebut adalah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sv-SE" altLang="ko-KR" dirty="0" smtClean="0">
                <a:ea typeface="Gulim" pitchFamily="34" charset="-127"/>
              </a:rPr>
              <a:t> </a:t>
            </a:r>
            <a:r>
              <a:rPr lang="sv-SE" altLang="ko-KR" dirty="0" smtClean="0">
                <a:solidFill>
                  <a:srgbClr val="CC0099"/>
                </a:solidFill>
                <a:ea typeface="Gulim" pitchFamily="34" charset="-127"/>
              </a:rPr>
              <a:t>mean (16,52) &gt; med (15) &gt; mod (10)</a:t>
            </a:r>
            <a:endParaRPr lang="en-US" dirty="0" smtClean="0">
              <a:solidFill>
                <a:srgbClr val="CC0099"/>
              </a:solidFill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42E295-E2EA-406D-9ECE-852BE370DE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dirty="0" err="1" smtClean="0"/>
              <a:t>Rumus</a:t>
            </a:r>
            <a:r>
              <a:rPr lang="en-US" dirty="0" smtClean="0"/>
              <a:t> PEARSON (5)</a:t>
            </a:r>
            <a:endParaRPr lang="en-US" dirty="0"/>
          </a:p>
        </p:txBody>
      </p:sp>
      <p:pic>
        <p:nvPicPr>
          <p:cNvPr id="3584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1600200"/>
            <a:ext cx="4495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191000"/>
          </a:xfrm>
        </p:spPr>
        <p:txBody>
          <a:bodyPr>
            <a:normAutofit lnSpcReduction="10000"/>
          </a:bodyPr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it-IT" altLang="ko-KR" dirty="0" smtClean="0">
                <a:ea typeface="Gulim" pitchFamily="34" charset="-127"/>
              </a:rPr>
              <a:t>Pada kelompok D, data lebih menyebar ke data yang lebih besar, sehingga histogram yang terbentuk </a:t>
            </a:r>
            <a:r>
              <a:rPr lang="it-IT" altLang="ko-KR" dirty="0" smtClean="0">
                <a:solidFill>
                  <a:srgbClr val="0033CC"/>
                </a:solidFill>
                <a:ea typeface="Gulim" pitchFamily="34" charset="-127"/>
              </a:rPr>
              <a:t>panjang ke kiri</a:t>
            </a:r>
            <a:r>
              <a:rPr lang="it-IT" altLang="ko-KR" dirty="0" smtClean="0">
                <a:ea typeface="Gulim" pitchFamily="34" charset="-127"/>
              </a:rPr>
              <a:t>. </a:t>
            </a:r>
            <a:r>
              <a:rPr lang="sv-SE" altLang="ko-KR" dirty="0" smtClean="0">
                <a:ea typeface="Gulim" pitchFamily="34" charset="-127"/>
              </a:rPr>
              <a:t>Informasi yang dapat diambil dari tabel frekuensi tersebut adalah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sv-SE" altLang="ko-KR" dirty="0" smtClean="0">
                <a:solidFill>
                  <a:srgbClr val="CC0099"/>
                </a:solidFill>
                <a:ea typeface="Gulim" pitchFamily="34" charset="-127"/>
              </a:rPr>
              <a:t>mean (23,48) &lt; med (25) &lt; mod (30)</a:t>
            </a:r>
            <a:endParaRPr lang="en-US" dirty="0" smtClean="0">
              <a:solidFill>
                <a:srgbClr val="CC0099"/>
              </a:solidFill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893C43-CC65-462A-BDD3-0FC159EE6C5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dirty="0" err="1" smtClean="0"/>
              <a:t>Rumus</a:t>
            </a:r>
            <a:r>
              <a:rPr lang="en-US" dirty="0" smtClean="0"/>
              <a:t> PEARSON (6)</a:t>
            </a:r>
            <a:endParaRPr lang="en-US" dirty="0"/>
          </a:p>
        </p:txBody>
      </p:sp>
      <p:pic>
        <p:nvPicPr>
          <p:cNvPr id="36869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1584325"/>
            <a:ext cx="4495800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s-ES" dirty="0" smtClean="0"/>
              <a:t>K	=	</a:t>
            </a:r>
            <a:r>
              <a:rPr lang="es-ES" dirty="0" err="1" smtClean="0"/>
              <a:t>ukuran</a:t>
            </a:r>
            <a:r>
              <a:rPr lang="es-ES" dirty="0" smtClean="0"/>
              <a:t> </a:t>
            </a:r>
            <a:r>
              <a:rPr lang="es-ES" dirty="0" err="1" smtClean="0"/>
              <a:t>kemiringan</a:t>
            </a:r>
            <a:endParaRPr lang="es-ES" dirty="0" smtClean="0"/>
          </a:p>
          <a:p>
            <a:pPr eaLnBrk="1" hangingPunct="1"/>
            <a:r>
              <a:rPr lang="it-IT" dirty="0" smtClean="0"/>
              <a:t>Mo	= 	modus</a:t>
            </a:r>
          </a:p>
          <a:p>
            <a:pPr eaLnBrk="1" hangingPunct="1"/>
            <a:r>
              <a:rPr lang="it-IT" dirty="0" smtClean="0"/>
              <a:t>	=	rata-rata</a:t>
            </a:r>
          </a:p>
          <a:p>
            <a:pPr algn="just" eaLnBrk="1" hangingPunct="1"/>
            <a:r>
              <a:rPr lang="it-IT" altLang="ko-KR" dirty="0" smtClean="0">
                <a:ea typeface="Gulim" pitchFamily="34" charset="-127"/>
              </a:rPr>
              <a:t>Apabila </a:t>
            </a:r>
            <a:r>
              <a:rPr lang="it-IT" altLang="ko-KR" dirty="0" smtClean="0">
                <a:solidFill>
                  <a:srgbClr val="CC0099"/>
                </a:solidFill>
                <a:ea typeface="Gulim" pitchFamily="34" charset="-127"/>
              </a:rPr>
              <a:t>K bernilai positif</a:t>
            </a:r>
            <a:r>
              <a:rPr lang="it-IT" altLang="ko-KR" dirty="0" smtClean="0">
                <a:ea typeface="Gulim" pitchFamily="34" charset="-127"/>
              </a:rPr>
              <a:t>, maka keragaman disebut dengan </a:t>
            </a:r>
            <a:r>
              <a:rPr lang="it-IT" altLang="ko-KR" i="1" dirty="0" smtClean="0">
                <a:solidFill>
                  <a:srgbClr val="000099"/>
                </a:solidFill>
                <a:ea typeface="Gulim" pitchFamily="34" charset="-127"/>
              </a:rPr>
              <a:t>positive skew</a:t>
            </a:r>
            <a:r>
              <a:rPr lang="it-IT" altLang="ko-KR" dirty="0" smtClean="0">
                <a:ea typeface="Gulim" pitchFamily="34" charset="-127"/>
              </a:rPr>
              <a:t> (ekor bagian kanan lebih panjang). </a:t>
            </a:r>
          </a:p>
          <a:p>
            <a:pPr algn="just" eaLnBrk="1" hangingPunct="1"/>
            <a:r>
              <a:rPr lang="it-IT" altLang="ko-KR" dirty="0" smtClean="0">
                <a:ea typeface="Gulim" pitchFamily="34" charset="-127"/>
              </a:rPr>
              <a:t>Sebaliknya, apabila </a:t>
            </a:r>
            <a:r>
              <a:rPr lang="it-IT" altLang="ko-KR" dirty="0" smtClean="0">
                <a:solidFill>
                  <a:srgbClr val="CC0099"/>
                </a:solidFill>
                <a:ea typeface="Gulim" pitchFamily="34" charset="-127"/>
              </a:rPr>
              <a:t>K bernilai negatif</a:t>
            </a:r>
            <a:r>
              <a:rPr lang="it-IT" altLang="ko-KR" dirty="0" smtClean="0">
                <a:ea typeface="Gulim" pitchFamily="34" charset="-127"/>
              </a:rPr>
              <a:t>, maka keragaman disebut dengan </a:t>
            </a:r>
            <a:r>
              <a:rPr lang="it-IT" altLang="ko-KR" i="1" dirty="0" smtClean="0">
                <a:solidFill>
                  <a:srgbClr val="000099"/>
                </a:solidFill>
                <a:ea typeface="Gulim" pitchFamily="34" charset="-127"/>
              </a:rPr>
              <a:t>negative skew</a:t>
            </a:r>
            <a:r>
              <a:rPr lang="it-IT" altLang="ko-KR" dirty="0" smtClean="0">
                <a:ea typeface="Gulim" pitchFamily="34" charset="-127"/>
              </a:rPr>
              <a:t> (ekor bagian kiri lebih panjang).</a:t>
            </a:r>
            <a:endParaRPr lang="en-US" dirty="0" smtClean="0"/>
          </a:p>
        </p:txBody>
      </p:sp>
      <p:sp>
        <p:nvSpPr>
          <p:cNvPr id="1030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A44846-FF17-4B70-8A8A-DD22D0FA792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dirty="0" err="1" smtClean="0"/>
              <a:t>Rumus</a:t>
            </a:r>
            <a:r>
              <a:rPr lang="en-US" dirty="0" smtClean="0"/>
              <a:t> PEARSON (7)</a:t>
            </a:r>
            <a:endParaRPr lang="en-US" dirty="0"/>
          </a:p>
        </p:txBody>
      </p:sp>
      <p:graphicFrame>
        <p:nvGraphicFramePr>
          <p:cNvPr id="1026" name="Object 10"/>
          <p:cNvGraphicFramePr>
            <a:graphicFrameLocks noChangeAspect="1"/>
          </p:cNvGraphicFramePr>
          <p:nvPr/>
        </p:nvGraphicFramePr>
        <p:xfrm>
          <a:off x="666750" y="1330325"/>
          <a:ext cx="2370138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8" name="Equation" r:id="rId4" imgW="774360" imgH="177480" progId="Equation.3">
                  <p:embed/>
                </p:oleObj>
              </mc:Choice>
              <mc:Fallback>
                <p:oleObj name="Equation" r:id="rId4" imgW="774360" imgH="177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1330325"/>
                        <a:ext cx="2370138" cy="536575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  <a:ln w="9525">
                        <a:solidFill>
                          <a:srgbClr val="CC0099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8"/>
          <p:cNvGraphicFramePr>
            <a:graphicFrameLocks noChangeAspect="1"/>
          </p:cNvGraphicFramePr>
          <p:nvPr/>
        </p:nvGraphicFramePr>
        <p:xfrm>
          <a:off x="942975" y="3078163"/>
          <a:ext cx="322263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Equation" r:id="rId6" imgW="139680" imgH="164880" progId="Equation.3">
                  <p:embed/>
                </p:oleObj>
              </mc:Choice>
              <mc:Fallback>
                <p:oleObj name="Equation" r:id="rId6" imgW="139680" imgH="1648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975" y="3078163"/>
                        <a:ext cx="322263" cy="38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mean </a:t>
            </a:r>
            <a:r>
              <a:rPr lang="en-US" dirty="0" err="1" smtClean="0"/>
              <a:t>atau</a:t>
            </a:r>
            <a:r>
              <a:rPr lang="en-US" dirty="0" smtClean="0"/>
              <a:t> median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sebaran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data </a:t>
            </a:r>
            <a:r>
              <a:rPr lang="en-US" dirty="0" err="1" smtClean="0"/>
              <a:t>tesebut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membandingkan</a:t>
            </a:r>
            <a:r>
              <a:rPr lang="en-US" dirty="0" smtClean="0"/>
              <a:t> </a:t>
            </a:r>
            <a:r>
              <a:rPr lang="en-US" dirty="0" err="1" smtClean="0"/>
              <a:t>sebaran</a:t>
            </a:r>
            <a:r>
              <a:rPr lang="en-US" dirty="0" smtClean="0"/>
              <a:t> data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.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1366838" indent="-514350">
              <a:buFont typeface="+mj-lt"/>
              <a:buAutoNum type="arabicPeriod"/>
            </a:pPr>
            <a:r>
              <a:rPr lang="en-US" dirty="0" err="1" smtClean="0"/>
              <a:t>Homogen</a:t>
            </a:r>
            <a:endParaRPr lang="en-US" dirty="0" smtClean="0"/>
          </a:p>
          <a:p>
            <a:pPr marL="1366838" indent="-514350">
              <a:buFont typeface="+mj-lt"/>
              <a:buAutoNum type="arabicPeriod"/>
            </a:pP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Homogen</a:t>
            </a:r>
            <a:endParaRPr lang="en-US" dirty="0" smtClean="0"/>
          </a:p>
          <a:p>
            <a:pPr marL="1366838" indent="-514350">
              <a:buFont typeface="+mj-lt"/>
              <a:buAutoNum type="arabicPeriod"/>
            </a:pPr>
            <a:r>
              <a:rPr lang="en-US" dirty="0" err="1" smtClean="0"/>
              <a:t>Heterogen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dispersi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572000" cy="4873625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914400" algn="l"/>
                <a:tab pos="1309688" algn="l"/>
              </a:tabLst>
              <a:defRPr/>
            </a:pPr>
            <a:r>
              <a:rPr lang="en-US" dirty="0" smtClean="0">
                <a:latin typeface="+mj-lt"/>
              </a:rPr>
              <a:t>CK	=	</a:t>
            </a:r>
            <a:r>
              <a:rPr lang="en-US" dirty="0" err="1" smtClean="0">
                <a:latin typeface="+mj-lt"/>
              </a:rPr>
              <a:t>koefisien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kemiringan</a:t>
            </a:r>
            <a:endParaRPr lang="en-US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914400" algn="l"/>
                <a:tab pos="1309688" algn="l"/>
              </a:tabLst>
              <a:defRPr/>
            </a:pPr>
            <a:r>
              <a:rPr lang="en-US" dirty="0" smtClean="0">
                <a:latin typeface="+mj-lt"/>
              </a:rPr>
              <a:t>S	=	</a:t>
            </a:r>
            <a:r>
              <a:rPr lang="en-US" dirty="0" err="1" smtClean="0">
                <a:latin typeface="+mj-lt"/>
              </a:rPr>
              <a:t>simpangan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baku</a:t>
            </a:r>
            <a:endParaRPr lang="en-US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914400" algn="l"/>
                <a:tab pos="1309688" algn="l"/>
              </a:tabLst>
              <a:defRPr/>
            </a:pPr>
            <a:r>
              <a:rPr lang="en-US" dirty="0" smtClean="0">
                <a:latin typeface="+mj-lt"/>
              </a:rPr>
              <a:t>Mod	=	modus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914400" algn="l"/>
                <a:tab pos="1309688" algn="l"/>
              </a:tabLst>
              <a:defRPr/>
            </a:pPr>
            <a:r>
              <a:rPr lang="en-US" dirty="0" smtClean="0">
                <a:latin typeface="+mj-lt"/>
              </a:rPr>
              <a:t>Med	=	median</a:t>
            </a:r>
            <a:endParaRPr lang="en-US" dirty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914400" algn="l"/>
                <a:tab pos="1309688" algn="l"/>
              </a:tabLst>
              <a:defRPr/>
            </a:pPr>
            <a:r>
              <a:rPr lang="en-US" dirty="0" smtClean="0">
                <a:latin typeface="+mj-lt"/>
              </a:rPr>
              <a:t>	=	rata-rata</a:t>
            </a:r>
          </a:p>
        </p:txBody>
      </p:sp>
      <p:sp>
        <p:nvSpPr>
          <p:cNvPr id="2056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9A8501-6E21-4DC9-9715-54E2B85CFFCF}" type="slidenum">
              <a:rPr lang="en-US" smtClean="0">
                <a:latin typeface="+mj-lt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dirty="0" err="1" smtClean="0"/>
              <a:t>Rumus</a:t>
            </a:r>
            <a:r>
              <a:rPr lang="en-US" dirty="0" smtClean="0"/>
              <a:t> PEARSON (8)</a:t>
            </a:r>
            <a:endParaRPr lang="en-US" dirty="0"/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/>
        </p:nvGraphicFramePr>
        <p:xfrm>
          <a:off x="487363" y="1347788"/>
          <a:ext cx="3956050" cy="288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" name="Equation" r:id="rId4" imgW="1422360" imgH="1028520" progId="Equation.3">
                  <p:embed/>
                </p:oleObj>
              </mc:Choice>
              <mc:Fallback>
                <p:oleObj name="Equation" r:id="rId4" imgW="1422360" imgH="10285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363" y="1347788"/>
                        <a:ext cx="3956050" cy="2881312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  <a:ln w="9525">
                        <a:solidFill>
                          <a:srgbClr val="CC0099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8"/>
          <p:cNvGraphicFramePr>
            <a:graphicFrameLocks noChangeAspect="1"/>
          </p:cNvGraphicFramePr>
          <p:nvPr/>
        </p:nvGraphicFramePr>
        <p:xfrm>
          <a:off x="868363" y="5689600"/>
          <a:ext cx="274637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" name="Equation" r:id="rId6" imgW="139680" imgH="164880" progId="Equation.3">
                  <p:embed/>
                </p:oleObj>
              </mc:Choice>
              <mc:Fallback>
                <p:oleObj name="Equation" r:id="rId6" imgW="139680" imgH="1648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363" y="5689600"/>
                        <a:ext cx="274637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0" name="Content Placeholder 2"/>
          <p:cNvSpPr txBox="1">
            <a:spLocks/>
          </p:cNvSpPr>
          <p:nvPr/>
        </p:nvSpPr>
        <p:spPr bwMode="auto">
          <a:xfrm>
            <a:off x="4572000" y="1298575"/>
            <a:ext cx="45720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</a:pPr>
            <a:r>
              <a:rPr lang="en-US" sz="2400" dirty="0">
                <a:latin typeface="+mj-lt"/>
              </a:rPr>
              <a:t>CK = 0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2400" dirty="0">
                <a:latin typeface="+mj-lt"/>
              </a:rPr>
              <a:t>	</a:t>
            </a:r>
            <a:r>
              <a:rPr lang="en-US" sz="2400" dirty="0" err="1">
                <a:latin typeface="+mj-lt"/>
              </a:rPr>
              <a:t>Distribusi</a:t>
            </a:r>
            <a:r>
              <a:rPr lang="en-US" sz="2400" dirty="0">
                <a:latin typeface="+mj-lt"/>
              </a:rPr>
              <a:t> data </a:t>
            </a:r>
            <a:r>
              <a:rPr lang="en-US" sz="2400" dirty="0" err="1">
                <a:latin typeface="+mj-lt"/>
              </a:rPr>
              <a:t>simetris</a:t>
            </a:r>
            <a:endParaRPr lang="en-US" sz="2400" dirty="0">
              <a:latin typeface="+mj-lt"/>
            </a:endParaRPr>
          </a:p>
          <a:p>
            <a:pPr marL="273050" indent="-273050" algn="just">
              <a:spcBef>
                <a:spcPts val="600"/>
              </a:spcBef>
              <a:buClr>
                <a:schemeClr val="accent1"/>
              </a:buClr>
              <a:buSzPct val="70000"/>
            </a:pPr>
            <a:endParaRPr lang="en-US" sz="2400" dirty="0">
              <a:latin typeface="+mj-lt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</a:pPr>
            <a:r>
              <a:rPr lang="en-US" sz="2400" dirty="0">
                <a:latin typeface="+mj-lt"/>
              </a:rPr>
              <a:t>CK &lt; 0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2400" dirty="0">
                <a:latin typeface="+mj-lt"/>
              </a:rPr>
              <a:t>	</a:t>
            </a:r>
            <a:r>
              <a:rPr lang="en-US" sz="2400" dirty="0" err="1">
                <a:latin typeface="+mj-lt"/>
              </a:rPr>
              <a:t>Distribusi</a:t>
            </a:r>
            <a:r>
              <a:rPr lang="en-US" sz="2400" dirty="0">
                <a:latin typeface="+mj-lt"/>
              </a:rPr>
              <a:t> data </a:t>
            </a:r>
            <a:r>
              <a:rPr lang="en-US" sz="2400" dirty="0" err="1">
                <a:latin typeface="+mj-lt"/>
              </a:rPr>
              <a:t>menceng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ke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kiri</a:t>
            </a:r>
            <a:endParaRPr lang="en-US" sz="2400" dirty="0">
              <a:latin typeface="+mj-lt"/>
            </a:endParaRPr>
          </a:p>
          <a:p>
            <a:pPr marL="273050" indent="-273050" algn="just">
              <a:spcBef>
                <a:spcPts val="600"/>
              </a:spcBef>
              <a:buClr>
                <a:schemeClr val="accent1"/>
              </a:buClr>
              <a:buSzPct val="70000"/>
            </a:pPr>
            <a:endParaRPr lang="en-US" sz="2400" dirty="0">
              <a:latin typeface="+mj-lt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</a:pPr>
            <a:r>
              <a:rPr lang="en-US" sz="2400" dirty="0">
                <a:latin typeface="+mj-lt"/>
              </a:rPr>
              <a:t>CK &gt; 0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2400" dirty="0">
                <a:latin typeface="+mj-lt"/>
              </a:rPr>
              <a:t>	</a:t>
            </a:r>
            <a:r>
              <a:rPr lang="en-US" sz="2400" dirty="0" err="1">
                <a:latin typeface="+mj-lt"/>
              </a:rPr>
              <a:t>Distribusi</a:t>
            </a:r>
            <a:r>
              <a:rPr lang="en-US" sz="2400" dirty="0">
                <a:latin typeface="+mj-lt"/>
              </a:rPr>
              <a:t> data </a:t>
            </a:r>
            <a:r>
              <a:rPr lang="en-US" sz="2400" dirty="0" err="1">
                <a:latin typeface="+mj-lt"/>
              </a:rPr>
              <a:t>menceng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ke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kanan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err="1" smtClean="0">
                <a:solidFill>
                  <a:srgbClr val="CC0099"/>
                </a:solidFill>
              </a:rPr>
              <a:t>Konsep</a:t>
            </a:r>
            <a:endParaRPr lang="en-US" b="1" dirty="0" smtClean="0">
              <a:solidFill>
                <a:srgbClr val="CC0099"/>
              </a:solidFill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keruncingan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rendahnya</a:t>
            </a:r>
            <a:r>
              <a:rPr lang="en-US" dirty="0" smtClean="0"/>
              <a:t> </a:t>
            </a:r>
            <a:r>
              <a:rPr lang="en-US" dirty="0" err="1" smtClean="0"/>
              <a:t>puncak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data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normalnya</a:t>
            </a:r>
            <a:r>
              <a:rPr lang="en-US" dirty="0" smtClean="0"/>
              <a:t> data.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keruncingan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e</a:t>
            </a:r>
            <a:r>
              <a:rPr lang="nl-NL" altLang="ko-KR" dirty="0" smtClean="0">
                <a:ea typeface="Gulim" pitchFamily="34" charset="-127"/>
              </a:rPr>
              <a:t>rat kaitannya dengan kurva normal.</a:t>
            </a:r>
            <a:endParaRPr lang="en-US" dirty="0" smtClean="0"/>
          </a:p>
          <a:p>
            <a:pPr algn="just"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r>
              <a:rPr lang="en-US" b="1" dirty="0" err="1" smtClean="0">
                <a:solidFill>
                  <a:srgbClr val="CC0099"/>
                </a:solidFill>
              </a:rPr>
              <a:t>Nama</a:t>
            </a:r>
            <a:r>
              <a:rPr lang="en-US" b="1" dirty="0" smtClean="0">
                <a:solidFill>
                  <a:srgbClr val="CC0099"/>
                </a:solidFill>
              </a:rPr>
              <a:t> Lain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keruncingan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008E40"/>
                </a:solidFill>
              </a:rPr>
              <a:t>kurtosis</a:t>
            </a:r>
            <a:r>
              <a:rPr lang="en-US" dirty="0" smtClean="0"/>
              <a:t>.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7C70E1-FD48-4343-9BCD-AF066E34FE8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Keruncingan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(1)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z="3200" b="1" dirty="0" err="1" smtClean="0">
                <a:solidFill>
                  <a:srgbClr val="CC0099"/>
                </a:solidFill>
              </a:rPr>
              <a:t>Jenis</a:t>
            </a:r>
            <a:endParaRPr lang="en-US" sz="3200" b="1" dirty="0" smtClean="0">
              <a:solidFill>
                <a:srgbClr val="CC0099"/>
              </a:solidFill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3200" dirty="0" smtClean="0"/>
              <a:t>	Kurtosis </a:t>
            </a:r>
            <a:r>
              <a:rPr lang="en-US" sz="3200" dirty="0" err="1" smtClean="0"/>
              <a:t>terdiri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:</a:t>
            </a:r>
          </a:p>
          <a:p>
            <a:pPr marL="682625" lvl="1" indent="-395288" algn="just" eaLnBrk="1" hangingPunct="1">
              <a:buFont typeface="Century Schoolbook" pitchFamily="18" charset="0"/>
              <a:buAutoNum type="arabicPeriod"/>
            </a:pPr>
            <a:r>
              <a:rPr lang="en-US" sz="3200" dirty="0" err="1" smtClean="0">
                <a:solidFill>
                  <a:srgbClr val="008E40"/>
                </a:solidFill>
              </a:rPr>
              <a:t>Leptokurtis</a:t>
            </a:r>
            <a:r>
              <a:rPr lang="en-US" sz="3200" dirty="0" smtClean="0"/>
              <a:t>, </a:t>
            </a:r>
            <a:r>
              <a:rPr lang="en-US" sz="3200" dirty="0" err="1" smtClean="0"/>
              <a:t>puncak</a:t>
            </a:r>
            <a:r>
              <a:rPr lang="en-US" sz="3200" dirty="0" smtClean="0"/>
              <a:t> </a:t>
            </a:r>
            <a:r>
              <a:rPr lang="en-US" sz="3200" dirty="0" err="1" smtClean="0"/>
              <a:t>kurva</a:t>
            </a:r>
            <a:r>
              <a:rPr lang="en-US" sz="3200" dirty="0" smtClean="0"/>
              <a:t> </a:t>
            </a:r>
            <a:r>
              <a:rPr lang="en-US" sz="3200" dirty="0" err="1" smtClean="0"/>
              <a:t>tinggi</a:t>
            </a:r>
            <a:r>
              <a:rPr lang="en-US" sz="3200" dirty="0" smtClean="0"/>
              <a:t>.</a:t>
            </a:r>
          </a:p>
          <a:p>
            <a:pPr marL="682625" lvl="1" indent="-395288" algn="just" eaLnBrk="1" hangingPunct="1">
              <a:buFont typeface="Century Schoolbook" pitchFamily="18" charset="0"/>
              <a:buAutoNum type="arabicPeriod"/>
            </a:pPr>
            <a:r>
              <a:rPr lang="en-US" sz="3200" dirty="0" err="1" smtClean="0">
                <a:solidFill>
                  <a:srgbClr val="008E40"/>
                </a:solidFill>
              </a:rPr>
              <a:t>Mesokurtis</a:t>
            </a:r>
            <a:r>
              <a:rPr lang="en-US" sz="3200" dirty="0" smtClean="0"/>
              <a:t>, </a:t>
            </a:r>
            <a:r>
              <a:rPr lang="en-US" sz="3200" dirty="0" err="1" smtClean="0"/>
              <a:t>puncak</a:t>
            </a:r>
            <a:r>
              <a:rPr lang="en-US" sz="3200" dirty="0" smtClean="0"/>
              <a:t> </a:t>
            </a:r>
            <a:r>
              <a:rPr lang="en-US" sz="3200" dirty="0" err="1" smtClean="0"/>
              <a:t>kurva</a:t>
            </a:r>
            <a:r>
              <a:rPr lang="en-US" sz="3200" dirty="0" smtClean="0"/>
              <a:t> normal.</a:t>
            </a:r>
          </a:p>
          <a:p>
            <a:pPr marL="682625" lvl="1" indent="-395288" algn="just" eaLnBrk="1" hangingPunct="1">
              <a:buFont typeface="Century Schoolbook" pitchFamily="18" charset="0"/>
              <a:buAutoNum type="arabicPeriod"/>
            </a:pPr>
            <a:r>
              <a:rPr lang="en-US" sz="3200" dirty="0" err="1" smtClean="0">
                <a:solidFill>
                  <a:srgbClr val="008E40"/>
                </a:solidFill>
              </a:rPr>
              <a:t>Platikurtis</a:t>
            </a:r>
            <a:r>
              <a:rPr lang="en-US" sz="3200" dirty="0" smtClean="0"/>
              <a:t>, </a:t>
            </a:r>
            <a:r>
              <a:rPr lang="en-US" sz="3200" dirty="0" err="1" smtClean="0"/>
              <a:t>puncak</a:t>
            </a:r>
            <a:r>
              <a:rPr lang="en-US" sz="3200" dirty="0" smtClean="0"/>
              <a:t> </a:t>
            </a:r>
            <a:r>
              <a:rPr lang="en-US" sz="3200" dirty="0" err="1" smtClean="0"/>
              <a:t>kurva</a:t>
            </a:r>
            <a:r>
              <a:rPr lang="en-US" sz="3200" dirty="0" smtClean="0"/>
              <a:t> </a:t>
            </a:r>
            <a:r>
              <a:rPr lang="en-US" sz="3200" dirty="0" err="1" smtClean="0"/>
              <a:t>rendah</a:t>
            </a:r>
            <a:endParaRPr lang="en-US" sz="3200" dirty="0" smtClean="0"/>
          </a:p>
          <a:p>
            <a:pPr algn="just" eaLnBrk="1" hangingPunct="1">
              <a:buFont typeface="Wingdings" pitchFamily="2" charset="2"/>
              <a:buNone/>
            </a:pPr>
            <a:endParaRPr lang="en-US" sz="3200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F1F6BA-1928-4CFC-9A12-36ED7EBCEB1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Keruncingan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(2)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558F9B-1B2F-4E85-A147-2DF0A162372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Keruncingan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(3)</a:t>
            </a:r>
            <a:endParaRPr lang="en-US" dirty="0"/>
          </a:p>
        </p:txBody>
      </p:sp>
      <p:graphicFrame>
        <p:nvGraphicFramePr>
          <p:cNvPr id="79873" name="Object 1"/>
          <p:cNvGraphicFramePr>
            <a:graphicFrameLocks noChangeAspect="1"/>
          </p:cNvGraphicFramePr>
          <p:nvPr/>
        </p:nvGraphicFramePr>
        <p:xfrm>
          <a:off x="757238" y="1368425"/>
          <a:ext cx="6253162" cy="472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75" name="Visio" r:id="rId4" imgW="7802880" imgH="5897452" progId="">
                  <p:embed/>
                </p:oleObj>
              </mc:Choice>
              <mc:Fallback>
                <p:oleObj name="Visio" r:id="rId4" imgW="7802880" imgH="5897452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8" y="1368425"/>
                        <a:ext cx="6253162" cy="472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60274B-61D5-467C-98CE-EA1B9D37E13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err="1" smtClean="0"/>
              <a:t>Rumus</a:t>
            </a:r>
            <a:r>
              <a:rPr lang="en-US" dirty="0" smtClean="0"/>
              <a:t> MOMEN (1)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7391400" cy="48736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en-US" sz="2400" dirty="0">
                <a:latin typeface="+mn-lt"/>
              </a:rPr>
              <a:t>Data Tunggal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endParaRPr lang="en-US" sz="2400" dirty="0">
              <a:latin typeface="+mn-lt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endParaRPr lang="en-US" sz="2400" dirty="0">
              <a:latin typeface="+mn-lt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endParaRPr lang="en-US" sz="2400" dirty="0">
              <a:latin typeface="+mn-lt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>
                <a:tab pos="804863" algn="l"/>
                <a:tab pos="1201738" algn="l"/>
              </a:tabLst>
              <a:defRPr/>
            </a:pPr>
            <a:r>
              <a:rPr lang="el-GR" sz="2400" dirty="0" smtClean="0">
                <a:latin typeface="+mn-lt"/>
                <a:cs typeface="Times New Roman"/>
              </a:rPr>
              <a:t>α</a:t>
            </a:r>
            <a:r>
              <a:rPr lang="en-US" sz="2400" baseline="-25000" dirty="0">
                <a:latin typeface="+mn-lt"/>
                <a:cs typeface="Times New Roman"/>
              </a:rPr>
              <a:t>4</a:t>
            </a:r>
            <a:r>
              <a:rPr lang="en-US" sz="2400" dirty="0">
                <a:latin typeface="+mn-lt"/>
                <a:cs typeface="Times New Roman"/>
              </a:rPr>
              <a:t>	=	</a:t>
            </a:r>
            <a:r>
              <a:rPr lang="en-US" sz="2400" dirty="0" err="1">
                <a:latin typeface="+mn-lt"/>
                <a:cs typeface="Times New Roman"/>
              </a:rPr>
              <a:t>koefisien</a:t>
            </a:r>
            <a:r>
              <a:rPr lang="en-US" sz="2400" dirty="0">
                <a:latin typeface="+mn-lt"/>
                <a:cs typeface="Times New Roman"/>
              </a:rPr>
              <a:t> </a:t>
            </a:r>
            <a:r>
              <a:rPr lang="en-US" sz="2400" dirty="0" err="1">
                <a:latin typeface="+mn-lt"/>
                <a:cs typeface="Times New Roman"/>
              </a:rPr>
              <a:t>kemencengan</a:t>
            </a:r>
            <a:endParaRPr lang="en-US" sz="2400" dirty="0">
              <a:latin typeface="+mn-lt"/>
              <a:cs typeface="Times New Roman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>
                <a:tab pos="804863" algn="l"/>
                <a:tab pos="1201738" algn="l"/>
              </a:tabLst>
              <a:defRPr/>
            </a:pPr>
            <a:r>
              <a:rPr lang="en-US" sz="2400" dirty="0">
                <a:latin typeface="+mn-lt"/>
                <a:cs typeface="Times New Roman"/>
              </a:rPr>
              <a:t>M</a:t>
            </a:r>
            <a:r>
              <a:rPr lang="en-US" sz="2400" baseline="-25000" dirty="0">
                <a:latin typeface="+mn-lt"/>
                <a:cs typeface="Times New Roman"/>
              </a:rPr>
              <a:t>4</a:t>
            </a:r>
            <a:r>
              <a:rPr lang="en-US" sz="2400" dirty="0">
                <a:latin typeface="+mn-lt"/>
                <a:cs typeface="Times New Roman"/>
              </a:rPr>
              <a:t>	=	</a:t>
            </a:r>
            <a:r>
              <a:rPr lang="en-US" sz="2400" dirty="0" err="1">
                <a:latin typeface="+mn-lt"/>
                <a:cs typeface="Times New Roman"/>
              </a:rPr>
              <a:t>momen</a:t>
            </a:r>
            <a:r>
              <a:rPr lang="en-US" sz="2400" dirty="0">
                <a:latin typeface="+mn-lt"/>
                <a:cs typeface="Times New Roman"/>
              </a:rPr>
              <a:t> </a:t>
            </a:r>
            <a:r>
              <a:rPr lang="en-US" sz="2400" dirty="0" err="1">
                <a:latin typeface="+mn-lt"/>
                <a:cs typeface="Times New Roman"/>
              </a:rPr>
              <a:t>ketiga</a:t>
            </a:r>
            <a:r>
              <a:rPr lang="en-US" sz="2400" dirty="0">
                <a:latin typeface="+mn-lt"/>
                <a:cs typeface="Times New Roman"/>
              </a:rPr>
              <a:t>, </a:t>
            </a:r>
            <a:r>
              <a:rPr lang="en-US" sz="2400" dirty="0" err="1">
                <a:latin typeface="+mn-lt"/>
                <a:cs typeface="Times New Roman"/>
              </a:rPr>
              <a:t>mengukur</a:t>
            </a:r>
            <a:r>
              <a:rPr lang="en-US" sz="2400" dirty="0">
                <a:latin typeface="+mn-lt"/>
                <a:cs typeface="Times New Roman"/>
              </a:rPr>
              <a:t> </a:t>
            </a:r>
            <a:r>
              <a:rPr lang="en-US" sz="2400" dirty="0" err="1">
                <a:latin typeface="+mn-lt"/>
                <a:cs typeface="Times New Roman"/>
              </a:rPr>
              <a:t>kemencengan</a:t>
            </a:r>
            <a:endParaRPr lang="en-US" sz="2400" dirty="0">
              <a:latin typeface="+mn-lt"/>
              <a:cs typeface="Times New Roman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>
                <a:tab pos="804863" algn="l"/>
                <a:tab pos="1201738" algn="l"/>
              </a:tabLst>
              <a:defRPr/>
            </a:pPr>
            <a:r>
              <a:rPr lang="en-US" sz="2400" dirty="0">
                <a:latin typeface="+mn-lt"/>
                <a:cs typeface="Times New Roman"/>
              </a:rPr>
              <a:t>S</a:t>
            </a:r>
            <a:r>
              <a:rPr lang="en-US" sz="2400" baseline="30000" dirty="0">
                <a:latin typeface="+mn-lt"/>
                <a:cs typeface="Times New Roman"/>
              </a:rPr>
              <a:t>4</a:t>
            </a:r>
            <a:r>
              <a:rPr lang="en-US" sz="2400" dirty="0">
                <a:latin typeface="+mn-lt"/>
                <a:cs typeface="Times New Roman"/>
              </a:rPr>
              <a:t>	=	</a:t>
            </a:r>
            <a:r>
              <a:rPr lang="en-US" sz="2400" dirty="0" err="1">
                <a:latin typeface="+mn-lt"/>
                <a:cs typeface="Times New Roman"/>
              </a:rPr>
              <a:t>simpangan</a:t>
            </a:r>
            <a:r>
              <a:rPr lang="en-US" sz="2400" dirty="0">
                <a:latin typeface="+mn-lt"/>
                <a:cs typeface="Times New Roman"/>
              </a:rPr>
              <a:t> </a:t>
            </a:r>
            <a:r>
              <a:rPr lang="en-US" sz="2400" dirty="0" err="1">
                <a:latin typeface="+mn-lt"/>
                <a:cs typeface="Times New Roman"/>
              </a:rPr>
              <a:t>baku</a:t>
            </a:r>
            <a:endParaRPr lang="en-US" sz="2400" dirty="0">
              <a:latin typeface="+mn-lt"/>
              <a:cs typeface="Times New Roman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>
                <a:tab pos="804863" algn="l"/>
                <a:tab pos="1201738" algn="l"/>
              </a:tabLst>
              <a:defRPr/>
            </a:pPr>
            <a:r>
              <a:rPr lang="en-US" sz="2400" dirty="0">
                <a:latin typeface="+mn-lt"/>
                <a:cs typeface="Times New Roman"/>
              </a:rPr>
              <a:t>n	=	</a:t>
            </a:r>
            <a:r>
              <a:rPr lang="en-US" sz="2400" dirty="0" err="1">
                <a:latin typeface="+mn-lt"/>
                <a:cs typeface="Times New Roman"/>
              </a:rPr>
              <a:t>banyaknya</a:t>
            </a:r>
            <a:r>
              <a:rPr lang="en-US" sz="2400" dirty="0">
                <a:latin typeface="+mn-lt"/>
                <a:cs typeface="Times New Roman"/>
              </a:rPr>
              <a:t> data </a:t>
            </a:r>
            <a:r>
              <a:rPr lang="en-US" sz="2400" dirty="0" err="1">
                <a:latin typeface="+mn-lt"/>
                <a:cs typeface="Times New Roman"/>
              </a:rPr>
              <a:t>pengamatan</a:t>
            </a:r>
            <a:endParaRPr lang="en-US" sz="2400" dirty="0">
              <a:latin typeface="+mn-lt"/>
              <a:cs typeface="Times New Roman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>
                <a:tab pos="804863" algn="l"/>
                <a:tab pos="1201738" algn="l"/>
              </a:tabLst>
              <a:defRPr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dirty="0" smtClean="0">
                <a:latin typeface="+mn-lt"/>
                <a:cs typeface="Times New Roman"/>
              </a:rPr>
              <a:t>i</a:t>
            </a:r>
            <a:r>
              <a:rPr lang="en-US" sz="2400" dirty="0">
                <a:latin typeface="+mn-lt"/>
                <a:cs typeface="Times New Roman"/>
              </a:rPr>
              <a:t>	=	data </a:t>
            </a:r>
            <a:r>
              <a:rPr lang="en-US" sz="2400" dirty="0" err="1">
                <a:latin typeface="+mn-lt"/>
                <a:cs typeface="Times New Roman"/>
              </a:rPr>
              <a:t>frekuensi</a:t>
            </a:r>
            <a:r>
              <a:rPr lang="en-US" sz="2400" dirty="0">
                <a:latin typeface="+mn-lt"/>
                <a:cs typeface="Times New Roman"/>
              </a:rPr>
              <a:t> </a:t>
            </a:r>
            <a:r>
              <a:rPr lang="en-US" sz="2400" dirty="0" err="1">
                <a:latin typeface="+mn-lt"/>
                <a:cs typeface="Times New Roman"/>
              </a:rPr>
              <a:t>ke-i</a:t>
            </a:r>
            <a:endParaRPr lang="en-US" sz="2400" dirty="0">
              <a:latin typeface="+mn-lt"/>
              <a:cs typeface="Times New Roman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>
                <a:tab pos="804863" algn="l"/>
                <a:tab pos="1201738" algn="l"/>
              </a:tabLst>
              <a:defRPr/>
            </a:pPr>
            <a:r>
              <a:rPr lang="en-US" sz="2400" dirty="0">
                <a:latin typeface="+mn-lt"/>
                <a:cs typeface="Times New Roman"/>
              </a:rPr>
              <a:t>	=	rata-rata </a:t>
            </a:r>
            <a:r>
              <a:rPr lang="en-US" sz="2400" dirty="0" err="1">
                <a:latin typeface="+mn-lt"/>
                <a:cs typeface="Times New Roman"/>
              </a:rPr>
              <a:t>hitung</a:t>
            </a:r>
            <a:r>
              <a:rPr lang="en-US" sz="2400" dirty="0">
                <a:latin typeface="+mn-lt"/>
                <a:cs typeface="Times New Roman"/>
              </a:rPr>
              <a:t> </a:t>
            </a:r>
            <a:r>
              <a:rPr lang="en-US" sz="2400" dirty="0" err="1">
                <a:latin typeface="+mn-lt"/>
                <a:cs typeface="Times New Roman"/>
              </a:rPr>
              <a:t>atau</a:t>
            </a:r>
            <a:r>
              <a:rPr lang="en-US" sz="2400" dirty="0">
                <a:latin typeface="+mn-lt"/>
                <a:cs typeface="Times New Roman"/>
              </a:rPr>
              <a:t> mean</a:t>
            </a:r>
            <a:endParaRPr lang="en-US" sz="2400" dirty="0">
              <a:latin typeface="+mn-lt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endParaRPr lang="en-US" sz="2400" dirty="0">
              <a:latin typeface="+mn-lt"/>
            </a:endParaRPr>
          </a:p>
        </p:txBody>
      </p:sp>
      <p:graphicFrame>
        <p:nvGraphicFramePr>
          <p:cNvPr id="15363" name="Object 8"/>
          <p:cNvGraphicFramePr>
            <a:graphicFrameLocks noChangeAspect="1"/>
          </p:cNvGraphicFramePr>
          <p:nvPr/>
        </p:nvGraphicFramePr>
        <p:xfrm>
          <a:off x="785813" y="5664200"/>
          <a:ext cx="274637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1" name="Equation" r:id="rId4" imgW="139680" imgH="164880" progId="Equation.3">
                  <p:embed/>
                </p:oleObj>
              </mc:Choice>
              <mc:Fallback>
                <p:oleObj name="Equation" r:id="rId4" imgW="139680" imgH="1648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5664200"/>
                        <a:ext cx="274637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838200" y="2057400"/>
          <a:ext cx="4405313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2" name="Equation" r:id="rId6" imgW="1765080" imgH="431640" progId="Equation.3">
                  <p:embed/>
                </p:oleObj>
              </mc:Choice>
              <mc:Fallback>
                <p:oleObj name="Equation" r:id="rId6" imgW="176508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057400"/>
                        <a:ext cx="4405313" cy="1077913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  <a:ln w="9525">
                        <a:solidFill>
                          <a:srgbClr val="CC0099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Data </a:t>
            </a:r>
            <a:r>
              <a:rPr lang="en-US" dirty="0" err="1" smtClean="0"/>
              <a:t>Berkelompok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804863" algn="l"/>
                <a:tab pos="1201738" algn="l"/>
              </a:tabLst>
              <a:defRPr/>
            </a:pPr>
            <a:r>
              <a:rPr lang="el-GR" dirty="0" smtClean="0">
                <a:cs typeface="Times New Roman"/>
              </a:rPr>
              <a:t>α</a:t>
            </a:r>
            <a:r>
              <a:rPr lang="en-US" baseline="-25000" dirty="0" smtClean="0">
                <a:cs typeface="Times New Roman"/>
              </a:rPr>
              <a:t>4</a:t>
            </a:r>
            <a:r>
              <a:rPr lang="en-US" dirty="0" smtClean="0">
                <a:cs typeface="Times New Roman"/>
              </a:rPr>
              <a:t>	=	</a:t>
            </a:r>
            <a:r>
              <a:rPr lang="en-US" dirty="0" err="1" smtClean="0">
                <a:cs typeface="Times New Roman"/>
              </a:rPr>
              <a:t>koefisien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kemencengan</a:t>
            </a:r>
            <a:endParaRPr lang="en-US" dirty="0" smtClean="0"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804863" algn="l"/>
                <a:tab pos="1201738" algn="l"/>
              </a:tabLst>
              <a:defRPr/>
            </a:pPr>
            <a:r>
              <a:rPr lang="en-US" dirty="0" smtClean="0">
                <a:cs typeface="Times New Roman"/>
              </a:rPr>
              <a:t>M</a:t>
            </a:r>
            <a:r>
              <a:rPr lang="en-US" baseline="-25000" dirty="0" smtClean="0">
                <a:cs typeface="Times New Roman"/>
              </a:rPr>
              <a:t>4</a:t>
            </a:r>
            <a:r>
              <a:rPr lang="en-US" dirty="0" smtClean="0">
                <a:cs typeface="Times New Roman"/>
              </a:rPr>
              <a:t>	=	</a:t>
            </a:r>
            <a:r>
              <a:rPr lang="en-US" dirty="0" err="1" smtClean="0">
                <a:cs typeface="Times New Roman"/>
              </a:rPr>
              <a:t>momen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keempat</a:t>
            </a:r>
            <a:r>
              <a:rPr lang="en-US" dirty="0" smtClean="0">
                <a:cs typeface="Times New Roman"/>
              </a:rPr>
              <a:t>, </a:t>
            </a:r>
            <a:r>
              <a:rPr lang="en-US" dirty="0" err="1" smtClean="0">
                <a:cs typeface="Times New Roman"/>
              </a:rPr>
              <a:t>mengukur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kemencengan</a:t>
            </a:r>
            <a:endParaRPr lang="en-US" dirty="0" smtClean="0"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804863" algn="l"/>
                <a:tab pos="1201738" algn="l"/>
              </a:tabLst>
              <a:defRPr/>
            </a:pPr>
            <a:r>
              <a:rPr lang="en-US" dirty="0" smtClean="0">
                <a:cs typeface="Times New Roman"/>
              </a:rPr>
              <a:t>S</a:t>
            </a:r>
            <a:r>
              <a:rPr lang="en-US" baseline="30000" dirty="0" smtClean="0">
                <a:cs typeface="Times New Roman"/>
              </a:rPr>
              <a:t>4</a:t>
            </a:r>
            <a:r>
              <a:rPr lang="en-US" dirty="0" smtClean="0">
                <a:cs typeface="Times New Roman"/>
              </a:rPr>
              <a:t>	=	</a:t>
            </a:r>
            <a:r>
              <a:rPr lang="en-US" dirty="0" err="1" smtClean="0">
                <a:cs typeface="Times New Roman"/>
              </a:rPr>
              <a:t>simpangan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baku</a:t>
            </a:r>
            <a:endParaRPr lang="en-US" dirty="0" smtClean="0"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804863" algn="l"/>
                <a:tab pos="1201738" algn="l"/>
              </a:tabLst>
              <a:defRPr/>
            </a:pPr>
            <a:r>
              <a:rPr lang="en-US" dirty="0" smtClean="0">
                <a:cs typeface="Times New Roman"/>
              </a:rPr>
              <a:t>n	=	</a:t>
            </a:r>
            <a:r>
              <a:rPr lang="en-US" dirty="0" err="1" smtClean="0">
                <a:cs typeface="Times New Roman"/>
              </a:rPr>
              <a:t>banyaknya</a:t>
            </a:r>
            <a:r>
              <a:rPr lang="en-US" dirty="0" smtClean="0">
                <a:cs typeface="Times New Roman"/>
              </a:rPr>
              <a:t> data </a:t>
            </a:r>
            <a:r>
              <a:rPr lang="en-US" dirty="0" err="1" smtClean="0">
                <a:cs typeface="Times New Roman"/>
              </a:rPr>
              <a:t>pengamatan</a:t>
            </a:r>
            <a:endParaRPr lang="en-US" dirty="0" smtClean="0"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804863" algn="l"/>
                <a:tab pos="1201738" algn="l"/>
              </a:tabLst>
              <a:defRPr/>
            </a:pPr>
            <a:r>
              <a:rPr lang="en-US" dirty="0" smtClean="0">
                <a:cs typeface="Times New Roman"/>
              </a:rPr>
              <a:t>k	=	</a:t>
            </a:r>
            <a:r>
              <a:rPr lang="en-US" dirty="0" err="1" smtClean="0">
                <a:cs typeface="Times New Roman"/>
              </a:rPr>
              <a:t>banyaknya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kelas</a:t>
            </a:r>
            <a:endParaRPr lang="en-US" dirty="0" smtClean="0"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804863" algn="l"/>
                <a:tab pos="1201738" algn="l"/>
              </a:tabLst>
              <a:defRPr/>
            </a:pPr>
            <a:r>
              <a:rPr lang="en-US" dirty="0" err="1" smtClean="0">
                <a:cs typeface="Times New Roman"/>
              </a:rPr>
              <a:t>f</a:t>
            </a:r>
            <a:r>
              <a:rPr lang="en-US" baseline="-25000" dirty="0" err="1" smtClean="0">
                <a:cs typeface="Times New Roman"/>
              </a:rPr>
              <a:t>i</a:t>
            </a:r>
            <a:r>
              <a:rPr lang="en-US" dirty="0" smtClean="0">
                <a:cs typeface="Times New Roman"/>
              </a:rPr>
              <a:t>	=	</a:t>
            </a:r>
            <a:r>
              <a:rPr lang="en-US" dirty="0" err="1" smtClean="0">
                <a:cs typeface="Times New Roman"/>
              </a:rPr>
              <a:t>frekuensi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kelas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ke-i</a:t>
            </a:r>
            <a:endParaRPr lang="en-US" dirty="0" smtClean="0"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804863" algn="l"/>
                <a:tab pos="1201738" algn="l"/>
              </a:tabLst>
              <a:defRPr/>
            </a:pPr>
            <a:r>
              <a:rPr lang="en-US" dirty="0" smtClean="0">
                <a:cs typeface="Times New Roman"/>
              </a:rPr>
              <a:t>	=	rata-rata </a:t>
            </a:r>
            <a:r>
              <a:rPr lang="en-US" dirty="0" err="1" smtClean="0">
                <a:cs typeface="Times New Roman"/>
              </a:rPr>
              <a:t>hitung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atau</a:t>
            </a:r>
            <a:r>
              <a:rPr lang="en-US" dirty="0" smtClean="0">
                <a:cs typeface="Times New Roman"/>
              </a:rPr>
              <a:t> mean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  <p:sp>
        <p:nvSpPr>
          <p:cNvPr id="16389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5B80AB-9DFC-429C-9CC1-A0BCD0315F2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dirty="0" err="1" smtClean="0"/>
              <a:t>Rumus</a:t>
            </a:r>
            <a:r>
              <a:rPr lang="en-US" dirty="0" smtClean="0"/>
              <a:t> MOMEN (2)</a:t>
            </a:r>
            <a:endParaRPr lang="en-US" dirty="0"/>
          </a:p>
        </p:txBody>
      </p:sp>
      <p:graphicFrame>
        <p:nvGraphicFramePr>
          <p:cNvPr id="16386" name="Object 6"/>
          <p:cNvGraphicFramePr>
            <a:graphicFrameLocks noChangeAspect="1"/>
          </p:cNvGraphicFramePr>
          <p:nvPr/>
        </p:nvGraphicFramePr>
        <p:xfrm>
          <a:off x="838200" y="2133600"/>
          <a:ext cx="4854575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6" name="Equation" r:id="rId4" imgW="1942920" imgH="431640" progId="Equation.3">
                  <p:embed/>
                </p:oleObj>
              </mc:Choice>
              <mc:Fallback>
                <p:oleObj name="Equation" r:id="rId4" imgW="194292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133600"/>
                        <a:ext cx="4854575" cy="1077913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  <a:ln w="9525">
                        <a:solidFill>
                          <a:srgbClr val="CC0099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8"/>
          <p:cNvGraphicFramePr>
            <a:graphicFrameLocks noChangeAspect="1"/>
          </p:cNvGraphicFramePr>
          <p:nvPr/>
        </p:nvGraphicFramePr>
        <p:xfrm>
          <a:off x="785813" y="5918200"/>
          <a:ext cx="274637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7" name="Equation" r:id="rId6" imgW="139680" imgH="164880" progId="Equation.3">
                  <p:embed/>
                </p:oleObj>
              </mc:Choice>
              <mc:Fallback>
                <p:oleObj name="Equation" r:id="rId6" imgW="139680" imgH="1648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5918200"/>
                        <a:ext cx="274637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8" name="Equation" r:id="rId8" imgW="114120" imgH="215640" progId="Equation.3">
                  <p:embed/>
                </p:oleObj>
              </mc:Choice>
              <mc:Fallback>
                <p:oleObj name="Equation" r:id="rId8" imgW="11412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just" eaLnBrk="1" hangingPunct="1"/>
            <a:r>
              <a:rPr lang="en-US" sz="3200" dirty="0" err="1" smtClean="0">
                <a:latin typeface="+mj-lt"/>
              </a:rPr>
              <a:t>Jika</a:t>
            </a:r>
            <a:r>
              <a:rPr lang="en-US" sz="3200" dirty="0" smtClean="0">
                <a:latin typeface="+mj-lt"/>
              </a:rPr>
              <a:t> </a:t>
            </a:r>
            <a:r>
              <a:rPr lang="el-GR" sz="3200" dirty="0" smtClean="0">
                <a:latin typeface="+mj-lt"/>
                <a:cs typeface="Times New Roman" pitchFamily="18" charset="0"/>
              </a:rPr>
              <a:t>α</a:t>
            </a:r>
            <a:r>
              <a:rPr lang="en-US" sz="3200" baseline="-25000" dirty="0" smtClean="0">
                <a:latin typeface="+mj-lt"/>
                <a:cs typeface="Times New Roman" pitchFamily="18" charset="0"/>
              </a:rPr>
              <a:t>4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&gt; 3,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maka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bentuk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kurva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8E40"/>
                </a:solidFill>
                <a:latin typeface="+mj-lt"/>
                <a:cs typeface="Times New Roman" pitchFamily="18" charset="0"/>
              </a:rPr>
              <a:t>leptokurtis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(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meruncing</a:t>
            </a:r>
            <a:r>
              <a:rPr lang="en-US" sz="3200" dirty="0" smtClean="0">
                <a:latin typeface="+mj-lt"/>
                <a:cs typeface="Times New Roman" pitchFamily="18" charset="0"/>
              </a:rPr>
              <a:t>).</a:t>
            </a:r>
          </a:p>
          <a:p>
            <a:pPr algn="just" eaLnBrk="1" hangingPunct="1"/>
            <a:endParaRPr lang="en-US" sz="3200" dirty="0" smtClean="0">
              <a:latin typeface="+mj-lt"/>
              <a:cs typeface="Times New Roman" pitchFamily="18" charset="0"/>
            </a:endParaRPr>
          </a:p>
          <a:p>
            <a:pPr algn="just" eaLnBrk="1" hangingPunct="1"/>
            <a:r>
              <a:rPr lang="en-US" sz="3200" dirty="0" err="1" smtClean="0">
                <a:latin typeface="+mj-lt"/>
              </a:rPr>
              <a:t>Jika</a:t>
            </a:r>
            <a:r>
              <a:rPr lang="en-US" sz="3200" dirty="0" smtClean="0">
                <a:latin typeface="+mj-lt"/>
              </a:rPr>
              <a:t> </a:t>
            </a:r>
            <a:r>
              <a:rPr lang="el-GR" sz="3200" dirty="0" smtClean="0">
                <a:latin typeface="+mj-lt"/>
                <a:cs typeface="Times New Roman" pitchFamily="18" charset="0"/>
              </a:rPr>
              <a:t>α</a:t>
            </a:r>
            <a:r>
              <a:rPr lang="en-US" sz="3200" baseline="-25000" dirty="0" smtClean="0">
                <a:latin typeface="+mj-lt"/>
                <a:cs typeface="Times New Roman" pitchFamily="18" charset="0"/>
              </a:rPr>
              <a:t>4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= 3,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maka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bentuk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kurva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8E40"/>
                </a:solidFill>
                <a:latin typeface="+mj-lt"/>
                <a:cs typeface="Times New Roman" pitchFamily="18" charset="0"/>
              </a:rPr>
              <a:t>mesokurtis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(normal).</a:t>
            </a:r>
          </a:p>
          <a:p>
            <a:pPr algn="just" eaLnBrk="1" hangingPunct="1"/>
            <a:endParaRPr lang="en-US" sz="3200" dirty="0" smtClean="0">
              <a:latin typeface="+mj-lt"/>
              <a:cs typeface="Times New Roman" pitchFamily="18" charset="0"/>
            </a:endParaRPr>
          </a:p>
          <a:p>
            <a:pPr algn="just" eaLnBrk="1" hangingPunct="1"/>
            <a:r>
              <a:rPr lang="en-US" sz="3200" dirty="0" err="1" smtClean="0">
                <a:latin typeface="+mj-lt"/>
              </a:rPr>
              <a:t>Jika</a:t>
            </a:r>
            <a:r>
              <a:rPr lang="en-US" sz="3200" dirty="0" smtClean="0">
                <a:latin typeface="+mj-lt"/>
              </a:rPr>
              <a:t> </a:t>
            </a:r>
            <a:r>
              <a:rPr lang="el-GR" sz="3200" dirty="0" smtClean="0">
                <a:latin typeface="+mj-lt"/>
                <a:cs typeface="Times New Roman" pitchFamily="18" charset="0"/>
              </a:rPr>
              <a:t>α</a:t>
            </a:r>
            <a:r>
              <a:rPr lang="en-US" sz="3200" baseline="-25000" dirty="0" smtClean="0">
                <a:latin typeface="+mj-lt"/>
                <a:cs typeface="Times New Roman" pitchFamily="18" charset="0"/>
              </a:rPr>
              <a:t>4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&lt; 3,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maka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bentuk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kurva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8E40"/>
                </a:solidFill>
                <a:latin typeface="+mj-lt"/>
                <a:cs typeface="Times New Roman" pitchFamily="18" charset="0"/>
              </a:rPr>
              <a:t>platikurtis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(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mendatar</a:t>
            </a:r>
            <a:r>
              <a:rPr lang="en-US" sz="3200" dirty="0" smtClean="0">
                <a:latin typeface="+mj-lt"/>
                <a:cs typeface="Times New Roman" pitchFamily="18" charset="0"/>
              </a:rPr>
              <a:t>).</a:t>
            </a:r>
            <a:endParaRPr lang="en-US" sz="3200" dirty="0" smtClean="0">
              <a:latin typeface="+mj-lt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48A5E8-F9CC-4C8C-A65E-AC55A57206E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dirty="0" err="1" smtClean="0"/>
              <a:t>Rumus</a:t>
            </a:r>
            <a:r>
              <a:rPr lang="en-US" dirty="0" smtClean="0"/>
              <a:t> MOMEN (3)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03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Kelompok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Nilai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Homogen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Kelompok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Nilai</a:t>
                      </a:r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Relatif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Homogen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Kelompok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Nilai</a:t>
                      </a:r>
                      <a:r>
                        <a:rPr lang="en-US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Heterogen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Data:</a:t>
                      </a:r>
                      <a:r>
                        <a:rPr lang="en-US" baseline="0" dirty="0" smtClean="0"/>
                        <a:t> 50 50 50 50 50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Data: 50 40 30 60 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Data: 100 40 80 20 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Mean: 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Mean: 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Mean:</a:t>
                      </a:r>
                      <a:r>
                        <a:rPr lang="en-US" baseline="0" dirty="0" smtClean="0"/>
                        <a:t> 50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Rata-rata </a:t>
                      </a:r>
                      <a:r>
                        <a:rPr lang="en-US" dirty="0" err="1" smtClean="0"/>
                        <a:t>dapat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mewakili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kelompok</a:t>
                      </a:r>
                      <a:r>
                        <a:rPr lang="en-US" dirty="0" smtClean="0"/>
                        <a:t> data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baik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sempurna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Rata-rata </a:t>
                      </a:r>
                      <a:r>
                        <a:rPr lang="en-US" dirty="0" err="1" smtClean="0"/>
                        <a:t>dapat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mewakili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kelompok</a:t>
                      </a:r>
                      <a:r>
                        <a:rPr lang="en-US" dirty="0" smtClean="0"/>
                        <a:t> data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cukup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Rata-rata </a:t>
                      </a:r>
                      <a:r>
                        <a:rPr lang="en-US" dirty="0" err="1" smtClean="0"/>
                        <a:t>tidak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dapat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mewakili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kelompok</a:t>
                      </a:r>
                      <a:r>
                        <a:rPr lang="en-US" dirty="0" smtClean="0"/>
                        <a:t> data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baik</a:t>
                      </a:r>
                      <a:r>
                        <a:rPr lang="en-US" dirty="0" smtClean="0"/>
                        <a:t> </a:t>
                      </a:r>
                      <a:endParaRPr lang="en-US" baseline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endParaRPr lang="en-US" dirty="0"/>
          </a:p>
        </p:txBody>
      </p:sp>
      <p:graphicFrame>
        <p:nvGraphicFramePr>
          <p:cNvPr id="12" name="Chart 11"/>
          <p:cNvGraphicFramePr/>
          <p:nvPr/>
        </p:nvGraphicFramePr>
        <p:xfrm>
          <a:off x="5943600" y="3048000"/>
          <a:ext cx="2590800" cy="15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3124200" y="2895600"/>
          <a:ext cx="2590800" cy="167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/>
          <p:cNvGraphicFramePr/>
          <p:nvPr/>
        </p:nvGraphicFramePr>
        <p:xfrm>
          <a:off x="533400" y="2895600"/>
          <a:ext cx="2362200" cy="167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(</a:t>
            </a:r>
            <a:r>
              <a:rPr lang="en-US" i="1" dirty="0" smtClean="0"/>
              <a:t>Range</a:t>
            </a:r>
            <a:r>
              <a:rPr lang="en-US" dirty="0" smtClean="0"/>
              <a:t>)</a:t>
            </a:r>
          </a:p>
          <a:p>
            <a:r>
              <a:rPr lang="en-US" dirty="0" smtClean="0"/>
              <a:t>Rata-rata </a:t>
            </a:r>
            <a:r>
              <a:rPr lang="en-US" dirty="0" err="1" smtClean="0"/>
              <a:t>simpangan</a:t>
            </a:r>
            <a:r>
              <a:rPr lang="en-US" dirty="0" smtClean="0"/>
              <a:t> (</a:t>
            </a:r>
            <a:r>
              <a:rPr lang="en-US" i="1" dirty="0" smtClean="0"/>
              <a:t>mean deviation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Simpangan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(</a:t>
            </a:r>
            <a:r>
              <a:rPr lang="en-US" i="1" dirty="0" smtClean="0"/>
              <a:t>standard deviation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(</a:t>
            </a:r>
            <a:r>
              <a:rPr lang="en-US" i="1" dirty="0" smtClean="0"/>
              <a:t>coefficient of variation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Dispersi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(Range) :</a:t>
            </a:r>
          </a:p>
          <a:p>
            <a:pPr>
              <a:buNone/>
            </a:pPr>
            <a:r>
              <a:rPr lang="en-US" dirty="0" smtClean="0"/>
              <a:t>Range = </a:t>
            </a:r>
            <a:r>
              <a:rPr lang="en-US" dirty="0" err="1"/>
              <a:t>n</a:t>
            </a:r>
            <a:r>
              <a:rPr lang="en-US" dirty="0" err="1" smtClean="0"/>
              <a:t>ilai</a:t>
            </a:r>
            <a:r>
              <a:rPr lang="en-US" dirty="0" smtClean="0"/>
              <a:t> </a:t>
            </a:r>
            <a:r>
              <a:rPr lang="en-US" dirty="0" err="1" smtClean="0"/>
              <a:t>terbesar</a:t>
            </a:r>
            <a:r>
              <a:rPr lang="en-US" dirty="0" smtClean="0"/>
              <a:t> –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terkecil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Data : 50  40  30  60  70</a:t>
            </a:r>
          </a:p>
          <a:p>
            <a:pPr>
              <a:buNone/>
            </a:pPr>
            <a:r>
              <a:rPr lang="en-US" dirty="0" smtClean="0"/>
              <a:t>Range = 70 – 30 = 40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berkelompok</a:t>
            </a:r>
            <a:r>
              <a:rPr lang="en-US" dirty="0" smtClean="0"/>
              <a:t> (1)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Rata-rata </a:t>
            </a:r>
            <a:r>
              <a:rPr lang="en-US" dirty="0" err="1" smtClean="0"/>
              <a:t>simpangan</a:t>
            </a:r>
            <a:r>
              <a:rPr lang="en-US" dirty="0" smtClean="0"/>
              <a:t> (RS)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berkelompok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066800" y="2133600"/>
          <a:ext cx="3190875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1" name="Equation" r:id="rId4" imgW="1066680" imgH="253800" progId="Equation.3">
                  <p:embed/>
                </p:oleObj>
              </mc:Choice>
              <mc:Fallback>
                <p:oleObj name="Equation" r:id="rId4" imgW="1066680" imgH="2538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133600"/>
                        <a:ext cx="3190875" cy="7588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CC0099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7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110056"/>
              </p:ext>
            </p:extLst>
          </p:nvPr>
        </p:nvGraphicFramePr>
        <p:xfrm>
          <a:off x="738188" y="3276600"/>
          <a:ext cx="7750175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2" name="Equation" r:id="rId6" imgW="3454200" imgH="672840" progId="Equation.3">
                  <p:embed/>
                </p:oleObj>
              </mc:Choice>
              <mc:Fallback>
                <p:oleObj name="Equation" r:id="rId6" imgW="3454200" imgH="6728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188" y="3276600"/>
                        <a:ext cx="7750175" cy="150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CC00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Simpangan</a:t>
            </a:r>
            <a:r>
              <a:rPr lang="en-US" dirty="0" smtClean="0"/>
              <a:t> Baku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berkelompok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819150" y="2284413"/>
          <a:ext cx="7583488" cy="289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1" name="Equation" r:id="rId4" imgW="2527200" imgH="965160" progId="Equation.3">
                  <p:embed/>
                </p:oleObj>
              </mc:Choice>
              <mc:Fallback>
                <p:oleObj name="Equation" r:id="rId4" imgW="2527200" imgH="96516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50" y="2284413"/>
                        <a:ext cx="7583488" cy="28971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CC0099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Data : 50  40  30  60  70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berkelompok</a:t>
            </a:r>
            <a:r>
              <a:rPr lang="en-US" dirty="0" smtClean="0"/>
              <a:t> (4)</a:t>
            </a:r>
            <a:endParaRPr lang="en-US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6081" name="Object 1"/>
          <p:cNvGraphicFramePr>
            <a:graphicFrameLocks noChangeAspect="1"/>
          </p:cNvGraphicFramePr>
          <p:nvPr/>
        </p:nvGraphicFramePr>
        <p:xfrm>
          <a:off x="520700" y="2743200"/>
          <a:ext cx="7972425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3" name="Equation" r:id="rId4" imgW="3987720" imgH="660240" progId="Equation.3">
                  <p:embed/>
                </p:oleObj>
              </mc:Choice>
              <mc:Fallback>
                <p:oleObj name="Equation" r:id="rId4" imgW="3987720" imgH="6602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743200"/>
                        <a:ext cx="7972425" cy="132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CC00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Jarak</a:t>
            </a:r>
            <a:r>
              <a:rPr lang="en-US" sz="2400" dirty="0" smtClean="0"/>
              <a:t> (Range)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Range = UCB </a:t>
            </a:r>
            <a:r>
              <a:rPr lang="en-US" sz="2400" dirty="0" err="1" smtClean="0"/>
              <a:t>kelas</a:t>
            </a:r>
            <a:r>
              <a:rPr lang="en-US" sz="2400" dirty="0" smtClean="0"/>
              <a:t> </a:t>
            </a:r>
            <a:r>
              <a:rPr lang="en-US" sz="2400" dirty="0" err="1" smtClean="0"/>
              <a:t>akhir</a:t>
            </a:r>
            <a:r>
              <a:rPr lang="en-US" sz="2400" dirty="0" smtClean="0"/>
              <a:t> – LCB </a:t>
            </a:r>
            <a:r>
              <a:rPr lang="en-US" sz="2400" dirty="0" err="1" smtClean="0"/>
              <a:t>kelas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          Range = 100,5 – 9,5 = 91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berkelompok</a:t>
            </a:r>
            <a:r>
              <a:rPr lang="en-US" dirty="0" smtClean="0"/>
              <a:t> (1)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2514600"/>
          <a:ext cx="7315203" cy="3352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45029"/>
                <a:gridCol w="1045029"/>
                <a:gridCol w="1045029"/>
                <a:gridCol w="1045029"/>
                <a:gridCol w="1045029"/>
                <a:gridCol w="1045029"/>
                <a:gridCol w="1045029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– 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– 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– 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 – 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– 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88 - 100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680</TotalTime>
  <Words>802</Words>
  <Application>Microsoft Office PowerPoint</Application>
  <PresentationFormat>On-screen Show (4:3)</PresentationFormat>
  <Paragraphs>382</Paragraphs>
  <Slides>26</Slides>
  <Notes>26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Concourse</vt:lpstr>
      <vt:lpstr>Equation</vt:lpstr>
      <vt:lpstr>Microsoft Equation 3.0</vt:lpstr>
      <vt:lpstr>Visio</vt:lpstr>
      <vt:lpstr>Ukuran  Dispersi</vt:lpstr>
      <vt:lpstr>Mengapa perlu mempelajari dispersi?</vt:lpstr>
      <vt:lpstr>Kelompok Nilai</vt:lpstr>
      <vt:lpstr>Ukuran Variasi atau Dispersi</vt:lpstr>
      <vt:lpstr>Data tidak berkelompok (1)</vt:lpstr>
      <vt:lpstr>Data tidak berkelompok (2)</vt:lpstr>
      <vt:lpstr>Data tidak berkelompok (3)</vt:lpstr>
      <vt:lpstr>Data tidak berkelompok (4)</vt:lpstr>
      <vt:lpstr>Data berkelompok (1)</vt:lpstr>
      <vt:lpstr>Data berkelompok (2)</vt:lpstr>
      <vt:lpstr>Data berkelompok (3)</vt:lpstr>
      <vt:lpstr>Ukuran Kemiringan Kurva</vt:lpstr>
      <vt:lpstr>Rumus PEARSON (1)</vt:lpstr>
      <vt:lpstr>Rumus PEARSON (2)</vt:lpstr>
      <vt:lpstr>Rumus PEARSON (3)</vt:lpstr>
      <vt:lpstr>Rumus PEARSON (4)</vt:lpstr>
      <vt:lpstr>Rumus PEARSON (5)</vt:lpstr>
      <vt:lpstr>Rumus PEARSON (6)</vt:lpstr>
      <vt:lpstr>Rumus PEARSON (7)</vt:lpstr>
      <vt:lpstr>Rumus PEARSON (8)</vt:lpstr>
      <vt:lpstr>Ukuran Keruncingan Kurva (1)</vt:lpstr>
      <vt:lpstr>Ukuran Keruncingan Kurva (2)</vt:lpstr>
      <vt:lpstr>Ukuran Keruncingan Kurva (3)</vt:lpstr>
      <vt:lpstr>Rumus MOMEN (1)</vt:lpstr>
      <vt:lpstr>Rumus MOMEN (2)</vt:lpstr>
      <vt:lpstr>Rumus MOMEN (3)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UKURAN DISPERSI</dc:title>
  <dc:creator>Teknik Industri</dc:creator>
  <cp:lastModifiedBy>ismail - [2010]</cp:lastModifiedBy>
  <cp:revision>25</cp:revision>
  <dcterms:created xsi:type="dcterms:W3CDTF">2012-10-17T01:20:57Z</dcterms:created>
  <dcterms:modified xsi:type="dcterms:W3CDTF">2014-10-08T01:55:45Z</dcterms:modified>
</cp:coreProperties>
</file>