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4"/>
  </p:notesMasterIdLst>
  <p:sldIdLst>
    <p:sldId id="366" r:id="rId2"/>
    <p:sldId id="349" r:id="rId3"/>
    <p:sldId id="318" r:id="rId4"/>
    <p:sldId id="319" r:id="rId5"/>
    <p:sldId id="367" r:id="rId6"/>
    <p:sldId id="368" r:id="rId7"/>
    <p:sldId id="369" r:id="rId8"/>
    <p:sldId id="370" r:id="rId9"/>
    <p:sldId id="373" r:id="rId10"/>
    <p:sldId id="362" r:id="rId11"/>
    <p:sldId id="372" r:id="rId12"/>
    <p:sldId id="364" r:id="rId13"/>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19" autoAdjust="0"/>
    <p:restoredTop sz="94718" autoAdjust="0"/>
  </p:normalViewPr>
  <p:slideViewPr>
    <p:cSldViewPr>
      <p:cViewPr>
        <p:scale>
          <a:sx n="78" d="100"/>
          <a:sy n="78" d="100"/>
        </p:scale>
        <p:origin x="-92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78181DD-E1D3-4797-A219-CA0D1831D056}" type="datetimeFigureOut">
              <a:rPr lang="id-ID" smtClean="0"/>
              <a:pPr/>
              <a:t>12/10/2019</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8F29514-1D7B-44F7-874E-57FEC996C74C}" type="slidenum">
              <a:rPr lang="id-ID" smtClean="0"/>
              <a:pPr/>
              <a:t>‹#›</a:t>
            </a:fld>
            <a:endParaRPr lang="id-ID"/>
          </a:p>
        </p:txBody>
      </p:sp>
    </p:spTree>
    <p:extLst>
      <p:ext uri="{BB962C8B-B14F-4D97-AF65-F5344CB8AC3E}">
        <p14:creationId xmlns:p14="http://schemas.microsoft.com/office/powerpoint/2010/main" val="21215404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2" name="Footer Placeholder 1"/>
          <p:cNvSpPr>
            <a:spLocks noGrp="1"/>
          </p:cNvSpPr>
          <p:nvPr>
            <p:ph type="ftr" sz="quarter" idx="11"/>
          </p:nvPr>
        </p:nvSpPr>
        <p:spPr/>
        <p:txBody>
          <a:bodyPr/>
          <a:lstStyle/>
          <a:p>
            <a:endParaRPr lang="id-ID"/>
          </a:p>
        </p:txBody>
      </p:sp>
      <p:sp>
        <p:nvSpPr>
          <p:cNvPr id="15" name="Slide Number Placeholder 14"/>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19" name="Footer Placeholder 18"/>
          <p:cNvSpPr>
            <a:spLocks noGrp="1"/>
          </p:cNvSpPr>
          <p:nvPr>
            <p:ph type="ftr" sz="quarter" idx="11"/>
          </p:nvPr>
        </p:nvSpPr>
        <p:spPr>
          <a:xfrm>
            <a:off x="3581400" y="76200"/>
            <a:ext cx="2895600" cy="288925"/>
          </a:xfrm>
        </p:spPr>
        <p:txBody>
          <a:bodyPr/>
          <a:lstStyle/>
          <a:p>
            <a:endParaRPr lang="id-ID"/>
          </a:p>
        </p:txBody>
      </p:sp>
      <p:sp>
        <p:nvSpPr>
          <p:cNvPr id="16" name="Slide Number Placeholder 15"/>
          <p:cNvSpPr>
            <a:spLocks noGrp="1"/>
          </p:cNvSpPr>
          <p:nvPr>
            <p:ph type="sldNum" sz="quarter" idx="12"/>
          </p:nvPr>
        </p:nvSpPr>
        <p:spPr>
          <a:xfrm>
            <a:off x="8229600" y="6473952"/>
            <a:ext cx="758952" cy="246888"/>
          </a:xfrm>
        </p:spPr>
        <p:txBody>
          <a:bodyPr/>
          <a:lstStyle/>
          <a:p>
            <a:fld id="{38DEBBB1-B72D-422C-B39D-5AEE68A51531}"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11" name="Footer Placeholder 10"/>
          <p:cNvSpPr>
            <a:spLocks noGrp="1"/>
          </p:cNvSpPr>
          <p:nvPr>
            <p:ph type="ftr" sz="quarter" idx="11"/>
          </p:nvPr>
        </p:nvSpPr>
        <p:spPr/>
        <p:txBody>
          <a:bodyPr/>
          <a:lstStyle/>
          <a:p>
            <a:endParaRPr lang="id-ID"/>
          </a:p>
        </p:txBody>
      </p:sp>
      <p:sp>
        <p:nvSpPr>
          <p:cNvPr id="16" name="Slide Number Placeholder 15"/>
          <p:cNvSpPr>
            <a:spLocks noGrp="1"/>
          </p:cNvSpPr>
          <p:nvPr>
            <p:ph type="sldNum" sz="quarter" idx="12"/>
          </p:nvPr>
        </p:nvSpPr>
        <p:spPr/>
        <p:txBody>
          <a:bodyPr/>
          <a:lstStyle/>
          <a:p>
            <a:fld id="{38DEBBB1-B72D-422C-B39D-5AEE68A51531}" type="slidenum">
              <a:rPr lang="id-ID" smtClean="0"/>
              <a:pPr/>
              <a:t>‹#›</a:t>
            </a:fld>
            <a:endParaRPr lang="id-ID"/>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10" name="Footer Placeholder 9"/>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a:xfrm>
            <a:off x="8229600" y="6477000"/>
            <a:ext cx="762000" cy="246888"/>
          </a:xfrm>
        </p:spPr>
        <p:txBody>
          <a:bodyPr/>
          <a:lstStyle/>
          <a:p>
            <a:fld id="{38DEBBB1-B72D-422C-B39D-5AEE68A51531}" type="slidenum">
              <a:rPr lang="id-ID" smtClean="0"/>
              <a:pPr/>
              <a:t>‹#›</a:t>
            </a:fld>
            <a:endParaRPr lang="id-ID"/>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21" name="Footer Placeholder 20"/>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24" name="Footer Placeholder 23"/>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29" name="Footer Placeholder 28"/>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38DEBBB1-B72D-422C-B39D-5AEE68A51531}"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D4F71853-B169-4D8B-B4CA-D3C1DE12434D}" type="datetimeFigureOut">
              <a:rPr lang="id-ID" smtClean="0"/>
              <a:pPr/>
              <a:t>12/10/2019</a:t>
            </a:fld>
            <a:endParaRPr lang="id-ID"/>
          </a:p>
        </p:txBody>
      </p:sp>
      <p:sp>
        <p:nvSpPr>
          <p:cNvPr id="5" name="Footer Placeholder 4"/>
          <p:cNvSpPr>
            <a:spLocks noGrp="1"/>
          </p:cNvSpPr>
          <p:nvPr>
            <p:ph type="ftr" sz="quarter" idx="11"/>
          </p:nvPr>
        </p:nvSpPr>
        <p:spPr/>
        <p:txBody>
          <a:bodyPr/>
          <a:lstStyle/>
          <a:p>
            <a:endParaRPr lang="id-ID"/>
          </a:p>
        </p:txBody>
      </p:sp>
      <p:sp>
        <p:nvSpPr>
          <p:cNvPr id="31" name="Slide Number Placeholder 30"/>
          <p:cNvSpPr>
            <a:spLocks noGrp="1"/>
          </p:cNvSpPr>
          <p:nvPr>
            <p:ph type="sldNum" sz="quarter" idx="12"/>
          </p:nvPr>
        </p:nvSpPr>
        <p:spPr/>
        <p:txBody>
          <a:bodyPr/>
          <a:lstStyle/>
          <a:p>
            <a:fld id="{38DEBBB1-B72D-422C-B39D-5AEE68A51531}" type="slidenum">
              <a:rPr lang="id-ID" smtClean="0"/>
              <a:pPr/>
              <a:t>‹#›</a:t>
            </a:fld>
            <a:endParaRPr lang="id-ID"/>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D4F71853-B169-4D8B-B4CA-D3C1DE12434D}" type="datetimeFigureOut">
              <a:rPr lang="id-ID" smtClean="0"/>
              <a:pPr/>
              <a:t>12/10/2019</a:t>
            </a:fld>
            <a:endParaRPr lang="id-ID"/>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id-ID"/>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38DEBBB1-B72D-422C-B39D-5AEE68A51531}" type="slidenum">
              <a:rPr lang="id-ID" smtClean="0"/>
              <a:pPr/>
              <a:t>‹#›</a:t>
            </a:fld>
            <a:endParaRPr lang="id-ID"/>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hyperlink" Target="http://www.google.co.id/imgres?imgurl=http://elowpii189.files.wordpress.com/2011/06/thank_you_comment_21.jpg&amp;imgrefurl=http://elowpii189.wordpress.com/2011/06/08/thank-you-sorry-_/&amp;usg=__Dxgbbd5Cvalr0wUh0wa8_SdtmwE=&amp;h=335&amp;w=500&amp;sz=67&amp;hl=id&amp;start=3&amp;zoom=1&amp;tbnid=Am7leKEWCo1NjM:&amp;tbnh=87&amp;tbnw=130&amp;ei=voeWTqL-KYf4rQfOk7SBBA&amp;prev=/images?q=thank+you&amp;hl=id&amp;sa=X&amp;tbm=isch&amp;itbs=1" TargetMode="Externa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6" name="Picture 4" descr="LAVA design for Green Climate Fund building"/>
          <p:cNvPicPr>
            <a:picLocks noChangeAspect="1" noChangeArrowheads="1"/>
          </p:cNvPicPr>
          <p:nvPr/>
        </p:nvPicPr>
        <p:blipFill>
          <a:blip r:embed="rId2" cstate="print"/>
          <a:srcRect/>
          <a:stretch>
            <a:fillRect/>
          </a:stretch>
        </p:blipFill>
        <p:spPr bwMode="auto">
          <a:xfrm>
            <a:off x="0" y="0"/>
            <a:ext cx="9153144" cy="6858000"/>
          </a:xfrm>
          <a:prstGeom prst="rect">
            <a:avLst/>
          </a:prstGeom>
          <a:noFill/>
        </p:spPr>
      </p:pic>
      <p:sp>
        <p:nvSpPr>
          <p:cNvPr id="5" name="Title 1"/>
          <p:cNvSpPr txBox="1">
            <a:spLocks/>
          </p:cNvSpPr>
          <p:nvPr/>
        </p:nvSpPr>
        <p:spPr>
          <a:xfrm>
            <a:off x="304800" y="426422"/>
            <a:ext cx="8686800" cy="838200"/>
          </a:xfrm>
          <a:prstGeom prst="rect">
            <a:avLst/>
          </a:prstGeom>
        </p:spPr>
        <p:txBody>
          <a:bodyPr/>
          <a:lstStyle/>
          <a:p>
            <a:pPr marL="0" marR="0" lvl="0" indent="0" algn="ctr" defTabSz="914400" rtl="0" eaLnBrk="1" fontAlgn="auto" latinLnBrk="0" hangingPunct="1">
              <a:lnSpc>
                <a:spcPct val="100000"/>
              </a:lnSpc>
              <a:spcBef>
                <a:spcPct val="0"/>
              </a:spcBef>
              <a:spcAft>
                <a:spcPts val="0"/>
              </a:spcAft>
              <a:buClrTx/>
              <a:buSzTx/>
              <a:buFontTx/>
              <a:buNone/>
              <a:tabLst/>
              <a:defRPr/>
            </a:pPr>
            <a:r>
              <a:rPr kumimoji="0" lang="id-ID" sz="4400" b="1" i="0" u="none" strike="noStrike" kern="1200" cap="all" spc="0" normalizeH="0" baseline="0" noProof="0" dirty="0" smtClean="0">
                <a:ln>
                  <a:noFill/>
                </a:ln>
                <a:solidFill>
                  <a:srgbClr val="FF0000"/>
                </a:solidFill>
                <a:effectLst>
                  <a:reflection blurRad="12700" stA="48000" endA="300" endPos="55000" dir="5400000" sy="-90000" algn="bl" rotWithShape="0"/>
                </a:effectLst>
                <a:uLnTx/>
                <a:uFillTx/>
                <a:latin typeface="+mj-lt"/>
                <a:ea typeface="+mj-ea"/>
                <a:cs typeface="+mj-cs"/>
              </a:rPr>
              <a:t>SCOPE MANAGEMENT</a:t>
            </a:r>
            <a:endParaRPr kumimoji="0" lang="id-ID" sz="4400" b="1" i="0" u="none" strike="noStrike" kern="1200" cap="all" spc="0" normalizeH="0" baseline="0" noProof="0" dirty="0">
              <a:ln>
                <a:noFill/>
              </a:ln>
              <a:solidFill>
                <a:srgbClr val="FF0000"/>
              </a:solidFill>
              <a:effectLst>
                <a:reflection blurRad="12700" stA="48000" endA="300" endPos="55000" dir="5400000" sy="-90000" algn="bl" rotWithShape="0"/>
              </a:effectLst>
              <a:uLnTx/>
              <a:uFillTx/>
              <a:latin typeface="+mj-lt"/>
              <a:ea typeface="+mj-ea"/>
              <a:cs typeface="+mj-cs"/>
            </a:endParaRPr>
          </a:p>
        </p:txBody>
      </p:sp>
      <p:sp>
        <p:nvSpPr>
          <p:cNvPr id="6" name="Rectangle 3"/>
          <p:cNvSpPr txBox="1">
            <a:spLocks noChangeArrowheads="1"/>
          </p:cNvSpPr>
          <p:nvPr/>
        </p:nvSpPr>
        <p:spPr>
          <a:xfrm>
            <a:off x="762000" y="3322022"/>
            <a:ext cx="7827963" cy="1524000"/>
          </a:xfrm>
          <a:prstGeom prst="rect">
            <a:avLst/>
          </a:prstGeom>
        </p:spPr>
        <p:txBody>
          <a:bodyPr>
            <a:normAutofit fontScale="77500" lnSpcReduction="20000"/>
          </a:bodyPr>
          <a:lstStyle/>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noProof="0" dirty="0" smtClean="0">
                <a:ln>
                  <a:noFill/>
                </a:ln>
                <a:solidFill>
                  <a:srgbClr val="7030A0"/>
                </a:solidFill>
                <a:effectLst/>
                <a:uLnTx/>
                <a:uFillTx/>
                <a:latin typeface="+mn-lt"/>
                <a:ea typeface="+mn-ea"/>
                <a:cs typeface="+mn-cs"/>
              </a:rPr>
              <a:t>Project Management</a:t>
            </a:r>
            <a:endParaRPr kumimoji="0" lang="id-ID" sz="4000" b="1" i="0" u="none" strike="noStrike" kern="1200" cap="none" spc="0" normalizeH="0" baseline="0" noProof="0" dirty="0" smtClean="0">
              <a:ln>
                <a:noFill/>
              </a:ln>
              <a:solidFill>
                <a:srgbClr val="7030A0"/>
              </a:solidFill>
              <a:effectLst/>
              <a:uLnTx/>
              <a:uFillTx/>
              <a:latin typeface="+mn-lt"/>
              <a:ea typeface="+mn-ea"/>
              <a:cs typeface="+mn-cs"/>
            </a:endParaRP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Magister Sistem Informasi</a:t>
            </a:r>
          </a:p>
          <a:p>
            <a:pPr marL="342900" marR="0" lvl="0" indent="-342900" algn="ctr" defTabSz="914400" rtl="0" eaLnBrk="1" fontAlgn="auto" latinLnBrk="0" hangingPunct="1">
              <a:lnSpc>
                <a:spcPct val="100000"/>
              </a:lnSpc>
              <a:spcBef>
                <a:spcPct val="20000"/>
              </a:spcBef>
              <a:spcAft>
                <a:spcPts val="0"/>
              </a:spcAft>
              <a:buClr>
                <a:schemeClr val="accent1"/>
              </a:buClr>
              <a:buSzPct val="70000"/>
              <a:tabLst/>
              <a:defRPr/>
            </a:pPr>
            <a:r>
              <a:rPr kumimoji="0" lang="id-ID" sz="4000" b="1" i="0" u="none" strike="noStrike" kern="1200" cap="none" spc="0" normalizeH="0" baseline="0" noProof="0" dirty="0" smtClean="0">
                <a:ln>
                  <a:noFill/>
                </a:ln>
                <a:solidFill>
                  <a:srgbClr val="002060"/>
                </a:solidFill>
                <a:effectLst/>
                <a:uLnTx/>
                <a:uFillTx/>
                <a:latin typeface="+mn-lt"/>
                <a:ea typeface="+mn-ea"/>
                <a:cs typeface="+mn-cs"/>
              </a:rPr>
              <a:t>Universitas Komputer Indonesia</a:t>
            </a:r>
            <a:endParaRPr kumimoji="0" lang="en-US" sz="4000" b="1" i="0" u="none" strike="noStrike" kern="1200" cap="none" spc="0" normalizeH="0" baseline="0" noProof="0" dirty="0" smtClean="0">
              <a:ln>
                <a:noFill/>
              </a:ln>
              <a:solidFill>
                <a:srgbClr val="002060"/>
              </a:solidFill>
              <a:effectLst/>
              <a:uLnTx/>
              <a:uFillTx/>
              <a:latin typeface="+mn-lt"/>
              <a:ea typeface="+mn-ea"/>
              <a:cs typeface="+mn-cs"/>
            </a:endParaRPr>
          </a:p>
        </p:txBody>
      </p:sp>
      <p:sp>
        <p:nvSpPr>
          <p:cNvPr id="7" name="Rectangle 6"/>
          <p:cNvSpPr/>
          <p:nvPr/>
        </p:nvSpPr>
        <p:spPr>
          <a:xfrm>
            <a:off x="2286000" y="5873115"/>
            <a:ext cx="4800600" cy="984885"/>
          </a:xfrm>
          <a:prstGeom prst="rect">
            <a:avLst/>
          </a:prstGeom>
        </p:spPr>
        <p:txBody>
          <a:bodyPr wrap="square">
            <a:spAutoFit/>
          </a:bodyPr>
          <a:lstStyle/>
          <a:p>
            <a:pPr lvl="0" algn="ctr">
              <a:spcBef>
                <a:spcPct val="0"/>
              </a:spcBef>
              <a:defRPr/>
            </a:pPr>
            <a:r>
              <a:rPr lang="id-ID" sz="2000" cap="all" dirty="0" smtClean="0">
                <a:solidFill>
                  <a:schemeClr val="accent6">
                    <a:lumMod val="40000"/>
                    <a:lumOff val="60000"/>
                  </a:schemeClr>
                </a:solidFill>
                <a:effectLst>
                  <a:reflection blurRad="12700" stA="48000" endA="300" endPos="55000" dir="5400000" sy="-90000" algn="bl" rotWithShape="0"/>
                </a:effectLst>
              </a:rPr>
              <a:t>Source:</a:t>
            </a:r>
            <a:endParaRPr lang="en-US"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en-US" sz="2000" cap="all" dirty="0" smtClean="0">
                <a:solidFill>
                  <a:schemeClr val="accent6">
                    <a:lumMod val="40000"/>
                    <a:lumOff val="60000"/>
                  </a:schemeClr>
                </a:solidFill>
                <a:effectLst>
                  <a:reflection blurRad="12700" stA="48000" endA="300" endPos="55000" dir="5400000" sy="-90000" algn="bl" rotWithShape="0"/>
                </a:effectLst>
              </a:rPr>
              <a:t>Larson &amp; gray, 2014</a:t>
            </a:r>
            <a:r>
              <a:rPr lang="en-US" sz="2000" dirty="0" smtClean="0">
                <a:solidFill>
                  <a:schemeClr val="accent6">
                    <a:lumMod val="40000"/>
                    <a:lumOff val="60000"/>
                  </a:schemeClr>
                </a:solidFill>
                <a:effectLst>
                  <a:reflection blurRad="12700" stA="48000" endA="300" endPos="55000" dir="5400000" sy="-90000" algn="bl" rotWithShape="0"/>
                </a:effectLst>
              </a:rPr>
              <a:t> </a:t>
            </a:r>
            <a:endParaRPr lang="id-ID" sz="2000" cap="all" dirty="0" smtClean="0">
              <a:solidFill>
                <a:schemeClr val="accent6">
                  <a:lumMod val="40000"/>
                  <a:lumOff val="60000"/>
                </a:schemeClr>
              </a:solidFill>
              <a:effectLst>
                <a:reflection blurRad="12700" stA="48000" endA="300" endPos="55000" dir="5400000" sy="-90000" algn="bl" rotWithShape="0"/>
              </a:effectLst>
            </a:endParaRPr>
          </a:p>
          <a:p>
            <a:pPr lvl="0" algn="ctr">
              <a:spcBef>
                <a:spcPct val="0"/>
              </a:spcBef>
              <a:defRPr/>
            </a:pPr>
            <a:r>
              <a:rPr lang="id-ID" cap="all" dirty="0" smtClean="0">
                <a:solidFill>
                  <a:schemeClr val="accent6">
                    <a:lumMod val="40000"/>
                    <a:lumOff val="60000"/>
                  </a:schemeClr>
                </a:solidFill>
                <a:effectLst>
                  <a:reflection blurRad="12700" stA="48000" endA="300" endPos="55000" dir="5400000" sy="-90000" algn="bl" rotWithShape="0"/>
                </a:effectLst>
              </a:rPr>
              <a:t>Pinto, j.k. 2010, 2ND. ED.</a:t>
            </a:r>
            <a:endParaRPr lang="id-ID" dirty="0">
              <a:solidFill>
                <a:schemeClr val="accent6">
                  <a:lumMod val="40000"/>
                  <a:lumOff val="60000"/>
                </a:schemeClr>
              </a:solidFill>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0"/>
            <a:ext cx="8686800" cy="841248"/>
          </a:xfrm>
        </p:spPr>
        <p:txBody>
          <a:bodyPr>
            <a:normAutofit/>
          </a:bodyPr>
          <a:lstStyle/>
          <a:p>
            <a:pPr algn="ctr"/>
            <a:r>
              <a:rPr lang="id-ID" sz="2800" dirty="0" smtClean="0"/>
              <a:t>Coding the wbs for information (EXAMPLE)</a:t>
            </a:r>
            <a:endParaRPr lang="id-ID" sz="2800" dirty="0"/>
          </a:p>
        </p:txBody>
      </p:sp>
      <p:pic>
        <p:nvPicPr>
          <p:cNvPr id="5" name="Picture 7" descr="0411"/>
          <p:cNvPicPr>
            <a:picLocks noChangeAspect="1" noChangeArrowheads="1"/>
          </p:cNvPicPr>
          <p:nvPr/>
        </p:nvPicPr>
        <p:blipFill>
          <a:blip r:embed="rId2" cstate="print"/>
          <a:srcRect/>
          <a:stretch>
            <a:fillRect/>
          </a:stretch>
        </p:blipFill>
        <p:spPr bwMode="auto">
          <a:xfrm>
            <a:off x="1066800" y="1066800"/>
            <a:ext cx="6035675" cy="551656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up)">
                                      <p:cBhvr>
                                        <p:cTn id="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304800" y="0"/>
            <a:ext cx="8686800" cy="841248"/>
          </a:xfrm>
        </p:spPr>
        <p:txBody>
          <a:bodyPr>
            <a:normAutofit fontScale="90000"/>
          </a:bodyPr>
          <a:lstStyle/>
          <a:p>
            <a:pPr algn="ctr"/>
            <a:r>
              <a:rPr lang="id-ID" sz="2800" dirty="0" smtClean="0"/>
              <a:t>Responsibility matrix for market research project (EXAMPLE)</a:t>
            </a:r>
            <a:endParaRPr lang="id-ID" sz="2800" dirty="0"/>
          </a:p>
        </p:txBody>
      </p:sp>
      <p:pic>
        <p:nvPicPr>
          <p:cNvPr id="5" name="Picture 4"/>
          <p:cNvPicPr>
            <a:picLocks noChangeAspect="1" noChangeArrowheads="1"/>
          </p:cNvPicPr>
          <p:nvPr/>
        </p:nvPicPr>
        <p:blipFill>
          <a:blip r:embed="rId2" cstate="print"/>
          <a:srcRect/>
          <a:stretch>
            <a:fillRect/>
          </a:stretch>
        </p:blipFill>
        <p:spPr bwMode="auto">
          <a:xfrm>
            <a:off x="952500" y="1325563"/>
            <a:ext cx="7237413" cy="4398962"/>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arn(inHorizontal)">
                                      <p:cBhvr>
                                        <p:cTn id="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http://t1.gstatic.com/images?q=tbn:ANd9GcRUIkLciRPipsFoUBOrr9cbLlI2qpqiNrvlJWTZrWfOzt7qBlUUq5GHLt8">
            <a:hlinkClick r:id="rId2"/>
          </p:cNvPr>
          <p:cNvPicPr>
            <a:picLocks noChangeAspect="1" noChangeArrowheads="1"/>
          </p:cNvPicPr>
          <p:nvPr/>
        </p:nvPicPr>
        <p:blipFill>
          <a:blip r:embed="rId3" cstate="print"/>
          <a:srcRect/>
          <a:stretch>
            <a:fillRect/>
          </a:stretch>
        </p:blipFill>
        <p:spPr bwMode="auto">
          <a:xfrm>
            <a:off x="-1" y="0"/>
            <a:ext cx="9144001" cy="6858000"/>
          </a:xfrm>
          <a:prstGeom prst="rect">
            <a:avLst/>
          </a:prstGeom>
          <a:noFill/>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Project scope</a:t>
            </a:r>
            <a:endParaRPr lang="id-ID" dirty="0"/>
          </a:p>
        </p:txBody>
      </p:sp>
      <p:sp>
        <p:nvSpPr>
          <p:cNvPr id="3" name="Content Placeholder 2"/>
          <p:cNvSpPr>
            <a:spLocks noGrp="1"/>
          </p:cNvSpPr>
          <p:nvPr>
            <p:ph idx="1"/>
          </p:nvPr>
        </p:nvSpPr>
        <p:spPr/>
        <p:txBody>
          <a:bodyPr/>
          <a:lstStyle/>
          <a:p>
            <a:r>
              <a:rPr lang="en-US" dirty="0" smtClean="0"/>
              <a:t>is everything about a project – work content as well as expected outcomes. Project scope consist of naming all activities to be performed, the resources consumed, and the end product that result, including quality standard. Scope includes a project goals, constraints, limitations.</a:t>
            </a:r>
            <a:endParaRPr lang="id-ID"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686800" cy="1143000"/>
          </a:xfrm>
        </p:spPr>
        <p:txBody>
          <a:bodyPr>
            <a:noAutofit/>
          </a:bodyPr>
          <a:lstStyle/>
          <a:p>
            <a:pPr algn="ctr"/>
            <a:r>
              <a:rPr lang="id-ID" sz="4000" dirty="0" smtClean="0"/>
              <a:t>SCOPE MANAGEMENT</a:t>
            </a:r>
            <a:endParaRPr lang="id-ID" sz="4000" dirty="0"/>
          </a:p>
        </p:txBody>
      </p:sp>
      <p:sp>
        <p:nvSpPr>
          <p:cNvPr id="3" name="Content Placeholder 2"/>
          <p:cNvSpPr>
            <a:spLocks noGrp="1"/>
          </p:cNvSpPr>
          <p:nvPr>
            <p:ph idx="1"/>
          </p:nvPr>
        </p:nvSpPr>
        <p:spPr>
          <a:xfrm>
            <a:off x="685800" y="1600200"/>
            <a:ext cx="8305800" cy="4479925"/>
          </a:xfrm>
        </p:spPr>
        <p:txBody>
          <a:bodyPr/>
          <a:lstStyle/>
          <a:p>
            <a:r>
              <a:rPr lang="en-US" dirty="0" smtClean="0"/>
              <a:t>is the function of controlling a project in terms of its goals and objectives through the processes of conceptual development, full definition, execution, and termination.</a:t>
            </a:r>
            <a:endParaRPr lang="id-ID" dirty="0" smtClean="0"/>
          </a:p>
          <a:p>
            <a:r>
              <a:rPr lang="en-US" b="1" dirty="0" smtClean="0"/>
              <a:t>It’s a dream until you write it down. Then it’s goal</a:t>
            </a:r>
          </a:p>
          <a:p>
            <a:r>
              <a:rPr lang="en-US" dirty="0" smtClean="0"/>
              <a:t>We can control only what we have planned</a:t>
            </a:r>
            <a:endParaRPr lang="id-ID" dirty="0" smtClean="0"/>
          </a:p>
          <a:p>
            <a:endParaRPr lang="id-ID"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dirty="0" smtClean="0"/>
              <a:t>Defining the project</a:t>
            </a:r>
            <a:endParaRPr lang="id-ID" dirty="0"/>
          </a:p>
        </p:txBody>
      </p:sp>
      <p:sp>
        <p:nvSpPr>
          <p:cNvPr id="3" name="Content Placeholder 2"/>
          <p:cNvSpPr>
            <a:spLocks noGrp="1"/>
          </p:cNvSpPr>
          <p:nvPr>
            <p:ph idx="1"/>
          </p:nvPr>
        </p:nvSpPr>
        <p:spPr>
          <a:xfrm>
            <a:off x="838200" y="1219200"/>
            <a:ext cx="8153400" cy="5334000"/>
          </a:xfrm>
        </p:spPr>
        <p:txBody>
          <a:bodyPr>
            <a:normAutofit lnSpcReduction="10000"/>
          </a:bodyPr>
          <a:lstStyle/>
          <a:p>
            <a:r>
              <a:rPr lang="en-US" dirty="0" smtClean="0"/>
              <a:t>Defining the project scope</a:t>
            </a:r>
            <a:endParaRPr lang="id-ID" dirty="0" smtClean="0"/>
          </a:p>
          <a:p>
            <a:pPr lvl="0">
              <a:buNone/>
            </a:pPr>
            <a:r>
              <a:rPr lang="id-ID" dirty="0" smtClean="0"/>
              <a:t>	</a:t>
            </a:r>
            <a:r>
              <a:rPr lang="id-ID" sz="2400" dirty="0" smtClean="0"/>
              <a:t>1.</a:t>
            </a:r>
            <a:r>
              <a:rPr lang="en-US" sz="2400" dirty="0" smtClean="0"/>
              <a:t> Project objective</a:t>
            </a:r>
            <a:endParaRPr lang="id-ID" sz="2400" dirty="0" smtClean="0"/>
          </a:p>
          <a:p>
            <a:pPr lvl="0">
              <a:buNone/>
            </a:pPr>
            <a:r>
              <a:rPr lang="id-ID" sz="2400" dirty="0" smtClean="0"/>
              <a:t>	2. </a:t>
            </a:r>
            <a:r>
              <a:rPr lang="en-US" sz="2400" dirty="0" smtClean="0"/>
              <a:t>Deliverables</a:t>
            </a:r>
            <a:endParaRPr lang="id-ID" sz="2400" dirty="0" smtClean="0"/>
          </a:p>
          <a:p>
            <a:pPr lvl="0">
              <a:buNone/>
            </a:pPr>
            <a:r>
              <a:rPr lang="id-ID" sz="2400" dirty="0" smtClean="0"/>
              <a:t>	3. </a:t>
            </a:r>
            <a:r>
              <a:rPr lang="en-US" sz="2400" dirty="0" smtClean="0"/>
              <a:t>Milestones</a:t>
            </a:r>
            <a:endParaRPr lang="id-ID" sz="2400" dirty="0" smtClean="0"/>
          </a:p>
          <a:p>
            <a:pPr lvl="0">
              <a:buNone/>
            </a:pPr>
            <a:r>
              <a:rPr lang="id-ID" sz="2400" dirty="0" smtClean="0"/>
              <a:t>	4. </a:t>
            </a:r>
            <a:r>
              <a:rPr lang="en-US" sz="2400" dirty="0" smtClean="0"/>
              <a:t>Technical requirements</a:t>
            </a:r>
            <a:endParaRPr lang="id-ID" sz="2400" dirty="0" smtClean="0"/>
          </a:p>
          <a:p>
            <a:pPr lvl="0">
              <a:buNone/>
            </a:pPr>
            <a:r>
              <a:rPr lang="id-ID" sz="2400" dirty="0" smtClean="0"/>
              <a:t>	5. </a:t>
            </a:r>
            <a:r>
              <a:rPr lang="en-US" sz="2400" dirty="0" smtClean="0"/>
              <a:t>Limits &amp; Exclusions</a:t>
            </a:r>
          </a:p>
          <a:p>
            <a:pPr lvl="0">
              <a:buNone/>
            </a:pPr>
            <a:r>
              <a:rPr lang="en-US" sz="2400" dirty="0" smtClean="0"/>
              <a:t>	6. Reviews wit</a:t>
            </a:r>
            <a:r>
              <a:rPr lang="id-ID" sz="2400" dirty="0" smtClean="0"/>
              <a:t>h</a:t>
            </a:r>
            <a:r>
              <a:rPr lang="en-US" sz="2400" dirty="0" smtClean="0"/>
              <a:t> customer</a:t>
            </a:r>
            <a:endParaRPr lang="id-ID" sz="2400" dirty="0" smtClean="0"/>
          </a:p>
          <a:p>
            <a:r>
              <a:rPr lang="en-US" dirty="0" smtClean="0"/>
              <a:t>Establishing project priorities</a:t>
            </a:r>
          </a:p>
          <a:p>
            <a:r>
              <a:rPr lang="en-US" dirty="0" smtClean="0"/>
              <a:t>Creating the breakdown structure</a:t>
            </a:r>
            <a:endParaRPr lang="id-ID" dirty="0" smtClean="0"/>
          </a:p>
          <a:p>
            <a:r>
              <a:rPr lang="id-ID" dirty="0" smtClean="0"/>
              <a:t>Integrating the WBS with the Organization</a:t>
            </a:r>
            <a:endParaRPr lang="en-US" dirty="0" smtClean="0"/>
          </a:p>
          <a:p>
            <a:r>
              <a:rPr lang="en-US" dirty="0" smtClean="0"/>
              <a:t>Coding the WBS </a:t>
            </a:r>
          </a:p>
          <a:p>
            <a:pPr marL="0" indent="0">
              <a:buNone/>
            </a:pPr>
            <a:endParaRPr lang="id-ID"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id-ID" dirty="0" smtClean="0"/>
              <a:t>Establishing project priorities</a:t>
            </a:r>
            <a:endParaRPr lang="id-ID" dirty="0"/>
          </a:p>
        </p:txBody>
      </p:sp>
      <p:pic>
        <p:nvPicPr>
          <p:cNvPr id="5" name="Picture 4"/>
          <p:cNvPicPr>
            <a:picLocks noChangeAspect="1" noChangeArrowheads="1"/>
          </p:cNvPicPr>
          <p:nvPr/>
        </p:nvPicPr>
        <p:blipFill>
          <a:blip r:embed="rId2" cstate="print"/>
          <a:srcRect/>
          <a:stretch>
            <a:fillRect/>
          </a:stretch>
        </p:blipFill>
        <p:spPr bwMode="auto">
          <a:xfrm>
            <a:off x="1674813" y="1600200"/>
            <a:ext cx="5765800" cy="3751263"/>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500" fill="hold"/>
                                        <p:tgtEl>
                                          <p:spTgt spid="5"/>
                                        </p:tgtEl>
                                        <p:attrNameLst>
                                          <p:attrName>ppt_w</p:attrName>
                                        </p:attrNameLst>
                                      </p:cBhvr>
                                      <p:tavLst>
                                        <p:tav tm="0">
                                          <p:val>
                                            <p:fltVal val="0"/>
                                          </p:val>
                                        </p:tav>
                                        <p:tav tm="100000">
                                          <p:val>
                                            <p:strVal val="#ppt_w"/>
                                          </p:val>
                                        </p:tav>
                                      </p:tavLst>
                                    </p:anim>
                                    <p:anim calcmode="lin" valueType="num">
                                      <p:cBhvr>
                                        <p:cTn id="8" dur="500" fill="hold"/>
                                        <p:tgtEl>
                                          <p:spTgt spid="5"/>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r>
              <a:rPr lang="id-ID" sz="4000" dirty="0" smtClean="0"/>
              <a:t>Cost</a:t>
            </a:r>
          </a:p>
          <a:p>
            <a:pPr algn="ctr"/>
            <a:r>
              <a:rPr lang="id-ID" sz="4000" dirty="0" smtClean="0"/>
              <a:t>Profit Potential</a:t>
            </a:r>
          </a:p>
          <a:p>
            <a:pPr algn="ctr"/>
            <a:r>
              <a:rPr lang="id-ID" sz="4000" dirty="0" smtClean="0"/>
              <a:t>Time To Market</a:t>
            </a:r>
          </a:p>
          <a:p>
            <a:pPr algn="ctr"/>
            <a:r>
              <a:rPr lang="id-ID" sz="4000" dirty="0" smtClean="0"/>
              <a:t>Development Risk</a:t>
            </a:r>
          </a:p>
          <a:p>
            <a:pPr algn="ctr"/>
            <a:r>
              <a:rPr lang="id-ID" sz="4000" dirty="0" smtClean="0"/>
              <a:t>Others</a:t>
            </a:r>
          </a:p>
          <a:p>
            <a:endParaRPr lang="id-ID" dirty="0"/>
          </a:p>
        </p:txBody>
      </p:sp>
      <p:sp>
        <p:nvSpPr>
          <p:cNvPr id="4" name="Title 1"/>
          <p:cNvSpPr>
            <a:spLocks noGrp="1"/>
          </p:cNvSpPr>
          <p:nvPr>
            <p:ph type="title"/>
          </p:nvPr>
        </p:nvSpPr>
        <p:spPr/>
        <p:txBody>
          <a:bodyPr/>
          <a:lstStyle/>
          <a:p>
            <a:r>
              <a:rPr lang="id-ID" dirty="0" smtClean="0"/>
              <a:t>Establishing project priorities</a:t>
            </a:r>
            <a:endParaRPr lang="id-ID"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5" descr="0403"/>
          <p:cNvPicPr>
            <a:picLocks noChangeAspect="1" noChangeArrowheads="1"/>
          </p:cNvPicPr>
          <p:nvPr/>
        </p:nvPicPr>
        <p:blipFill>
          <a:blip r:embed="rId2" cstate="print"/>
          <a:srcRect/>
          <a:stretch>
            <a:fillRect/>
          </a:stretch>
        </p:blipFill>
        <p:spPr bwMode="auto">
          <a:xfrm>
            <a:off x="1981200" y="801687"/>
            <a:ext cx="5045075" cy="6056313"/>
          </a:xfrm>
          <a:prstGeom prst="rect">
            <a:avLst/>
          </a:prstGeom>
          <a:noFill/>
        </p:spPr>
      </p:pic>
      <p:sp>
        <p:nvSpPr>
          <p:cNvPr id="4" name="Title 1"/>
          <p:cNvSpPr>
            <a:spLocks noGrp="1"/>
          </p:cNvSpPr>
          <p:nvPr>
            <p:ph type="title"/>
          </p:nvPr>
        </p:nvSpPr>
        <p:spPr>
          <a:xfrm>
            <a:off x="457200" y="0"/>
            <a:ext cx="8686800" cy="841248"/>
          </a:xfrm>
        </p:spPr>
        <p:txBody>
          <a:bodyPr>
            <a:normAutofit/>
          </a:bodyPr>
          <a:lstStyle/>
          <a:p>
            <a:r>
              <a:rPr lang="id-ID" dirty="0" smtClean="0"/>
              <a:t>Hierarchical breakdown of the wbs</a:t>
            </a:r>
            <a:endParaRPr lang="id-ID"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1"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up)">
                                      <p:cBhvr>
                                        <p:cTn id="7" dur="1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Work breakdown structure </a:t>
            </a:r>
            <a:r>
              <a:rPr lang="id-ID" sz="2000" dirty="0" smtClean="0"/>
              <a:t>(Example)</a:t>
            </a:r>
            <a:endParaRPr lang="id-ID" sz="2000" dirty="0"/>
          </a:p>
        </p:txBody>
      </p:sp>
      <p:pic>
        <p:nvPicPr>
          <p:cNvPr id="160" name="Picture 4"/>
          <p:cNvPicPr>
            <a:picLocks noChangeAspect="1" noChangeArrowheads="1"/>
          </p:cNvPicPr>
          <p:nvPr/>
        </p:nvPicPr>
        <p:blipFill>
          <a:blip r:embed="rId2" cstate="print"/>
          <a:srcRect/>
          <a:stretch>
            <a:fillRect/>
          </a:stretch>
        </p:blipFill>
        <p:spPr bwMode="auto">
          <a:xfrm>
            <a:off x="914440" y="1234464"/>
            <a:ext cx="7313613" cy="4826000"/>
          </a:xfrm>
          <a:prstGeom prst="rect">
            <a:avLst/>
          </a:prstGeom>
          <a:noFill/>
          <a:ln w="9525">
            <a:noFill/>
            <a:miter lim="800000"/>
            <a:headEnd/>
            <a:tailEnd/>
          </a:ln>
          <a:effec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7" presetClass="entr" presetSubtype="10" fill="hold" nodeType="afterEffect">
                                  <p:stCondLst>
                                    <p:cond delay="0"/>
                                  </p:stCondLst>
                                  <p:childTnLst>
                                    <p:set>
                                      <p:cBhvr>
                                        <p:cTn id="6" dur="1" fill="hold">
                                          <p:stCondLst>
                                            <p:cond delay="0"/>
                                          </p:stCondLst>
                                        </p:cTn>
                                        <p:tgtEl>
                                          <p:spTgt spid="160"/>
                                        </p:tgtEl>
                                        <p:attrNameLst>
                                          <p:attrName>style.visibility</p:attrName>
                                        </p:attrNameLst>
                                      </p:cBhvr>
                                      <p:to>
                                        <p:strVal val="visible"/>
                                      </p:to>
                                    </p:set>
                                    <p:anim calcmode="lin" valueType="num">
                                      <p:cBhvr>
                                        <p:cTn id="7" dur="1000" fill="hold"/>
                                        <p:tgtEl>
                                          <p:spTgt spid="160"/>
                                        </p:tgtEl>
                                        <p:attrNameLst>
                                          <p:attrName>ppt_w</p:attrName>
                                        </p:attrNameLst>
                                      </p:cBhvr>
                                      <p:tavLst>
                                        <p:tav tm="0">
                                          <p:val>
                                            <p:fltVal val="0"/>
                                          </p:val>
                                        </p:tav>
                                        <p:tav tm="100000">
                                          <p:val>
                                            <p:strVal val="#ppt_w"/>
                                          </p:val>
                                        </p:tav>
                                      </p:tavLst>
                                    </p:anim>
                                    <p:anim calcmode="lin" valueType="num">
                                      <p:cBhvr>
                                        <p:cTn id="8" dur="1000" fill="hold"/>
                                        <p:tgtEl>
                                          <p:spTgt spid="160"/>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686800" cy="841248"/>
          </a:xfrm>
        </p:spPr>
        <p:txBody>
          <a:bodyPr/>
          <a:lstStyle/>
          <a:p>
            <a:pPr algn="ctr"/>
            <a:r>
              <a:rPr lang="id-ID" dirty="0" smtClean="0"/>
              <a:t>Integrating wbs &amp; obs </a:t>
            </a:r>
            <a:r>
              <a:rPr lang="id-ID" sz="2000" dirty="0" smtClean="0"/>
              <a:t>(Example)</a:t>
            </a:r>
            <a:endParaRPr lang="id-ID" sz="2000" dirty="0"/>
          </a:p>
        </p:txBody>
      </p:sp>
      <p:pic>
        <p:nvPicPr>
          <p:cNvPr id="4" name="Picture 5" descr="0405"/>
          <p:cNvPicPr>
            <a:picLocks noChangeAspect="1" noChangeArrowheads="1"/>
          </p:cNvPicPr>
          <p:nvPr/>
        </p:nvPicPr>
        <p:blipFill>
          <a:blip r:embed="rId2" cstate="print"/>
          <a:srcRect/>
          <a:stretch>
            <a:fillRect/>
          </a:stretch>
        </p:blipFill>
        <p:spPr bwMode="auto">
          <a:xfrm>
            <a:off x="457200" y="731838"/>
            <a:ext cx="7864475" cy="57150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6" presetClass="entr" presetSubtype="26" fill="hold"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Horizontal)">
                                      <p:cBhvr>
                                        <p:cTn id="7"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2176</TotalTime>
  <Words>187</Words>
  <Application>Microsoft Office PowerPoint</Application>
  <PresentationFormat>On-screen Show (4:3)</PresentationFormat>
  <Paragraphs>37</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Trek</vt:lpstr>
      <vt:lpstr>PowerPoint Presentation</vt:lpstr>
      <vt:lpstr>Project scope</vt:lpstr>
      <vt:lpstr>SCOPE MANAGEMENT</vt:lpstr>
      <vt:lpstr>Defining the project</vt:lpstr>
      <vt:lpstr>Establishing project priorities</vt:lpstr>
      <vt:lpstr>Establishing project priorities</vt:lpstr>
      <vt:lpstr>Hierarchical breakdown of the wbs</vt:lpstr>
      <vt:lpstr>Work breakdown structure (Example)</vt:lpstr>
      <vt:lpstr>Integrating wbs &amp; obs (Example)</vt:lpstr>
      <vt:lpstr>Coding the wbs for information (EXAMPLE)</vt:lpstr>
      <vt:lpstr>Responsibility matrix for market research project (EXAMPLE)</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Technology  Project Management  DR. HERMAN S. MBA</dc:title>
  <dc:creator>Herman</dc:creator>
  <cp:lastModifiedBy>Reviewer</cp:lastModifiedBy>
  <cp:revision>230</cp:revision>
  <dcterms:created xsi:type="dcterms:W3CDTF">2011-02-11T03:03:21Z</dcterms:created>
  <dcterms:modified xsi:type="dcterms:W3CDTF">2019-10-12T04:29:19Z</dcterms:modified>
</cp:coreProperties>
</file>