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2" r:id="rId4"/>
    <p:sldId id="263" r:id="rId5"/>
    <p:sldId id="259" r:id="rId6"/>
    <p:sldId id="264" r:id="rId7"/>
    <p:sldId id="265" r:id="rId8"/>
    <p:sldId id="266" r:id="rId9"/>
    <p:sldId id="267" r:id="rId10"/>
    <p:sldId id="261" r:id="rId11"/>
    <p:sldId id="260" r:id="rId12"/>
    <p:sldId id="258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9" d="100"/>
          <a:sy n="79" d="100"/>
        </p:scale>
        <p:origin x="-427" y="88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77036B-F941-4DFA-A038-C5196EB697C1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EA0AF-6B96-40C4-8E8F-EB71FB6EB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013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EA0AF-6B96-40C4-8E8F-EB71FB6EB28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538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2A56-FF03-40CE-B47C-2A4E69DC3DE6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3A7D-0583-4A09-AEEF-0706CA741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296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2A56-FF03-40CE-B47C-2A4E69DC3DE6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3A7D-0583-4A09-AEEF-0706CA741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62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2A56-FF03-40CE-B47C-2A4E69DC3DE6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3A7D-0583-4A09-AEEF-0706CA741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93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2A56-FF03-40CE-B47C-2A4E69DC3DE6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3A7D-0583-4A09-AEEF-0706CA741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60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2A56-FF03-40CE-B47C-2A4E69DC3DE6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3A7D-0583-4A09-AEEF-0706CA741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67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2A56-FF03-40CE-B47C-2A4E69DC3DE6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3A7D-0583-4A09-AEEF-0706CA741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32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2A56-FF03-40CE-B47C-2A4E69DC3DE6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3A7D-0583-4A09-AEEF-0706CA741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331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2A56-FF03-40CE-B47C-2A4E69DC3DE6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3A7D-0583-4A09-AEEF-0706CA741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83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2A56-FF03-40CE-B47C-2A4E69DC3DE6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3A7D-0583-4A09-AEEF-0706CA741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86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2A56-FF03-40CE-B47C-2A4E69DC3DE6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3A7D-0583-4A09-AEEF-0706CA741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88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2A56-FF03-40CE-B47C-2A4E69DC3DE6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73A7D-0583-4A09-AEEF-0706CA741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7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22A56-FF03-40CE-B47C-2A4E69DC3DE6}" type="datetimeFigureOut">
              <a:rPr lang="en-US" smtClean="0"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73A7D-0583-4A09-AEEF-0706CA741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6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dirty="0" err="1" smtClean="0"/>
              <a:t>Materi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23622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Anda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memahami</a:t>
            </a:r>
            <a:r>
              <a:rPr lang="en-US" dirty="0" smtClean="0">
                <a:solidFill>
                  <a:schemeClr val="tx1"/>
                </a:solidFill>
              </a:rPr>
              <a:t> 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Pengertian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Perkembangan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Masalah-masalah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Filsafat</a:t>
            </a: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err="1" smtClean="0">
                <a:solidFill>
                  <a:schemeClr val="tx1"/>
                </a:solidFill>
              </a:rPr>
              <a:t>Isu-isu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Filosofis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Studi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Komunikasi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699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</a:t>
            </a:r>
            <a:r>
              <a:rPr lang="en-US" dirty="0" err="1" smtClean="0"/>
              <a:t>Masalah-masalah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b="1" dirty="0" err="1"/>
              <a:t>Logika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Landasan</a:t>
            </a:r>
            <a:r>
              <a:rPr lang="en-US" b="1" dirty="0"/>
              <a:t> </a:t>
            </a:r>
            <a:r>
              <a:rPr lang="en-US" b="1" dirty="0" err="1"/>
              <a:t>Penalaran</a:t>
            </a:r>
            <a:endParaRPr lang="en-US" b="1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b="1" dirty="0" err="1"/>
              <a:t>Epistemologi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Landasan</a:t>
            </a:r>
            <a:r>
              <a:rPr lang="en-US" b="1" dirty="0"/>
              <a:t> </a:t>
            </a:r>
            <a:r>
              <a:rPr lang="en-US" b="1" dirty="0" err="1"/>
              <a:t>Pengetahuan</a:t>
            </a:r>
            <a:endParaRPr lang="en-US" b="1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b="1" dirty="0" err="1" smtClean="0"/>
              <a:t>Metafisika</a:t>
            </a:r>
            <a:r>
              <a:rPr lang="en-US" b="1" dirty="0" smtClean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Landasan</a:t>
            </a:r>
            <a:r>
              <a:rPr lang="en-US" b="1" dirty="0"/>
              <a:t> </a:t>
            </a:r>
            <a:r>
              <a:rPr lang="en-US" b="1" dirty="0" err="1"/>
              <a:t>Memahami</a:t>
            </a:r>
            <a:r>
              <a:rPr lang="en-US" b="1" dirty="0"/>
              <a:t> </a:t>
            </a:r>
            <a:r>
              <a:rPr lang="en-US" b="1" dirty="0" err="1"/>
              <a:t>Hakikat</a:t>
            </a:r>
            <a:endParaRPr lang="en-US" b="1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b="1" dirty="0" err="1"/>
              <a:t>Metode</a:t>
            </a:r>
            <a:r>
              <a:rPr lang="en-US" b="1" dirty="0"/>
              <a:t> </a:t>
            </a:r>
            <a:r>
              <a:rPr lang="en-US" b="1" dirty="0" err="1" smtClean="0"/>
              <a:t>Filsafat</a:t>
            </a:r>
            <a:endParaRPr lang="en-US" b="1" dirty="0" smtClean="0"/>
          </a:p>
          <a:p>
            <a:pPr marL="857250" lvl="3" indent="0">
              <a:buNone/>
            </a:pPr>
            <a:r>
              <a:rPr lang="en-US" b="1" i="1" dirty="0" err="1"/>
              <a:t>Metode</a:t>
            </a:r>
            <a:r>
              <a:rPr lang="en-US" b="1" i="1" dirty="0"/>
              <a:t> </a:t>
            </a:r>
            <a:r>
              <a:rPr lang="en-US" b="1" i="1" dirty="0" smtClean="0"/>
              <a:t>Zeno :</a:t>
            </a:r>
            <a:r>
              <a:rPr lang="en-US" i="1" dirty="0" err="1" smtClean="0"/>
              <a:t>reductio</a:t>
            </a:r>
            <a:r>
              <a:rPr lang="en-US" i="1" dirty="0" smtClean="0"/>
              <a:t> </a:t>
            </a:r>
            <a:r>
              <a:rPr lang="en-US" i="1" dirty="0"/>
              <a:t>ad </a:t>
            </a:r>
            <a:r>
              <a:rPr lang="en-US" i="1" dirty="0" smtClean="0"/>
              <a:t>absurdum</a:t>
            </a:r>
          </a:p>
          <a:p>
            <a:pPr marL="857250" lvl="3" indent="0">
              <a:buNone/>
            </a:pPr>
            <a:r>
              <a:rPr lang="en-US" b="1" i="1" dirty="0" err="1"/>
              <a:t>Metode</a:t>
            </a:r>
            <a:r>
              <a:rPr lang="en-US" b="1" i="1" dirty="0"/>
              <a:t> </a:t>
            </a:r>
            <a:r>
              <a:rPr lang="en-US" b="1" i="1" dirty="0" err="1" smtClean="0"/>
              <a:t>Sokratik</a:t>
            </a:r>
            <a:r>
              <a:rPr lang="en-US" b="1" i="1" dirty="0" smtClean="0"/>
              <a:t> :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percakapan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dialektis</a:t>
            </a:r>
            <a:r>
              <a:rPr lang="en-US" dirty="0"/>
              <a:t>. </a:t>
            </a:r>
            <a:r>
              <a:rPr lang="en-US" dirty="0" err="1"/>
              <a:t>Sementara</a:t>
            </a:r>
            <a:r>
              <a:rPr lang="en-US" dirty="0"/>
              <a:t> yang lain, </a:t>
            </a:r>
            <a:r>
              <a:rPr lang="en-US" dirty="0" err="1"/>
              <a:t>beranggapan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dialektis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interogasi</a:t>
            </a:r>
            <a:r>
              <a:rPr lang="en-US" dirty="0"/>
              <a:t>.</a:t>
            </a:r>
          </a:p>
          <a:p>
            <a:pPr marL="914400" lvl="2" indent="0">
              <a:buNone/>
            </a:pPr>
            <a:r>
              <a:rPr lang="en-US" b="1" i="1" dirty="0" err="1"/>
              <a:t>Metode</a:t>
            </a:r>
            <a:r>
              <a:rPr lang="en-US" b="1" i="1" dirty="0"/>
              <a:t> </a:t>
            </a:r>
            <a:r>
              <a:rPr lang="en-US" b="1" i="1" dirty="0" err="1"/>
              <a:t>Aristoteles</a:t>
            </a:r>
            <a:endParaRPr lang="en-US" b="1" i="1" dirty="0"/>
          </a:p>
          <a:p>
            <a:pPr marL="914400" lvl="2" indent="0">
              <a:buNone/>
            </a:pP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kesimpulan</a:t>
            </a:r>
            <a:r>
              <a:rPr lang="en-US" dirty="0"/>
              <a:t> yang </a:t>
            </a:r>
            <a:r>
              <a:rPr lang="en-US" dirty="0" err="1"/>
              <a:t>benar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i="1" dirty="0" err="1"/>
              <a:t>induktif</a:t>
            </a:r>
            <a:r>
              <a:rPr lang="en-US" i="1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 err="1"/>
              <a:t>deduktif</a:t>
            </a:r>
            <a:r>
              <a:rPr lang="en-US" dirty="0" smtClean="0"/>
              <a:t>.</a:t>
            </a:r>
            <a:endParaRPr lang="en-US" dirty="0"/>
          </a:p>
          <a:p>
            <a:pPr lvl="2"/>
            <a:r>
              <a:rPr lang="en-US" b="1" i="1" dirty="0" err="1"/>
              <a:t>Metode</a:t>
            </a:r>
            <a:r>
              <a:rPr lang="en-US" b="1" i="1" dirty="0"/>
              <a:t> </a:t>
            </a:r>
            <a:r>
              <a:rPr lang="en-US" b="1" i="1" dirty="0" err="1"/>
              <a:t>Skolastik</a:t>
            </a:r>
            <a:endParaRPr lang="en-US" b="1" i="1" dirty="0"/>
          </a:p>
          <a:p>
            <a:pPr marL="914400" lvl="2" indent="0">
              <a:buNone/>
            </a:pPr>
            <a:r>
              <a:rPr lang="en-US" dirty="0" err="1" smtClean="0"/>
              <a:t>filsuf</a:t>
            </a:r>
            <a:r>
              <a:rPr lang="en-US" dirty="0" smtClean="0"/>
              <a:t> </a:t>
            </a:r>
            <a:r>
              <a:rPr lang="en-US" dirty="0" err="1"/>
              <a:t>skolastik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memisahkan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teologi</a:t>
            </a:r>
            <a:r>
              <a:rPr lang="en-US" dirty="0"/>
              <a:t> </a:t>
            </a:r>
            <a:r>
              <a:rPr lang="en-US" dirty="0" err="1"/>
              <a:t>kristiani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/>
              <a:t>filsafat</a:t>
            </a:r>
            <a:r>
              <a:rPr lang="en-US" dirty="0"/>
              <a:t> integral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</a:t>
            </a:r>
            <a:r>
              <a:rPr lang="en-US" dirty="0" err="1"/>
              <a:t>teologi</a:t>
            </a:r>
            <a:r>
              <a:rPr lang="en-US" dirty="0"/>
              <a:t>.</a:t>
            </a:r>
          </a:p>
          <a:p>
            <a:pPr marL="914400" lvl="2" indent="0">
              <a:buNone/>
            </a:pPr>
            <a:endParaRPr lang="en-US" dirty="0"/>
          </a:p>
          <a:p>
            <a:pPr marL="857250" lvl="3" indent="0">
              <a:buNone/>
            </a:pPr>
            <a:endParaRPr lang="en-US" b="1" i="1" dirty="0"/>
          </a:p>
          <a:p>
            <a:pPr marL="857250" lvl="3" indent="0">
              <a:buNone/>
            </a:pP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228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</a:t>
            </a:r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err="1" smtClean="0"/>
              <a:t>Filosofis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/>
              <a:t>Stephen W. Littlejohn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bukunya</a:t>
            </a:r>
            <a:r>
              <a:rPr lang="en-US" dirty="0"/>
              <a:t> yang </a:t>
            </a:r>
            <a:r>
              <a:rPr lang="en-US" dirty="0" err="1"/>
              <a:t>berjudul</a:t>
            </a:r>
            <a:r>
              <a:rPr lang="en-US" dirty="0"/>
              <a:t> </a:t>
            </a:r>
            <a:r>
              <a:rPr lang="en-US" i="1" dirty="0"/>
              <a:t>Theories of Human Communication </a:t>
            </a:r>
            <a:r>
              <a:rPr lang="en-US" dirty="0"/>
              <a:t>(1999: 31),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isu</a:t>
            </a:r>
            <a:r>
              <a:rPr lang="en-US" dirty="0"/>
              <a:t> </a:t>
            </a:r>
            <a:r>
              <a:rPr lang="en-US" dirty="0" err="1"/>
              <a:t>filosofis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,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“</a:t>
            </a:r>
            <a:r>
              <a:rPr lang="en-US" dirty="0" err="1"/>
              <a:t>metateori</a:t>
            </a:r>
            <a:r>
              <a:rPr lang="en-US" dirty="0"/>
              <a:t>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90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b="1" dirty="0" err="1"/>
              <a:t>Isu-isu</a:t>
            </a:r>
            <a:r>
              <a:rPr lang="en-US" b="1" dirty="0"/>
              <a:t> </a:t>
            </a:r>
            <a:r>
              <a:rPr lang="en-US" b="1" dirty="0" err="1" smtClean="0"/>
              <a:t>Epistemologi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 err="1"/>
              <a:t>epistemologi</a:t>
            </a:r>
            <a:r>
              <a:rPr lang="en-US" dirty="0"/>
              <a:t> </a:t>
            </a:r>
            <a:r>
              <a:rPr lang="en-US" dirty="0" err="1"/>
              <a:t>merupa</a:t>
            </a:r>
            <a:r>
              <a:rPr lang="en-US" dirty="0"/>
              <a:t>-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yang </a:t>
            </a:r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b="1" i="1" dirty="0" err="1"/>
              <a:t>Apakah</a:t>
            </a:r>
            <a:r>
              <a:rPr lang="en-US" b="1" i="1" dirty="0"/>
              <a:t> </a:t>
            </a:r>
            <a:r>
              <a:rPr lang="en-US" b="1" i="1" dirty="0" err="1"/>
              <a:t>Pengetahuan</a:t>
            </a:r>
            <a:r>
              <a:rPr lang="en-US" b="1" i="1" dirty="0"/>
              <a:t> Ada </a:t>
            </a:r>
            <a:r>
              <a:rPr lang="en-US" b="1" i="1" dirty="0" err="1"/>
              <a:t>Karena</a:t>
            </a:r>
            <a:r>
              <a:rPr lang="en-US" b="1" i="1" dirty="0"/>
              <a:t> </a:t>
            </a:r>
            <a:r>
              <a:rPr lang="en-US" b="1" i="1" dirty="0" err="1"/>
              <a:t>Pengalaman</a:t>
            </a:r>
            <a:r>
              <a:rPr lang="en-US" b="1" i="1" dirty="0"/>
              <a:t>?</a:t>
            </a:r>
          </a:p>
          <a:p>
            <a:pPr marL="342900" lvl="2" indent="-342900"/>
            <a:r>
              <a:rPr lang="en-US" b="1" i="1" dirty="0" err="1"/>
              <a:t>Apakah</a:t>
            </a:r>
            <a:r>
              <a:rPr lang="en-US" b="1" i="1" dirty="0"/>
              <a:t> </a:t>
            </a:r>
            <a:r>
              <a:rPr lang="en-US" b="1" i="1" dirty="0" err="1"/>
              <a:t>Pengetahuan</a:t>
            </a:r>
            <a:r>
              <a:rPr lang="en-US" b="1" i="1" dirty="0"/>
              <a:t> </a:t>
            </a:r>
            <a:r>
              <a:rPr lang="en-US" b="1" i="1" dirty="0" err="1"/>
              <a:t>Bersifat</a:t>
            </a:r>
            <a:r>
              <a:rPr lang="en-US" b="1" i="1" dirty="0"/>
              <a:t> </a:t>
            </a:r>
            <a:r>
              <a:rPr lang="en-US" b="1" i="1" dirty="0" err="1"/>
              <a:t>Pasti</a:t>
            </a:r>
            <a:r>
              <a:rPr lang="en-US" b="1" i="1" dirty="0"/>
              <a:t>?</a:t>
            </a:r>
          </a:p>
          <a:p>
            <a:pPr marL="342900" lvl="2" indent="-342900"/>
            <a:r>
              <a:rPr lang="en-US" b="1" i="1" dirty="0"/>
              <a:t>Proses </a:t>
            </a:r>
            <a:r>
              <a:rPr lang="en-US" b="1" i="1" dirty="0" err="1"/>
              <a:t>Apa</a:t>
            </a:r>
            <a:r>
              <a:rPr lang="en-US" b="1" i="1" dirty="0"/>
              <a:t> yang </a:t>
            </a:r>
            <a:r>
              <a:rPr lang="en-US" b="1" i="1" dirty="0" err="1"/>
              <a:t>Menyebabkan</a:t>
            </a:r>
            <a:r>
              <a:rPr lang="en-US" b="1" i="1" dirty="0"/>
              <a:t> </a:t>
            </a:r>
            <a:r>
              <a:rPr lang="en-US" b="1" i="1" dirty="0" err="1"/>
              <a:t>Tumbuhnya</a:t>
            </a:r>
            <a:r>
              <a:rPr lang="en-US" b="1" i="1" dirty="0"/>
              <a:t> </a:t>
            </a:r>
            <a:r>
              <a:rPr lang="en-US" b="1" i="1" dirty="0" err="1"/>
              <a:t>Pengetahuan</a:t>
            </a:r>
            <a:r>
              <a:rPr lang="en-US" b="1" i="1" dirty="0"/>
              <a:t>?</a:t>
            </a:r>
          </a:p>
          <a:p>
            <a:pPr marL="342900" lvl="2" indent="-342900"/>
            <a:r>
              <a:rPr lang="en-US" b="1" i="1" dirty="0" err="1"/>
              <a:t>Apakah</a:t>
            </a:r>
            <a:r>
              <a:rPr lang="en-US" b="1" i="1" dirty="0"/>
              <a:t> </a:t>
            </a:r>
            <a:r>
              <a:rPr lang="en-US" b="1" i="1" dirty="0" err="1"/>
              <a:t>Pengetahuan</a:t>
            </a:r>
            <a:r>
              <a:rPr lang="en-US" b="1" i="1" dirty="0"/>
              <a:t> </a:t>
            </a:r>
            <a:r>
              <a:rPr lang="en-US" b="1" i="1" dirty="0" err="1"/>
              <a:t>Sebaiknya</a:t>
            </a:r>
            <a:r>
              <a:rPr lang="en-US" b="1" i="1" dirty="0"/>
              <a:t> </a:t>
            </a:r>
            <a:r>
              <a:rPr lang="en-US" b="1" i="1" dirty="0" err="1"/>
              <a:t>Dipahami</a:t>
            </a:r>
            <a:r>
              <a:rPr lang="en-US" b="1" i="1" dirty="0"/>
              <a:t> </a:t>
            </a:r>
            <a:r>
              <a:rPr lang="en-US" b="1" i="1" dirty="0" err="1"/>
              <a:t>Secara</a:t>
            </a:r>
            <a:r>
              <a:rPr lang="en-US" b="1" i="1" dirty="0"/>
              <a:t> </a:t>
            </a:r>
            <a:r>
              <a:rPr lang="en-US" b="1" i="1" dirty="0" err="1"/>
              <a:t>Terpisah</a:t>
            </a:r>
            <a:r>
              <a:rPr lang="en-US" b="1" i="1" dirty="0"/>
              <a:t> </a:t>
            </a:r>
            <a:r>
              <a:rPr lang="en-US" b="1" i="1" dirty="0" err="1"/>
              <a:t>atau</a:t>
            </a:r>
            <a:r>
              <a:rPr lang="en-US" b="1" i="1" dirty="0"/>
              <a:t> </a:t>
            </a:r>
            <a:r>
              <a:rPr lang="en-US" b="1" i="1" dirty="0" err="1"/>
              <a:t>Menyeluruh</a:t>
            </a:r>
            <a:r>
              <a:rPr lang="en-US" b="1" i="1" dirty="0"/>
              <a:t>?</a:t>
            </a:r>
          </a:p>
          <a:p>
            <a:pPr marL="342900" lvl="2" indent="-342900"/>
            <a:r>
              <a:rPr lang="en-US" b="1" i="1" dirty="0" err="1"/>
              <a:t>Apakah</a:t>
            </a:r>
            <a:r>
              <a:rPr lang="en-US" b="1" i="1" dirty="0"/>
              <a:t> </a:t>
            </a:r>
            <a:r>
              <a:rPr lang="en-US" b="1" i="1" dirty="0" err="1"/>
              <a:t>Pengetahuan</a:t>
            </a:r>
            <a:r>
              <a:rPr lang="en-US" b="1" i="1" dirty="0"/>
              <a:t> </a:t>
            </a:r>
            <a:r>
              <a:rPr lang="en-US" b="1" i="1" dirty="0" err="1"/>
              <a:t>Harus</a:t>
            </a:r>
            <a:r>
              <a:rPr lang="en-US" b="1" i="1" dirty="0"/>
              <a:t> </a:t>
            </a:r>
            <a:r>
              <a:rPr lang="en-US" b="1" i="1" dirty="0" err="1"/>
              <a:t>Eksplisit</a:t>
            </a:r>
            <a:r>
              <a:rPr lang="en-US" b="1" i="1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158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b="1" dirty="0" err="1"/>
              <a:t>Isu</a:t>
            </a:r>
            <a:r>
              <a:rPr lang="en-US" b="1" dirty="0"/>
              <a:t> </a:t>
            </a:r>
            <a:r>
              <a:rPr lang="en-US" b="1" dirty="0" err="1" smtClean="0"/>
              <a:t>Ontologi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 err="1"/>
              <a:t>ontologi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hakikat</a:t>
            </a:r>
            <a:r>
              <a:rPr lang="en-US" dirty="0"/>
              <a:t> (</a:t>
            </a:r>
            <a:r>
              <a:rPr lang="en-US" i="1" dirty="0"/>
              <a:t>nature of being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ketahui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b="1" i="1" dirty="0" err="1"/>
              <a:t>Apakah</a:t>
            </a:r>
            <a:r>
              <a:rPr lang="en-US" b="1" i="1" dirty="0"/>
              <a:t> </a:t>
            </a:r>
            <a:r>
              <a:rPr lang="en-US" b="1" i="1" dirty="0" err="1"/>
              <a:t>Manusia</a:t>
            </a:r>
            <a:r>
              <a:rPr lang="en-US" b="1" i="1" dirty="0"/>
              <a:t> </a:t>
            </a:r>
            <a:r>
              <a:rPr lang="en-US" b="1" i="1" dirty="0" err="1"/>
              <a:t>Membuat</a:t>
            </a:r>
            <a:r>
              <a:rPr lang="en-US" b="1" i="1" dirty="0"/>
              <a:t> </a:t>
            </a:r>
            <a:r>
              <a:rPr lang="en-US" b="1" i="1" dirty="0" err="1"/>
              <a:t>Pilihan</a:t>
            </a:r>
            <a:r>
              <a:rPr lang="en-US" b="1" i="1" dirty="0"/>
              <a:t> yang </a:t>
            </a:r>
            <a:r>
              <a:rPr lang="en-US" b="1" i="1" dirty="0" err="1"/>
              <a:t>Sebenarnya</a:t>
            </a:r>
            <a:r>
              <a:rPr lang="en-US" b="1" i="1" dirty="0"/>
              <a:t>?</a:t>
            </a:r>
          </a:p>
          <a:p>
            <a:pPr marL="342900" lvl="2" indent="-342900"/>
            <a:r>
              <a:rPr lang="en-US" b="1" i="1" dirty="0" err="1"/>
              <a:t>Apakah</a:t>
            </a:r>
            <a:r>
              <a:rPr lang="en-US" b="1" i="1" dirty="0"/>
              <a:t> </a:t>
            </a:r>
            <a:r>
              <a:rPr lang="en-US" b="1" i="1" dirty="0" err="1"/>
              <a:t>Perilaku</a:t>
            </a:r>
            <a:r>
              <a:rPr lang="en-US" b="1" i="1" dirty="0"/>
              <a:t> </a:t>
            </a:r>
            <a:r>
              <a:rPr lang="en-US" b="1" i="1" dirty="0" err="1"/>
              <a:t>Manusia</a:t>
            </a:r>
            <a:r>
              <a:rPr lang="en-US" b="1" i="1" dirty="0"/>
              <a:t> </a:t>
            </a:r>
            <a:r>
              <a:rPr lang="en-US" b="1" i="1" dirty="0" err="1"/>
              <a:t>Sebaiknya</a:t>
            </a:r>
            <a:r>
              <a:rPr lang="en-US" b="1" i="1" dirty="0"/>
              <a:t> </a:t>
            </a:r>
            <a:r>
              <a:rPr lang="en-US" b="1" i="1" dirty="0" err="1"/>
              <a:t>Dipahami</a:t>
            </a:r>
            <a:r>
              <a:rPr lang="en-US" b="1" i="1" dirty="0"/>
              <a:t> </a:t>
            </a:r>
            <a:r>
              <a:rPr lang="en-US" b="1" i="1" dirty="0" err="1"/>
              <a:t>Secara</a:t>
            </a:r>
            <a:r>
              <a:rPr lang="en-US" b="1" i="1" dirty="0"/>
              <a:t> </a:t>
            </a:r>
            <a:r>
              <a:rPr lang="en-US" b="1" i="1" dirty="0" err="1"/>
              <a:t>Permanen</a:t>
            </a:r>
            <a:r>
              <a:rPr lang="en-US" b="1" i="1" dirty="0"/>
              <a:t> </a:t>
            </a:r>
            <a:r>
              <a:rPr lang="en-US" b="1" i="1" dirty="0" err="1"/>
              <a:t>atau</a:t>
            </a:r>
            <a:r>
              <a:rPr lang="en-US" b="1" i="1" dirty="0"/>
              <a:t> Temporal?</a:t>
            </a:r>
          </a:p>
          <a:p>
            <a:pPr marL="342900" lvl="2" indent="-342900"/>
            <a:r>
              <a:rPr lang="en-US" b="1" i="1" dirty="0" err="1"/>
              <a:t>Apakah</a:t>
            </a:r>
            <a:r>
              <a:rPr lang="en-US" b="1" i="1" dirty="0"/>
              <a:t> </a:t>
            </a:r>
            <a:r>
              <a:rPr lang="en-US" b="1" i="1" dirty="0" err="1"/>
              <a:t>Pengalaman</a:t>
            </a:r>
            <a:r>
              <a:rPr lang="en-US" b="1" i="1" dirty="0"/>
              <a:t> </a:t>
            </a:r>
            <a:r>
              <a:rPr lang="en-US" b="1" i="1" dirty="0" err="1"/>
              <a:t>Manusia</a:t>
            </a:r>
            <a:r>
              <a:rPr lang="en-US" b="1" i="1" dirty="0"/>
              <a:t> </a:t>
            </a:r>
            <a:r>
              <a:rPr lang="en-US" b="1" i="1" dirty="0" err="1"/>
              <a:t>Bersifat</a:t>
            </a:r>
            <a:r>
              <a:rPr lang="en-US" b="1" i="1" dirty="0"/>
              <a:t> Individual </a:t>
            </a:r>
            <a:r>
              <a:rPr lang="en-US" b="1" i="1" dirty="0" err="1"/>
              <a:t>atau</a:t>
            </a:r>
            <a:r>
              <a:rPr lang="en-US" b="1" i="1" dirty="0"/>
              <a:t> </a:t>
            </a:r>
            <a:r>
              <a:rPr lang="en-US" b="1" i="1" dirty="0" err="1"/>
              <a:t>Sosial</a:t>
            </a:r>
            <a:r>
              <a:rPr lang="en-US" b="1" i="1" dirty="0"/>
              <a:t>?</a:t>
            </a:r>
          </a:p>
          <a:p>
            <a:pPr marL="342900" lvl="2" indent="-342900"/>
            <a:r>
              <a:rPr lang="en-US" b="1" i="1" dirty="0" err="1"/>
              <a:t>Atas</a:t>
            </a:r>
            <a:r>
              <a:rPr lang="en-US" b="1" i="1" dirty="0"/>
              <a:t> </a:t>
            </a:r>
            <a:r>
              <a:rPr lang="en-US" b="1" i="1" dirty="0" err="1"/>
              <a:t>Dasar</a:t>
            </a:r>
            <a:r>
              <a:rPr lang="en-US" b="1" i="1" dirty="0"/>
              <a:t> </a:t>
            </a:r>
            <a:r>
              <a:rPr lang="en-US" b="1" i="1" dirty="0" err="1"/>
              <a:t>Apa</a:t>
            </a:r>
            <a:r>
              <a:rPr lang="en-US" b="1" i="1" dirty="0"/>
              <a:t> </a:t>
            </a:r>
            <a:r>
              <a:rPr lang="en-US" b="1" i="1" dirty="0" err="1"/>
              <a:t>Komunikasi</a:t>
            </a:r>
            <a:r>
              <a:rPr lang="en-US" b="1" i="1" dirty="0"/>
              <a:t> </a:t>
            </a:r>
            <a:r>
              <a:rPr lang="en-US" b="1" i="1" dirty="0" err="1"/>
              <a:t>Dikontekstualisasikan</a:t>
            </a:r>
            <a:r>
              <a:rPr lang="en-US" b="1" i="1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85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>
            <a:normAutofit/>
          </a:bodyPr>
          <a:lstStyle/>
          <a:p>
            <a:pPr lvl="1" algn="ctr"/>
            <a:r>
              <a:rPr lang="en-US" sz="2400" b="1" dirty="0" err="1"/>
              <a:t>Isu</a:t>
            </a:r>
            <a:r>
              <a:rPr lang="en-US" sz="2400" b="1" dirty="0"/>
              <a:t> </a:t>
            </a:r>
            <a:r>
              <a:rPr lang="en-US" sz="2400" b="1" dirty="0" err="1"/>
              <a:t>Aksiologi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b="1" dirty="0" err="1"/>
              <a:t>Aksiologi</a:t>
            </a:r>
            <a:r>
              <a:rPr lang="en-US" b="1" dirty="0"/>
              <a:t> </a:t>
            </a:r>
            <a:r>
              <a:rPr lang="en-US" b="1" dirty="0" err="1"/>
              <a:t>merupakan</a:t>
            </a:r>
            <a:r>
              <a:rPr lang="en-US" b="1" dirty="0"/>
              <a:t> </a:t>
            </a:r>
            <a:r>
              <a:rPr lang="en-US" b="1" dirty="0" err="1"/>
              <a:t>cabang</a:t>
            </a:r>
            <a:r>
              <a:rPr lang="en-US" b="1" dirty="0"/>
              <a:t> </a:t>
            </a:r>
            <a:r>
              <a:rPr lang="en-US" b="1" dirty="0" err="1"/>
              <a:t>filsafat</a:t>
            </a:r>
            <a:r>
              <a:rPr lang="en-US" b="1" dirty="0"/>
              <a:t> yang </a:t>
            </a:r>
            <a:r>
              <a:rPr lang="en-US" b="1" dirty="0" err="1" smtClean="0"/>
              <a:t>memba</a:t>
            </a:r>
            <a:r>
              <a:rPr lang="en-US" b="1" dirty="0" smtClean="0"/>
              <a:t> </a:t>
            </a:r>
            <a:r>
              <a:rPr lang="en-US" b="1" dirty="0"/>
              <a:t>has </a:t>
            </a:r>
            <a:r>
              <a:rPr lang="en-US" b="1" dirty="0" err="1"/>
              <a:t>tentang</a:t>
            </a:r>
            <a:r>
              <a:rPr lang="en-US" b="1" dirty="0"/>
              <a:t> </a:t>
            </a:r>
            <a:r>
              <a:rPr lang="en-US" b="1" dirty="0" err="1"/>
              <a:t>nilai</a:t>
            </a:r>
            <a:r>
              <a:rPr lang="en-US" b="1" dirty="0"/>
              <a:t>.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disiplin</a:t>
            </a:r>
            <a:r>
              <a:rPr lang="en-US" b="1" dirty="0"/>
              <a:t> </a:t>
            </a:r>
            <a:r>
              <a:rPr lang="en-US" b="1" dirty="0" err="1"/>
              <a:t>ilmu</a:t>
            </a:r>
            <a:r>
              <a:rPr lang="en-US" b="1" dirty="0"/>
              <a:t> </a:t>
            </a:r>
            <a:r>
              <a:rPr lang="en-US" b="1" dirty="0" err="1"/>
              <a:t>komunikasi</a:t>
            </a:r>
            <a:r>
              <a:rPr lang="en-US" b="1" dirty="0"/>
              <a:t>,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tiga</a:t>
            </a:r>
            <a:r>
              <a:rPr lang="en-US" b="1" dirty="0"/>
              <a:t> </a:t>
            </a:r>
            <a:r>
              <a:rPr lang="en-US" b="1" dirty="0" err="1"/>
              <a:t>isu</a:t>
            </a:r>
            <a:r>
              <a:rPr lang="en-US" b="1" dirty="0"/>
              <a:t> </a:t>
            </a:r>
            <a:r>
              <a:rPr lang="en-US" b="1" dirty="0" err="1"/>
              <a:t>aksiologi</a:t>
            </a:r>
            <a:r>
              <a:rPr lang="en-US" b="1" dirty="0"/>
              <a:t> </a:t>
            </a:r>
            <a:r>
              <a:rPr lang="en-US" b="1" dirty="0" err="1"/>
              <a:t>penting</a:t>
            </a:r>
            <a:r>
              <a:rPr lang="en-US" b="1" dirty="0"/>
              <a:t> yang </a:t>
            </a:r>
            <a:r>
              <a:rPr lang="en-US" b="1" dirty="0" err="1"/>
              <a:t>perlu</a:t>
            </a:r>
            <a:r>
              <a:rPr lang="en-US" b="1" dirty="0"/>
              <a:t> </a:t>
            </a:r>
            <a:r>
              <a:rPr lang="en-US" b="1" dirty="0" err="1"/>
              <a:t>dijabarkan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ke</a:t>
            </a:r>
            <a:r>
              <a:rPr lang="en-US" b="1" dirty="0"/>
              <a:t>- </a:t>
            </a:r>
            <a:r>
              <a:rPr lang="en-US" b="1" dirty="0" err="1"/>
              <a:t>sempatan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, </a:t>
            </a:r>
            <a:r>
              <a:rPr lang="en-US" b="1" dirty="0" err="1"/>
              <a:t>yakni</a:t>
            </a:r>
            <a:r>
              <a:rPr lang="en-US" b="1" dirty="0"/>
              <a:t>: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8229600" cy="2925763"/>
          </a:xfrm>
        </p:spPr>
        <p:txBody>
          <a:bodyPr/>
          <a:lstStyle/>
          <a:p>
            <a:pPr marL="342900" lvl="2" indent="-342900"/>
            <a:r>
              <a:rPr lang="en-US" b="1" i="1" dirty="0" err="1"/>
              <a:t>Dapatkah</a:t>
            </a:r>
            <a:r>
              <a:rPr lang="en-US" b="1" i="1" dirty="0"/>
              <a:t> </a:t>
            </a:r>
            <a:r>
              <a:rPr lang="en-US" b="1" i="1" dirty="0" err="1"/>
              <a:t>Teori</a:t>
            </a:r>
            <a:r>
              <a:rPr lang="en-US" b="1" i="1" dirty="0"/>
              <a:t> </a:t>
            </a:r>
            <a:r>
              <a:rPr lang="en-US" b="1" i="1" dirty="0" err="1"/>
              <a:t>Bersifat</a:t>
            </a:r>
            <a:r>
              <a:rPr lang="en-US" b="1" i="1" dirty="0"/>
              <a:t> </a:t>
            </a:r>
            <a:r>
              <a:rPr lang="en-US" b="1" i="1" dirty="0" err="1"/>
              <a:t>Bebas</a:t>
            </a:r>
            <a:r>
              <a:rPr lang="en-US" b="1" i="1" dirty="0"/>
              <a:t> </a:t>
            </a:r>
            <a:r>
              <a:rPr lang="en-US" b="1" i="1" dirty="0" err="1"/>
              <a:t>Nilai</a:t>
            </a:r>
            <a:r>
              <a:rPr lang="en-US" b="1" i="1" dirty="0"/>
              <a:t> </a:t>
            </a:r>
            <a:r>
              <a:rPr lang="en-US" b="1" i="1" dirty="0" err="1"/>
              <a:t>atau</a:t>
            </a:r>
            <a:r>
              <a:rPr lang="en-US" b="1" i="1" dirty="0"/>
              <a:t> </a:t>
            </a:r>
            <a:r>
              <a:rPr lang="en-US" b="1" i="1" dirty="0" err="1"/>
              <a:t>Tidak</a:t>
            </a:r>
            <a:r>
              <a:rPr lang="en-US" b="1" i="1" dirty="0"/>
              <a:t>?</a:t>
            </a:r>
          </a:p>
          <a:p>
            <a:pPr marL="342900" lvl="2" indent="-342900"/>
            <a:r>
              <a:rPr lang="en-US" b="1" i="1" dirty="0" err="1"/>
              <a:t>Apakah</a:t>
            </a:r>
            <a:r>
              <a:rPr lang="en-US" b="1" i="1" dirty="0"/>
              <a:t> </a:t>
            </a:r>
            <a:r>
              <a:rPr lang="en-US" b="1" i="1" dirty="0" err="1"/>
              <a:t>Ilmuwan</a:t>
            </a:r>
            <a:r>
              <a:rPr lang="en-US" b="1" i="1" dirty="0"/>
              <a:t> </a:t>
            </a:r>
            <a:r>
              <a:rPr lang="en-US" b="1" i="1" dirty="0" err="1"/>
              <a:t>Memengaruhi</a:t>
            </a:r>
            <a:r>
              <a:rPr lang="en-US" b="1" i="1" dirty="0"/>
              <a:t> </a:t>
            </a:r>
            <a:r>
              <a:rPr lang="en-US" b="1" i="1" dirty="0" err="1"/>
              <a:t>Teori</a:t>
            </a:r>
            <a:r>
              <a:rPr lang="en-US" b="1" i="1" dirty="0"/>
              <a:t> yang </a:t>
            </a:r>
            <a:r>
              <a:rPr lang="en-US" b="1" i="1" dirty="0" err="1"/>
              <a:t>Dihasilkan</a:t>
            </a:r>
            <a:r>
              <a:rPr lang="en-US" b="1" i="1" dirty="0"/>
              <a:t> </a:t>
            </a:r>
            <a:r>
              <a:rPr lang="en-US" b="1" i="1" dirty="0" err="1"/>
              <a:t>ataukah</a:t>
            </a:r>
            <a:r>
              <a:rPr lang="en-US" b="1" i="1" dirty="0"/>
              <a:t> </a:t>
            </a:r>
            <a:r>
              <a:rPr lang="en-US" b="1" i="1" dirty="0" err="1"/>
              <a:t>Tidak</a:t>
            </a:r>
            <a:r>
              <a:rPr lang="en-US" b="1" i="1" dirty="0"/>
              <a:t>?</a:t>
            </a:r>
          </a:p>
          <a:p>
            <a:pPr marL="342900" lvl="2" indent="-342900"/>
            <a:r>
              <a:rPr lang="en-US" b="1" i="1" dirty="0" err="1"/>
              <a:t>Apakah</a:t>
            </a:r>
            <a:r>
              <a:rPr lang="en-US" b="1" i="1" dirty="0"/>
              <a:t> </a:t>
            </a:r>
            <a:r>
              <a:rPr lang="en-US" b="1" i="1" dirty="0" err="1"/>
              <a:t>Ilmuwan</a:t>
            </a:r>
            <a:r>
              <a:rPr lang="en-US" b="1" i="1" dirty="0"/>
              <a:t> </a:t>
            </a:r>
            <a:r>
              <a:rPr lang="en-US" b="1" i="1" dirty="0" err="1"/>
              <a:t>Memengaruhi</a:t>
            </a:r>
            <a:r>
              <a:rPr lang="en-US" b="1" i="1" dirty="0"/>
              <a:t> Proses </a:t>
            </a:r>
            <a:r>
              <a:rPr lang="en-US" b="1" i="1" dirty="0" err="1"/>
              <a:t>Sosial</a:t>
            </a:r>
            <a:r>
              <a:rPr lang="en-US" b="1" i="1" dirty="0"/>
              <a:t> </a:t>
            </a:r>
            <a:r>
              <a:rPr lang="en-US" b="1" i="1" dirty="0" err="1"/>
              <a:t>atau</a:t>
            </a:r>
            <a:r>
              <a:rPr lang="en-US" b="1" i="1" dirty="0"/>
              <a:t> </a:t>
            </a:r>
            <a:r>
              <a:rPr lang="en-US" b="1" i="1" dirty="0" err="1"/>
              <a:t>Tidak</a:t>
            </a:r>
            <a:r>
              <a:rPr lang="en-US" b="1" i="1" dirty="0"/>
              <a:t>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599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etimologi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</a:t>
            </a:r>
            <a:r>
              <a:rPr lang="en-US" dirty="0" err="1"/>
              <a:t>usul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, kata </a:t>
            </a:r>
            <a:r>
              <a:rPr lang="en-US" b="1" dirty="0" err="1"/>
              <a:t>filsafat</a:t>
            </a:r>
            <a:r>
              <a:rPr lang="en-US" b="1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Yunani</a:t>
            </a:r>
            <a:r>
              <a:rPr lang="en-US" dirty="0"/>
              <a:t>, </a:t>
            </a:r>
            <a:r>
              <a:rPr lang="en-US" i="1" dirty="0"/>
              <a:t>“</a:t>
            </a:r>
            <a:r>
              <a:rPr lang="en-US" i="1" dirty="0" err="1"/>
              <a:t>philosophia</a:t>
            </a:r>
            <a:r>
              <a:rPr lang="en-US" i="1" dirty="0"/>
              <a:t>”, </a:t>
            </a:r>
            <a:r>
              <a:rPr lang="en-US" dirty="0"/>
              <a:t>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/>
              <a:t>penggabungan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kata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i="1" dirty="0"/>
              <a:t>“</a:t>
            </a:r>
            <a:r>
              <a:rPr lang="en-US" i="1" dirty="0" err="1"/>
              <a:t>philos</a:t>
            </a:r>
            <a:r>
              <a:rPr lang="en-US" i="1" dirty="0"/>
              <a:t>”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“</a:t>
            </a:r>
            <a:r>
              <a:rPr lang="en-US" i="1" dirty="0" err="1" smtClean="0"/>
              <a:t>philein</a:t>
            </a:r>
            <a:r>
              <a:rPr lang="en-US" i="1" dirty="0"/>
              <a:t>” </a:t>
            </a:r>
            <a:r>
              <a:rPr lang="en-US" dirty="0"/>
              <a:t>yang </a:t>
            </a:r>
            <a:r>
              <a:rPr lang="en-US" dirty="0" err="1"/>
              <a:t>berarti</a:t>
            </a:r>
            <a:r>
              <a:rPr lang="en-US" dirty="0"/>
              <a:t> “</a:t>
            </a:r>
            <a:r>
              <a:rPr lang="en-US" dirty="0" err="1"/>
              <a:t>cinta</a:t>
            </a:r>
            <a:r>
              <a:rPr lang="en-US" dirty="0"/>
              <a:t>”, “</a:t>
            </a:r>
            <a:r>
              <a:rPr lang="en-US" dirty="0" err="1"/>
              <a:t>mencintai</a:t>
            </a:r>
            <a:r>
              <a:rPr lang="en-US" dirty="0"/>
              <a:t>” </a:t>
            </a:r>
            <a:r>
              <a:rPr lang="en-US" dirty="0" err="1"/>
              <a:t>atau</a:t>
            </a:r>
            <a:r>
              <a:rPr lang="en-US" dirty="0"/>
              <a:t> “</a:t>
            </a:r>
            <a:r>
              <a:rPr lang="en-US" dirty="0" err="1"/>
              <a:t>pencinta</a:t>
            </a:r>
            <a:r>
              <a:rPr lang="en-US" dirty="0"/>
              <a:t>”, </a:t>
            </a:r>
            <a:r>
              <a:rPr lang="en-US" dirty="0" err="1"/>
              <a:t>serta</a:t>
            </a:r>
            <a:r>
              <a:rPr lang="en-US" dirty="0"/>
              <a:t> kata “</a:t>
            </a:r>
            <a:r>
              <a:rPr lang="en-US" i="1" dirty="0" err="1"/>
              <a:t>sophia</a:t>
            </a:r>
            <a:r>
              <a:rPr lang="en-US" i="1" dirty="0"/>
              <a:t>” </a:t>
            </a:r>
            <a:r>
              <a:rPr lang="en-US" dirty="0"/>
              <a:t>yang </a:t>
            </a:r>
            <a:r>
              <a:rPr lang="en-US" dirty="0" err="1"/>
              <a:t>berarti</a:t>
            </a:r>
            <a:r>
              <a:rPr lang="en-US" dirty="0"/>
              <a:t> “</a:t>
            </a:r>
            <a:r>
              <a:rPr lang="en-US" dirty="0" err="1"/>
              <a:t>kebijaksanaan</a:t>
            </a:r>
            <a:r>
              <a:rPr lang="en-US" dirty="0"/>
              <a:t>” </a:t>
            </a:r>
            <a:r>
              <a:rPr lang="en-US" dirty="0" err="1"/>
              <a:t>atau</a:t>
            </a:r>
            <a:r>
              <a:rPr lang="en-US" dirty="0"/>
              <a:t> “</a:t>
            </a:r>
            <a:r>
              <a:rPr lang="en-US" dirty="0" err="1"/>
              <a:t>hikmat</a:t>
            </a:r>
            <a:r>
              <a:rPr lang="en-US" dirty="0" smtClean="0"/>
              <a:t>”.</a:t>
            </a:r>
          </a:p>
          <a:p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b="1" dirty="0" err="1"/>
              <a:t>epistemologi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istilah</a:t>
            </a:r>
            <a:r>
              <a:rPr lang="en-US" dirty="0"/>
              <a:t>),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 smtClean="0"/>
              <a:t>ratusan</a:t>
            </a:r>
            <a:r>
              <a:rPr lang="en-US" dirty="0" smtClean="0"/>
              <a:t> </a:t>
            </a:r>
            <a:r>
              <a:rPr lang="en-US" dirty="0" err="1"/>
              <a:t>rumusan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“</a:t>
            </a:r>
            <a:r>
              <a:rPr lang="en-US" dirty="0" err="1"/>
              <a:t>filsafat</a:t>
            </a:r>
            <a:r>
              <a:rPr lang="en-US" dirty="0"/>
              <a:t>”.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 smtClean="0"/>
              <a:t>mendasar</a:t>
            </a:r>
            <a:r>
              <a:rPr lang="en-US" dirty="0"/>
              <a:t>,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hasrat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yang </a:t>
            </a:r>
            <a:r>
              <a:rPr lang="en-US" dirty="0" err="1" smtClean="0"/>
              <a:t>sungguh-sungguh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sejati</a:t>
            </a:r>
            <a:r>
              <a:rPr lang="en-US" dirty="0" smtClean="0"/>
              <a:t>.</a:t>
            </a:r>
          </a:p>
          <a:p>
            <a:r>
              <a:rPr lang="en-US" dirty="0"/>
              <a:t>Kata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sejati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persatuan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subjek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48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en-US" dirty="0"/>
              <a:t>Plato (427-347 SM),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/>
              <a:t>lah</a:t>
            </a:r>
            <a:r>
              <a:rPr lang="en-US" dirty="0"/>
              <a:t> </a:t>
            </a:r>
            <a:r>
              <a:rPr lang="en-US" dirty="0" err="1"/>
              <a:t>mengkritik</a:t>
            </a:r>
            <a:r>
              <a:rPr lang="en-US" dirty="0"/>
              <a:t> </a:t>
            </a:r>
            <a:r>
              <a:rPr lang="en-US" dirty="0" err="1"/>
              <a:t>pendapat-pendapat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, </a:t>
            </a:r>
            <a:r>
              <a:rPr lang="en-US" dirty="0" err="1"/>
              <a:t>kearifan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intelektual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proses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kritis</a:t>
            </a:r>
            <a:r>
              <a:rPr lang="en-US" dirty="0"/>
              <a:t>, </a:t>
            </a:r>
            <a:r>
              <a:rPr lang="en-US" dirty="0" err="1"/>
              <a:t>diskusi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penjelasan</a:t>
            </a:r>
            <a:r>
              <a:rPr lang="en-US" dirty="0"/>
              <a:t>.</a:t>
            </a:r>
          </a:p>
          <a:p>
            <a:r>
              <a:rPr lang="en-US" b="1" dirty="0" err="1">
                <a:solidFill>
                  <a:srgbClr val="00B0F0"/>
                </a:solidFill>
              </a:rPr>
              <a:t>Aristoteles</a:t>
            </a:r>
            <a:r>
              <a:rPr lang="en-US" b="1" dirty="0">
                <a:solidFill>
                  <a:srgbClr val="00B0F0"/>
                </a:solidFill>
              </a:rPr>
              <a:t> (384-322 SM), </a:t>
            </a:r>
            <a:r>
              <a:rPr lang="en-US" b="1" dirty="0" err="1">
                <a:solidFill>
                  <a:srgbClr val="00B0F0"/>
                </a:solidFill>
              </a:rPr>
              <a:t>menyatakan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bahwa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filsafat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sebagai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ilmu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menyelidiki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tentang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hal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ada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sebagai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hal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ada</a:t>
            </a:r>
            <a:r>
              <a:rPr lang="en-US" b="1" dirty="0">
                <a:solidFill>
                  <a:srgbClr val="00B0F0"/>
                </a:solidFill>
              </a:rPr>
              <a:t> yang </a:t>
            </a:r>
            <a:r>
              <a:rPr lang="en-US" b="1" dirty="0" err="1">
                <a:solidFill>
                  <a:srgbClr val="00B0F0"/>
                </a:solidFill>
              </a:rPr>
              <a:t>berbeda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dengan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bagian-bagiannya</a:t>
            </a:r>
            <a:r>
              <a:rPr lang="en-US" b="1" dirty="0">
                <a:solidFill>
                  <a:srgbClr val="00B0F0"/>
                </a:solidFill>
              </a:rPr>
              <a:t> yang </a:t>
            </a:r>
            <a:r>
              <a:rPr lang="en-US" b="1" dirty="0" err="1">
                <a:solidFill>
                  <a:srgbClr val="00B0F0"/>
                </a:solidFill>
              </a:rPr>
              <a:t>satu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atau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lainnya</a:t>
            </a:r>
            <a:r>
              <a:rPr lang="en-US" b="1" dirty="0">
                <a:solidFill>
                  <a:srgbClr val="00B0F0"/>
                </a:solidFill>
              </a:rPr>
              <a:t>. 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Ilmu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ini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juga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dianggap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sebagai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ilmu</a:t>
            </a:r>
            <a:r>
              <a:rPr lang="en-US" b="1" dirty="0">
                <a:solidFill>
                  <a:srgbClr val="00B0F0"/>
                </a:solidFill>
              </a:rPr>
              <a:t> yang </a:t>
            </a:r>
            <a:r>
              <a:rPr lang="en-US" b="1" dirty="0" err="1">
                <a:solidFill>
                  <a:srgbClr val="00B0F0"/>
                </a:solidFill>
              </a:rPr>
              <a:t>pertama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dan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terakhir</a:t>
            </a:r>
            <a:r>
              <a:rPr lang="en-US" b="1" dirty="0">
                <a:solidFill>
                  <a:srgbClr val="00B0F0"/>
                </a:solidFill>
              </a:rPr>
              <a:t>, </a:t>
            </a:r>
            <a:r>
              <a:rPr lang="en-US" b="1" dirty="0" err="1">
                <a:solidFill>
                  <a:srgbClr val="00B0F0"/>
                </a:solidFill>
              </a:rPr>
              <a:t>sebab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secara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logis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disyaratkan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adanya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ilmu</a:t>
            </a:r>
            <a:r>
              <a:rPr lang="en-US" b="1" dirty="0">
                <a:solidFill>
                  <a:srgbClr val="00B0F0"/>
                </a:solidFill>
              </a:rPr>
              <a:t> lain yang </a:t>
            </a:r>
            <a:r>
              <a:rPr lang="en-US" b="1" dirty="0" err="1">
                <a:solidFill>
                  <a:srgbClr val="00B0F0"/>
                </a:solidFill>
              </a:rPr>
              <a:t>juga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harus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dikuasai</a:t>
            </a:r>
            <a:r>
              <a:rPr lang="en-US" b="1" dirty="0">
                <a:solidFill>
                  <a:srgbClr val="00B0F0"/>
                </a:solidFill>
              </a:rPr>
              <a:t>, </a:t>
            </a:r>
            <a:r>
              <a:rPr lang="en-US" b="1" dirty="0" err="1">
                <a:solidFill>
                  <a:srgbClr val="00B0F0"/>
                </a:solidFill>
              </a:rPr>
              <a:t>sehingga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untuk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memahaminya</a:t>
            </a:r>
            <a:r>
              <a:rPr lang="en-US" b="1" dirty="0">
                <a:solidFill>
                  <a:srgbClr val="00B0F0"/>
                </a:solidFill>
              </a:rPr>
              <a:t> orang </a:t>
            </a:r>
            <a:r>
              <a:rPr lang="en-US" b="1" dirty="0" err="1">
                <a:solidFill>
                  <a:srgbClr val="00B0F0"/>
                </a:solidFill>
              </a:rPr>
              <a:t>harus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menguasai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ilmu-ilmu</a:t>
            </a:r>
            <a:r>
              <a:rPr lang="en-US" b="1" dirty="0">
                <a:solidFill>
                  <a:srgbClr val="00B0F0"/>
                </a:solidFill>
              </a:rPr>
              <a:t> yang lain </a:t>
            </a:r>
            <a:r>
              <a:rPr lang="en-US" b="1" dirty="0" err="1">
                <a:solidFill>
                  <a:srgbClr val="00B0F0"/>
                </a:solidFill>
              </a:rPr>
              <a:t>itu</a:t>
            </a:r>
            <a:r>
              <a:rPr lang="en-US" b="1" dirty="0" smtClean="0">
                <a:solidFill>
                  <a:srgbClr val="00B0F0"/>
                </a:solidFill>
              </a:rPr>
              <a:t>.</a:t>
            </a:r>
            <a:r>
              <a:rPr lang="en-US" b="1" dirty="0">
                <a:solidFill>
                  <a:srgbClr val="00B0F0"/>
                </a:solidFill>
              </a:rPr>
              <a:t> Louis O. </a:t>
            </a:r>
            <a:r>
              <a:rPr lang="en-US" b="1" dirty="0" err="1">
                <a:solidFill>
                  <a:srgbClr val="00B0F0"/>
                </a:solidFill>
              </a:rPr>
              <a:t>Kattsoff</a:t>
            </a:r>
            <a:r>
              <a:rPr lang="en-US" b="1" dirty="0">
                <a:solidFill>
                  <a:srgbClr val="00B0F0"/>
                </a:solidFill>
              </a:rPr>
              <a:t> (1963), di </a:t>
            </a:r>
            <a:r>
              <a:rPr lang="en-US" b="1" dirty="0" err="1">
                <a:solidFill>
                  <a:srgbClr val="00B0F0"/>
                </a:solidFill>
              </a:rPr>
              <a:t>dalam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bukunya</a:t>
            </a:r>
            <a:r>
              <a:rPr lang="en-US" b="1" dirty="0">
                <a:solidFill>
                  <a:srgbClr val="00B0F0"/>
                </a:solidFill>
              </a:rPr>
              <a:t> E</a:t>
            </a:r>
            <a:r>
              <a:rPr lang="en-US" b="1" i="1" dirty="0">
                <a:solidFill>
                  <a:srgbClr val="00B0F0"/>
                </a:solidFill>
              </a:rPr>
              <a:t>lements of Philosophy </a:t>
            </a:r>
            <a:r>
              <a:rPr lang="en-US" b="1" dirty="0" err="1">
                <a:solidFill>
                  <a:srgbClr val="00B0F0"/>
                </a:solidFill>
              </a:rPr>
              <a:t>mengartikan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filsafat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sebagai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berpikir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secara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kritis</a:t>
            </a:r>
            <a:r>
              <a:rPr lang="en-US" b="1" dirty="0">
                <a:solidFill>
                  <a:srgbClr val="00B0F0"/>
                </a:solidFill>
              </a:rPr>
              <a:t>, </a:t>
            </a:r>
            <a:r>
              <a:rPr lang="en-US" b="1" dirty="0" err="1">
                <a:solidFill>
                  <a:srgbClr val="00B0F0"/>
                </a:solidFill>
              </a:rPr>
              <a:t>sistematis</a:t>
            </a:r>
            <a:r>
              <a:rPr lang="en-US" b="1" dirty="0">
                <a:solidFill>
                  <a:srgbClr val="00B0F0"/>
                </a:solidFill>
              </a:rPr>
              <a:t>, </a:t>
            </a:r>
            <a:r>
              <a:rPr lang="en-US" b="1" dirty="0" err="1">
                <a:solidFill>
                  <a:srgbClr val="00B0F0"/>
                </a:solidFill>
              </a:rPr>
              <a:t>rasional</a:t>
            </a:r>
            <a:r>
              <a:rPr lang="en-US" b="1" dirty="0">
                <a:solidFill>
                  <a:srgbClr val="00B0F0"/>
                </a:solidFill>
              </a:rPr>
              <a:t>, </a:t>
            </a:r>
            <a:r>
              <a:rPr lang="en-US" b="1" dirty="0" err="1">
                <a:solidFill>
                  <a:srgbClr val="00B0F0"/>
                </a:solidFill>
              </a:rPr>
              <a:t>komprehensif</a:t>
            </a:r>
            <a:r>
              <a:rPr lang="en-US" b="1" dirty="0">
                <a:solidFill>
                  <a:srgbClr val="00B0F0"/>
                </a:solidFill>
              </a:rPr>
              <a:t> (</a:t>
            </a:r>
            <a:r>
              <a:rPr lang="en-US" b="1" dirty="0" err="1" smtClean="0">
                <a:solidFill>
                  <a:srgbClr val="00B0F0"/>
                </a:solidFill>
              </a:rPr>
              <a:t>menyeluruh</a:t>
            </a:r>
            <a:r>
              <a:rPr lang="en-US" b="1" dirty="0">
                <a:solidFill>
                  <a:srgbClr val="00B0F0"/>
                </a:solidFill>
              </a:rPr>
              <a:t>), </a:t>
            </a:r>
            <a:r>
              <a:rPr lang="en-US" b="1" dirty="0" err="1">
                <a:solidFill>
                  <a:srgbClr val="00B0F0"/>
                </a:solidFill>
              </a:rPr>
              <a:t>dan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menghasilkan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 err="1">
                <a:solidFill>
                  <a:srgbClr val="00B0F0"/>
                </a:solidFill>
              </a:rPr>
              <a:t>sesuatu</a:t>
            </a:r>
            <a:r>
              <a:rPr lang="en-US" b="1" dirty="0">
                <a:solidFill>
                  <a:srgbClr val="00B0F0"/>
                </a:solidFill>
              </a:rPr>
              <a:t> yang </a:t>
            </a:r>
            <a:r>
              <a:rPr lang="en-US" b="1" dirty="0" err="1">
                <a:solidFill>
                  <a:srgbClr val="00B0F0"/>
                </a:solidFill>
              </a:rPr>
              <a:t>runtut</a:t>
            </a:r>
            <a:r>
              <a:rPr lang="en-US" b="1" dirty="0">
                <a:solidFill>
                  <a:srgbClr val="00B0F0"/>
                </a:solidFill>
              </a:rPr>
              <a:t>.</a:t>
            </a:r>
          </a:p>
          <a:p>
            <a:r>
              <a:rPr lang="en-US" dirty="0" err="1">
                <a:solidFill>
                  <a:srgbClr val="FF0000"/>
                </a:solidFill>
              </a:rPr>
              <a:t>Frans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Magnis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Suseno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dalam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bukunya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berjudul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Berfilsafat</a:t>
            </a:r>
            <a:r>
              <a:rPr lang="en-US" i="1" dirty="0">
                <a:solidFill>
                  <a:srgbClr val="FF0000"/>
                </a:solidFill>
              </a:rPr>
              <a:t> Dari </a:t>
            </a:r>
            <a:r>
              <a:rPr lang="en-US" i="1" dirty="0" err="1">
                <a:solidFill>
                  <a:srgbClr val="FF0000"/>
                </a:solidFill>
              </a:rPr>
              <a:t>Konteks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(Jakarta: </a:t>
            </a:r>
            <a:r>
              <a:rPr lang="en-US" dirty="0" err="1">
                <a:solidFill>
                  <a:srgbClr val="FF0000"/>
                </a:solidFill>
              </a:rPr>
              <a:t>Gramedia</a:t>
            </a:r>
            <a:r>
              <a:rPr lang="en-US" dirty="0">
                <a:solidFill>
                  <a:srgbClr val="FF0000"/>
                </a:solidFill>
              </a:rPr>
              <a:t>, 1999), </a:t>
            </a:r>
            <a:r>
              <a:rPr lang="en-US" dirty="0" err="1">
                <a:solidFill>
                  <a:srgbClr val="FF0000"/>
                </a:solidFill>
              </a:rPr>
              <a:t>mengartikan</a:t>
            </a:r>
            <a:r>
              <a:rPr lang="en-US" dirty="0">
                <a:solidFill>
                  <a:srgbClr val="FF0000"/>
                </a:solidFill>
              </a:rPr>
              <a:t> “</a:t>
            </a:r>
            <a:r>
              <a:rPr lang="en-US" dirty="0" err="1">
                <a:solidFill>
                  <a:srgbClr val="FF0000"/>
                </a:solidFill>
              </a:rPr>
              <a:t>filsafat</a:t>
            </a:r>
            <a:r>
              <a:rPr lang="en-US" dirty="0">
                <a:solidFill>
                  <a:srgbClr val="FF0000"/>
                </a:solidFill>
              </a:rPr>
              <a:t>” </a:t>
            </a:r>
            <a:r>
              <a:rPr lang="en-US" dirty="0" err="1">
                <a:solidFill>
                  <a:srgbClr val="FF0000"/>
                </a:solidFill>
              </a:rPr>
              <a:t>sebagai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usaha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tertib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metodis</a:t>
            </a:r>
            <a:r>
              <a:rPr lang="en-US" dirty="0">
                <a:solidFill>
                  <a:srgbClr val="FF0000"/>
                </a:solidFill>
              </a:rPr>
              <a:t>, yang </a:t>
            </a:r>
            <a:r>
              <a:rPr lang="en-US" dirty="0" err="1">
                <a:solidFill>
                  <a:srgbClr val="FF0000"/>
                </a:solidFill>
              </a:rPr>
              <a:t>dipertanggungjawabkan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secara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intelektual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untuk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melakukan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apa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sebetulnya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diharapkan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dari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setiap</a:t>
            </a:r>
            <a:r>
              <a:rPr lang="en-US" dirty="0">
                <a:solidFill>
                  <a:srgbClr val="FF0000"/>
                </a:solidFill>
              </a:rPr>
              <a:t> orang yang </a:t>
            </a:r>
            <a:r>
              <a:rPr lang="en-US" dirty="0" err="1">
                <a:solidFill>
                  <a:srgbClr val="FF0000"/>
                </a:solidFill>
              </a:rPr>
              <a:t>tidak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hanya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membebek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saja</a:t>
            </a:r>
            <a:r>
              <a:rPr lang="en-US" dirty="0">
                <a:solidFill>
                  <a:srgbClr val="FF0000"/>
                </a:solidFill>
              </a:rPr>
              <a:t>, yang </a:t>
            </a:r>
            <a:r>
              <a:rPr lang="en-US" dirty="0" err="1">
                <a:solidFill>
                  <a:srgbClr val="FF0000"/>
                </a:solidFill>
              </a:rPr>
              <a:t>tidak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hanya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mau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menelan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mentah-mentah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apa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sudah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dikunyah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sebelumnya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oleh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pihak-pihak</a:t>
            </a:r>
            <a:r>
              <a:rPr lang="en-US" dirty="0">
                <a:solidFill>
                  <a:srgbClr val="FF0000"/>
                </a:solidFill>
              </a:rPr>
              <a:t> lain. </a:t>
            </a:r>
            <a:r>
              <a:rPr lang="en-US" dirty="0" err="1">
                <a:solidFill>
                  <a:srgbClr val="FF0000"/>
                </a:solidFill>
              </a:rPr>
              <a:t>Yaitu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untuk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mengerti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memahami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mengartikan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menilai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mengkritik</a:t>
            </a:r>
            <a:r>
              <a:rPr lang="en-US" dirty="0">
                <a:solidFill>
                  <a:srgbClr val="FF0000"/>
                </a:solidFill>
              </a:rPr>
              <a:t> data-data,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fakta-fakta</a:t>
            </a:r>
            <a:r>
              <a:rPr lang="en-US" dirty="0">
                <a:solidFill>
                  <a:srgbClr val="FF0000"/>
                </a:solidFill>
              </a:rPr>
              <a:t> yang </a:t>
            </a:r>
            <a:r>
              <a:rPr lang="en-US" dirty="0" err="1">
                <a:solidFill>
                  <a:srgbClr val="FF0000"/>
                </a:solidFill>
              </a:rPr>
              <a:t>dihasilkan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dalam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pengalaman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sehari-hari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melalui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ilmu-ilmu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413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sehari2 </a:t>
            </a:r>
            <a:r>
              <a:rPr lang="en-US" dirty="0" err="1" smtClean="0"/>
              <a:t>dikenal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terminologi</a:t>
            </a:r>
            <a:r>
              <a:rPr lang="en-US" dirty="0"/>
              <a:t> “</a:t>
            </a:r>
            <a:r>
              <a:rPr lang="en-US" dirty="0" err="1"/>
              <a:t>filsafat</a:t>
            </a:r>
            <a:r>
              <a:rPr lang="en-US" dirty="0"/>
              <a:t>”, </a:t>
            </a:r>
            <a:r>
              <a:rPr lang="en-US" dirty="0" err="1"/>
              <a:t>terdapat</a:t>
            </a:r>
            <a:r>
              <a:rPr lang="en-US" dirty="0"/>
              <a:t> pula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yang </a:t>
            </a:r>
            <a:r>
              <a:rPr lang="en-US" dirty="0" err="1"/>
              <a:t>serupa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“</a:t>
            </a:r>
            <a:r>
              <a:rPr lang="en-US" dirty="0" err="1"/>
              <a:t>filsafat</a:t>
            </a:r>
            <a:r>
              <a:rPr lang="en-US" dirty="0"/>
              <a:t>” </a:t>
            </a:r>
            <a:r>
              <a:rPr lang="en-US" dirty="0" err="1"/>
              <a:t>yaitu</a:t>
            </a:r>
            <a:r>
              <a:rPr lang="en-US" dirty="0"/>
              <a:t> “</a:t>
            </a:r>
            <a:r>
              <a:rPr lang="en-US" i="1" dirty="0" err="1"/>
              <a:t>falsafah</a:t>
            </a:r>
            <a:r>
              <a:rPr lang="en-US" i="1" dirty="0"/>
              <a:t>”, “</a:t>
            </a:r>
            <a:r>
              <a:rPr lang="en-US" i="1" dirty="0" err="1"/>
              <a:t>falsafi</a:t>
            </a:r>
            <a:r>
              <a:rPr lang="en-US" i="1" dirty="0"/>
              <a:t>” </a:t>
            </a:r>
            <a:r>
              <a:rPr lang="en-US" i="1" dirty="0" err="1"/>
              <a:t>atau</a:t>
            </a:r>
            <a:r>
              <a:rPr lang="en-US" i="1" dirty="0"/>
              <a:t> “</a:t>
            </a:r>
            <a:r>
              <a:rPr lang="en-US" i="1" dirty="0" err="1"/>
              <a:t>filsafati</a:t>
            </a:r>
            <a:r>
              <a:rPr lang="en-US" i="1" dirty="0"/>
              <a:t>”, “</a:t>
            </a:r>
            <a:r>
              <a:rPr lang="en-US" i="1" dirty="0" err="1"/>
              <a:t>berpikir</a:t>
            </a:r>
            <a:r>
              <a:rPr lang="en-US" i="1" dirty="0"/>
              <a:t> </a:t>
            </a:r>
            <a:r>
              <a:rPr lang="en-US" i="1" dirty="0" err="1"/>
              <a:t>filosofis</a:t>
            </a:r>
            <a:r>
              <a:rPr lang="en-US" i="1" dirty="0"/>
              <a:t>” </a:t>
            </a:r>
            <a:r>
              <a:rPr lang="en-US" i="1" dirty="0" err="1"/>
              <a:t>dan</a:t>
            </a:r>
            <a:r>
              <a:rPr lang="en-US" i="1" dirty="0"/>
              <a:t> “</a:t>
            </a:r>
            <a:r>
              <a:rPr lang="en-US" i="1" dirty="0" err="1"/>
              <a:t>mem</a:t>
            </a:r>
            <a:r>
              <a:rPr lang="en-US" i="1" dirty="0"/>
              <a:t>- </a:t>
            </a:r>
            <a:r>
              <a:rPr lang="en-US" i="1" dirty="0" err="1"/>
              <a:t>punyai</a:t>
            </a:r>
            <a:r>
              <a:rPr lang="en-US" i="1" dirty="0"/>
              <a:t> </a:t>
            </a:r>
            <a:r>
              <a:rPr lang="en-US" i="1" dirty="0" err="1"/>
              <a:t>filsafat</a:t>
            </a:r>
            <a:r>
              <a:rPr lang="en-US" i="1" dirty="0"/>
              <a:t> </a:t>
            </a:r>
            <a:r>
              <a:rPr lang="en-US" i="1" dirty="0" err="1"/>
              <a:t>hidup</a:t>
            </a:r>
            <a:r>
              <a:rPr lang="en-US" i="1" dirty="0"/>
              <a:t>”.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5269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1"/>
            <a:ext cx="8229600" cy="1828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4 </a:t>
            </a:r>
            <a:r>
              <a:rPr lang="en-US" dirty="0" err="1"/>
              <a:t>tradisi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India, </a:t>
            </a:r>
            <a:r>
              <a:rPr lang="en-US" dirty="0" err="1"/>
              <a:t>Cina</a:t>
            </a:r>
            <a:r>
              <a:rPr lang="en-US" dirty="0"/>
              <a:t>, Islam, </a:t>
            </a:r>
            <a:r>
              <a:rPr lang="en-US" dirty="0" err="1"/>
              <a:t>dan</a:t>
            </a:r>
            <a:r>
              <a:rPr lang="en-US" dirty="0"/>
              <a:t> Barat.</a:t>
            </a:r>
          </a:p>
        </p:txBody>
      </p:sp>
    </p:spTree>
    <p:extLst>
      <p:ext uri="{BB962C8B-B14F-4D97-AF65-F5344CB8AC3E}">
        <p14:creationId xmlns:p14="http://schemas.microsoft.com/office/powerpoint/2010/main" val="4286844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Filsafat</a:t>
            </a:r>
            <a:r>
              <a:rPr lang="en-US" b="1" dirty="0" smtClean="0"/>
              <a:t> </a:t>
            </a:r>
            <a:r>
              <a:rPr lang="en-US" b="1" dirty="0"/>
              <a:t>India</a:t>
            </a:r>
          </a:p>
          <a:p>
            <a:pPr marL="0" indent="0">
              <a:buNone/>
            </a:pPr>
            <a:r>
              <a:rPr lang="en-US" sz="2400" dirty="0" err="1"/>
              <a:t>Filsafat</a:t>
            </a:r>
            <a:r>
              <a:rPr lang="en-US" sz="2400" dirty="0"/>
              <a:t> India </a:t>
            </a:r>
            <a:r>
              <a:rPr lang="en-US" sz="2400" dirty="0" err="1"/>
              <a:t>berpangkal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keyakinan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kesatuan</a:t>
            </a:r>
            <a:r>
              <a:rPr lang="en-US" sz="2400" dirty="0"/>
              <a:t> fundamental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manusia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alam</a:t>
            </a:r>
            <a:r>
              <a:rPr lang="en-US" sz="2400" dirty="0"/>
              <a:t>, </a:t>
            </a:r>
            <a:r>
              <a:rPr lang="en-US" sz="2400" dirty="0" err="1" smtClean="0"/>
              <a:t>harmoni</a:t>
            </a:r>
            <a:r>
              <a:rPr lang="en-US" sz="2400" dirty="0" smtClean="0"/>
              <a:t> </a:t>
            </a:r>
            <a:r>
              <a:rPr lang="en-US" sz="2400" dirty="0" err="1"/>
              <a:t>antara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kosmos</a:t>
            </a:r>
            <a:r>
              <a:rPr lang="en-US" sz="2400" dirty="0"/>
              <a:t>. </a:t>
            </a:r>
            <a:r>
              <a:rPr lang="en-US" sz="2400" dirty="0" err="1"/>
              <a:t>Harmoni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disadari</a:t>
            </a:r>
            <a:r>
              <a:rPr lang="en-US" sz="2400" dirty="0"/>
              <a:t> </a:t>
            </a:r>
            <a:r>
              <a:rPr lang="en-US" sz="2400" dirty="0" err="1"/>
              <a:t>supaya</a:t>
            </a:r>
            <a:r>
              <a:rPr lang="en-US" sz="2400" dirty="0"/>
              <a:t> </a:t>
            </a:r>
            <a:r>
              <a:rPr lang="en-US" sz="2400" dirty="0" err="1"/>
              <a:t>dunia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dialami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tempat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- </a:t>
            </a:r>
            <a:r>
              <a:rPr lang="en-US" sz="2400" dirty="0" err="1"/>
              <a:t>terasingan</a:t>
            </a:r>
            <a:r>
              <a:rPr lang="en-US" sz="2400" dirty="0"/>
              <a:t>,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penjara</a:t>
            </a:r>
            <a:r>
              <a:rPr lang="en-US" sz="2400" dirty="0"/>
              <a:t>.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anak</a:t>
            </a:r>
            <a:r>
              <a:rPr lang="en-US" sz="2400" dirty="0"/>
              <a:t> di India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belajar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karib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benda</a:t>
            </a:r>
            <a:r>
              <a:rPr lang="en-US" sz="2400" dirty="0"/>
              <a:t>,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 smtClean="0"/>
              <a:t>dunia</a:t>
            </a:r>
            <a:r>
              <a:rPr lang="en-US" sz="2400" dirty="0" smtClean="0"/>
              <a:t> </a:t>
            </a:r>
            <a:r>
              <a:rPr lang="en-US" sz="2400" dirty="0" err="1"/>
              <a:t>sekelilingnya</a:t>
            </a:r>
            <a:r>
              <a:rPr lang="en-US" sz="2400" dirty="0"/>
              <a:t>,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menyambut</a:t>
            </a:r>
            <a:r>
              <a:rPr lang="en-US" sz="2400" dirty="0"/>
              <a:t> air yang </a:t>
            </a:r>
            <a:r>
              <a:rPr lang="en-US" sz="2400" dirty="0" err="1"/>
              <a:t>mengalir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sungai</a:t>
            </a:r>
            <a:r>
              <a:rPr lang="en-US" sz="2400" dirty="0"/>
              <a:t>, </a:t>
            </a:r>
            <a:r>
              <a:rPr lang="en-US" sz="2400" dirty="0" err="1"/>
              <a:t>tanah</a:t>
            </a:r>
            <a:r>
              <a:rPr lang="en-US" sz="2400" dirty="0"/>
              <a:t> </a:t>
            </a:r>
            <a:r>
              <a:rPr lang="en-US" sz="2400" dirty="0" err="1"/>
              <a:t>subur</a:t>
            </a:r>
            <a:r>
              <a:rPr lang="en-US" sz="2400" dirty="0"/>
              <a:t> yang </a:t>
            </a: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 smtClean="0"/>
              <a:t>makanan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matahari</a:t>
            </a:r>
            <a:r>
              <a:rPr lang="en-US" sz="2400" dirty="0"/>
              <a:t> yang </a:t>
            </a:r>
            <a:r>
              <a:rPr lang="en-US" sz="2400" dirty="0" err="1"/>
              <a:t>terbit</a:t>
            </a:r>
            <a:r>
              <a:rPr lang="en-US" sz="2400" dirty="0"/>
              <a:t>. Orang India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 smtClean="0"/>
              <a:t>belajar</a:t>
            </a:r>
            <a:r>
              <a:rPr lang="en-US" sz="2400" dirty="0" smtClean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menguasai</a:t>
            </a:r>
            <a:r>
              <a:rPr lang="en-US" sz="2400" dirty="0"/>
              <a:t> </a:t>
            </a:r>
            <a:r>
              <a:rPr lang="en-US" sz="2400" dirty="0" err="1"/>
              <a:t>dunia</a:t>
            </a:r>
            <a:r>
              <a:rPr lang="en-US" sz="2400" dirty="0"/>
              <a:t>, </a:t>
            </a:r>
            <a:r>
              <a:rPr lang="en-US" sz="2400" dirty="0" err="1"/>
              <a:t>melainkan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berteman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dunia</a:t>
            </a:r>
            <a:r>
              <a:rPr lang="en-US" sz="2400" dirty="0"/>
              <a:t> (</a:t>
            </a:r>
            <a:r>
              <a:rPr lang="en-US" sz="2400" dirty="0" err="1"/>
              <a:t>lihat</a:t>
            </a:r>
            <a:r>
              <a:rPr lang="en-US" sz="2400" dirty="0"/>
              <a:t> </a:t>
            </a:r>
            <a:r>
              <a:rPr lang="en-US" sz="2400" dirty="0" err="1"/>
              <a:t>Darji</a:t>
            </a:r>
            <a:r>
              <a:rPr lang="en-US" sz="2400" dirty="0"/>
              <a:t> </a:t>
            </a:r>
            <a:r>
              <a:rPr lang="en-US" sz="2400" dirty="0" err="1"/>
              <a:t>Darmodiharjo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Shidarta</a:t>
            </a:r>
            <a:r>
              <a:rPr lang="en-US" sz="2400" dirty="0"/>
              <a:t>, 2004: 27-37).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693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lvl="1" indent="0">
              <a:buNone/>
            </a:pPr>
            <a:r>
              <a:rPr lang="en-US" sz="4000" b="1" dirty="0" smtClean="0"/>
              <a:t>2. </a:t>
            </a:r>
            <a:r>
              <a:rPr lang="en-US" sz="4000" b="1" dirty="0" err="1" smtClean="0"/>
              <a:t>Filsafat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Cina</a:t>
            </a:r>
            <a:endParaRPr lang="en-US" sz="4000" b="1" dirty="0" smtClean="0"/>
          </a:p>
          <a:p>
            <a:pPr marL="457200" lvl="1" indent="0">
              <a:buNone/>
            </a:pPr>
            <a:endParaRPr lang="en-US" sz="4000" b="1" dirty="0"/>
          </a:p>
          <a:p>
            <a:pPr marL="0" indent="0">
              <a:buNone/>
            </a:pPr>
            <a:r>
              <a:rPr lang="en-US" dirty="0"/>
              <a:t>Ada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Cina</a:t>
            </a:r>
            <a:r>
              <a:rPr lang="en-US" dirty="0"/>
              <a:t>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i="1" dirty="0" err="1"/>
              <a:t>harmoni</a:t>
            </a:r>
            <a:r>
              <a:rPr lang="en-US" i="1" dirty="0"/>
              <a:t>, </a:t>
            </a:r>
            <a:r>
              <a:rPr lang="en-US" i="1" dirty="0" err="1"/>
              <a:t>toleransi</a:t>
            </a:r>
            <a:r>
              <a:rPr lang="en-US" i="1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 err="1"/>
              <a:t>perikemanusiaan</a:t>
            </a:r>
            <a:r>
              <a:rPr lang="en-US" dirty="0"/>
              <a:t>.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dicarikan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, </a:t>
            </a:r>
            <a:r>
              <a:rPr lang="en-US" i="1" dirty="0" err="1"/>
              <a:t>harmoni</a:t>
            </a:r>
            <a:r>
              <a:rPr lang="en-US" dirty="0"/>
              <a:t>,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ekstrem</a:t>
            </a:r>
            <a:r>
              <a:rPr lang="en-US" dirty="0"/>
              <a:t>: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sesama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,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surga</a:t>
            </a:r>
            <a:r>
              <a:rPr lang="en-US" dirty="0"/>
              <a:t>. </a:t>
            </a:r>
            <a:r>
              <a:rPr lang="en-US" i="1" dirty="0" err="1"/>
              <a:t>Toleransi</a:t>
            </a:r>
            <a:r>
              <a:rPr lang="en-US" i="1" dirty="0"/>
              <a:t> </a:t>
            </a:r>
            <a:r>
              <a:rPr lang="en-US" dirty="0" err="1"/>
              <a:t>kelihatan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keterbukaan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pendapat-pendapat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pendapat-pendapat</a:t>
            </a:r>
            <a:r>
              <a:rPr lang="en-US" dirty="0"/>
              <a:t> </a:t>
            </a:r>
            <a:r>
              <a:rPr lang="en-US" dirty="0" err="1" smtClean="0"/>
              <a:t>pribadi</a:t>
            </a:r>
            <a:r>
              <a:rPr lang="en-US" dirty="0"/>
              <a:t>,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</a:t>
            </a:r>
            <a:r>
              <a:rPr lang="en-US" dirty="0" err="1"/>
              <a:t>perdamaian</a:t>
            </a:r>
            <a:r>
              <a:rPr lang="en-US" dirty="0"/>
              <a:t> yang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 smtClean="0"/>
              <a:t>pluralitas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biasa</a:t>
            </a:r>
            <a:r>
              <a:rPr lang="en-US" dirty="0"/>
              <a:t>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agama. </a:t>
            </a:r>
            <a:r>
              <a:rPr lang="en-US" dirty="0" err="1" smtClean="0"/>
              <a:t>Kemudian</a:t>
            </a:r>
            <a:r>
              <a:rPr lang="en-US" dirty="0"/>
              <a:t>, </a:t>
            </a:r>
            <a:r>
              <a:rPr lang="en-US" i="1" dirty="0" err="1"/>
              <a:t>perikemanusiaan</a:t>
            </a:r>
            <a:r>
              <a:rPr lang="en-US" dirty="0"/>
              <a:t>.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Cina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i="1" dirty="0" err="1" smtClean="0"/>
              <a:t>antroposentris</a:t>
            </a:r>
            <a:r>
              <a:rPr lang="en-US" i="1" dirty="0" smtClean="0"/>
              <a:t> </a:t>
            </a:r>
            <a:r>
              <a:rPr lang="en-US" dirty="0"/>
              <a:t>(</a:t>
            </a:r>
            <a:r>
              <a:rPr lang="en-US" dirty="0" err="1"/>
              <a:t>menempatkan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kajian</a:t>
            </a:r>
            <a:r>
              <a:rPr lang="en-US" dirty="0"/>
              <a:t>)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India </a:t>
            </a:r>
            <a:r>
              <a:rPr lang="en-US" dirty="0" err="1"/>
              <a:t>dan</a:t>
            </a:r>
            <a:r>
              <a:rPr lang="en-US" dirty="0"/>
              <a:t> Barat. </a:t>
            </a:r>
            <a:r>
              <a:rPr lang="en-US" dirty="0" err="1"/>
              <a:t>Manusialah</a:t>
            </a:r>
            <a:r>
              <a:rPr lang="en-US" dirty="0"/>
              <a:t> yang </a:t>
            </a:r>
            <a:r>
              <a:rPr lang="en-US" dirty="0" err="1" smtClean="0"/>
              <a:t>sealu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Cina</a:t>
            </a:r>
            <a:r>
              <a:rPr lang="en-US" dirty="0"/>
              <a:t>. </a:t>
            </a:r>
            <a:r>
              <a:rPr lang="en-US" dirty="0" smtClean="0"/>
              <a:t>(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Darji</a:t>
            </a:r>
            <a:r>
              <a:rPr lang="en-US" dirty="0"/>
              <a:t> </a:t>
            </a:r>
            <a:r>
              <a:rPr lang="en-US" dirty="0" err="1"/>
              <a:t>Darmodiharjo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Shidarta</a:t>
            </a:r>
            <a:r>
              <a:rPr lang="en-US" dirty="0"/>
              <a:t>, 2004: 27-37).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6234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r>
              <a:rPr lang="en-US" b="1" dirty="0" smtClean="0"/>
              <a:t>3. </a:t>
            </a:r>
            <a:r>
              <a:rPr lang="en-US" b="1" dirty="0" err="1" smtClean="0"/>
              <a:t>Filsafat</a:t>
            </a:r>
            <a:r>
              <a:rPr lang="en-US" b="1" dirty="0" smtClean="0"/>
              <a:t> </a:t>
            </a:r>
            <a:r>
              <a:rPr lang="en-US" b="1" dirty="0"/>
              <a:t>Islam</a:t>
            </a:r>
          </a:p>
          <a:p>
            <a:pPr marL="0" indent="0">
              <a:buNone/>
            </a:pP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Timur</a:t>
            </a:r>
            <a:r>
              <a:rPr lang="en-US" dirty="0"/>
              <a:t> Tengah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IV SM, </a:t>
            </a:r>
            <a:r>
              <a:rPr lang="en-US" dirty="0" err="1"/>
              <a:t>Aleksander</a:t>
            </a:r>
            <a:r>
              <a:rPr lang="en-US" dirty="0"/>
              <a:t> Yang </a:t>
            </a:r>
            <a:r>
              <a:rPr lang="en-US" dirty="0" err="1"/>
              <a:t>Agung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kaum</a:t>
            </a:r>
            <a:r>
              <a:rPr lang="en-US" dirty="0"/>
              <a:t> </a:t>
            </a:r>
            <a:r>
              <a:rPr lang="en-US" dirty="0" err="1"/>
              <a:t>militer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kaum</a:t>
            </a:r>
            <a:r>
              <a:rPr lang="en-US" dirty="0"/>
              <a:t> </a:t>
            </a:r>
            <a:r>
              <a:rPr lang="en-US" dirty="0" err="1"/>
              <a:t>sipil</a:t>
            </a:r>
            <a:r>
              <a:rPr lang="en-US" dirty="0"/>
              <a:t>. </a:t>
            </a:r>
            <a:r>
              <a:rPr lang="en-US" dirty="0" err="1"/>
              <a:t>Tujuannya</a:t>
            </a:r>
            <a:r>
              <a:rPr lang="en-US" dirty="0"/>
              <a:t> </a:t>
            </a:r>
            <a:r>
              <a:rPr lang="en-US" dirty="0" err="1"/>
              <a:t>bukanlah</a:t>
            </a:r>
            <a:r>
              <a:rPr lang="en-US" dirty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/>
              <a:t>meluaskan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kekuasaannya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 Macedonia,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menanamkan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Yunani</a:t>
            </a:r>
            <a:r>
              <a:rPr lang="en-US" dirty="0"/>
              <a:t> di </a:t>
            </a:r>
            <a:r>
              <a:rPr lang="en-US" dirty="0" err="1" smtClean="0"/>
              <a:t>daerah-daerah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dimasukinya</a:t>
            </a:r>
            <a:r>
              <a:rPr lang="en-US" dirty="0"/>
              <a:t>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adakan</a:t>
            </a:r>
            <a:r>
              <a:rPr lang="en-US" dirty="0"/>
              <a:t> </a:t>
            </a:r>
            <a:r>
              <a:rPr lang="en-US" dirty="0" err="1" smtClean="0"/>
              <a:t>pembauran</a:t>
            </a:r>
            <a:r>
              <a:rPr lang="en-US" dirty="0" smtClean="0"/>
              <a:t> </a:t>
            </a:r>
            <a:r>
              <a:rPr lang="en-US" dirty="0" err="1"/>
              <a:t>antara</a:t>
            </a:r>
            <a:r>
              <a:rPr lang="en-US" dirty="0"/>
              <a:t> orang-orang </a:t>
            </a:r>
            <a:r>
              <a:rPr lang="en-US" dirty="0" err="1"/>
              <a:t>Yunani</a:t>
            </a:r>
            <a:r>
              <a:rPr lang="en-US" dirty="0"/>
              <a:t> yang </a:t>
            </a:r>
            <a:r>
              <a:rPr lang="en-US" dirty="0" err="1"/>
              <a:t>dibawanya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setempat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 smtClean="0"/>
              <a:t>berkembanglah</a:t>
            </a:r>
            <a:r>
              <a:rPr lang="en-US" dirty="0" smtClean="0"/>
              <a:t> </a:t>
            </a:r>
            <a:r>
              <a:rPr lang="en-US" dirty="0" err="1"/>
              <a:t>falsafah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Yunani</a:t>
            </a:r>
            <a:r>
              <a:rPr lang="en-US" dirty="0"/>
              <a:t> di </a:t>
            </a:r>
            <a:r>
              <a:rPr lang="en-US" dirty="0" err="1"/>
              <a:t>Timur</a:t>
            </a:r>
            <a:r>
              <a:rPr lang="en-US" dirty="0"/>
              <a:t> Tengah,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timbullah</a:t>
            </a:r>
            <a:r>
              <a:rPr lang="en-US" dirty="0"/>
              <a:t> </a:t>
            </a:r>
            <a:r>
              <a:rPr lang="en-US" dirty="0" err="1"/>
              <a:t>pusat-pusat</a:t>
            </a:r>
            <a:r>
              <a:rPr lang="en-US" dirty="0"/>
              <a:t> </a:t>
            </a:r>
            <a:r>
              <a:rPr lang="en-US" dirty="0" err="1"/>
              <a:t>peradaban</a:t>
            </a:r>
            <a:r>
              <a:rPr lang="en-US" dirty="0"/>
              <a:t> </a:t>
            </a:r>
            <a:r>
              <a:rPr lang="en-US" dirty="0" err="1"/>
              <a:t>Yunani</a:t>
            </a:r>
            <a:r>
              <a:rPr lang="en-US" dirty="0"/>
              <a:t>,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Iskandariah</a:t>
            </a:r>
            <a:r>
              <a:rPr lang="en-US" dirty="0"/>
              <a:t> (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Aleksander</a:t>
            </a:r>
            <a:r>
              <a:rPr lang="en-US" dirty="0"/>
              <a:t>) di </a:t>
            </a:r>
            <a:r>
              <a:rPr lang="en-US" dirty="0" err="1"/>
              <a:t>Mesir</a:t>
            </a:r>
            <a:r>
              <a:rPr lang="en-US" dirty="0"/>
              <a:t>, </a:t>
            </a:r>
            <a:r>
              <a:rPr lang="en-US" dirty="0" err="1"/>
              <a:t>Antakia</a:t>
            </a:r>
            <a:r>
              <a:rPr lang="en-US" dirty="0"/>
              <a:t> di </a:t>
            </a:r>
            <a:r>
              <a:rPr lang="en-US" dirty="0" err="1"/>
              <a:t>Suria</a:t>
            </a:r>
            <a:r>
              <a:rPr lang="en-US" dirty="0"/>
              <a:t>, </a:t>
            </a:r>
            <a:r>
              <a:rPr lang="en-US" dirty="0" err="1"/>
              <a:t>Selopsia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Jundisyapur</a:t>
            </a:r>
            <a:r>
              <a:rPr lang="en-US" dirty="0"/>
              <a:t> di </a:t>
            </a:r>
            <a:r>
              <a:rPr lang="en-US" dirty="0" err="1"/>
              <a:t>Irak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Baktra</a:t>
            </a:r>
            <a:r>
              <a:rPr lang="en-US" dirty="0"/>
              <a:t> (</a:t>
            </a:r>
            <a:r>
              <a:rPr lang="en-US" dirty="0" err="1"/>
              <a:t>sekarang</a:t>
            </a:r>
            <a:r>
              <a:rPr lang="en-US" dirty="0"/>
              <a:t> Balkh) di Iran (</a:t>
            </a:r>
            <a:r>
              <a:rPr lang="en-US" dirty="0" err="1"/>
              <a:t>lihat</a:t>
            </a:r>
            <a:r>
              <a:rPr lang="en-US" dirty="0"/>
              <a:t> </a:t>
            </a:r>
            <a:r>
              <a:rPr lang="en-US" dirty="0" err="1"/>
              <a:t>Harun</a:t>
            </a:r>
            <a:r>
              <a:rPr lang="en-US" dirty="0"/>
              <a:t> </a:t>
            </a:r>
            <a:r>
              <a:rPr lang="en-US" dirty="0" err="1"/>
              <a:t>Nasution</a:t>
            </a:r>
            <a:r>
              <a:rPr lang="en-US" dirty="0"/>
              <a:t>: 1992).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590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Filsafat</a:t>
            </a:r>
            <a:r>
              <a:rPr lang="en-US" b="1" dirty="0" smtClean="0"/>
              <a:t> Barat</a:t>
            </a:r>
          </a:p>
          <a:p>
            <a:pPr lvl="1"/>
            <a:r>
              <a:rPr lang="en-US" b="1" i="1" dirty="0" err="1" smtClean="0"/>
              <a:t>Zaman</a:t>
            </a:r>
            <a:r>
              <a:rPr lang="en-US" b="1" i="1" dirty="0" smtClean="0"/>
              <a:t> </a:t>
            </a:r>
            <a:r>
              <a:rPr lang="en-US" b="1" i="1" dirty="0" err="1" smtClean="0"/>
              <a:t>Kuno</a:t>
            </a:r>
            <a:endParaRPr lang="en-US" b="1" i="1" dirty="0" smtClean="0"/>
          </a:p>
          <a:p>
            <a:pPr lvl="1"/>
            <a:r>
              <a:rPr lang="en-US" b="1" i="1" dirty="0" err="1"/>
              <a:t>Puncak</a:t>
            </a:r>
            <a:r>
              <a:rPr lang="en-US" b="1" i="1" dirty="0"/>
              <a:t> </a:t>
            </a:r>
            <a:r>
              <a:rPr lang="en-US" b="1" i="1" dirty="0" err="1"/>
              <a:t>Zaman</a:t>
            </a:r>
            <a:r>
              <a:rPr lang="en-US" b="1" i="1" dirty="0"/>
              <a:t> </a:t>
            </a:r>
            <a:r>
              <a:rPr lang="en-US" b="1" i="1" dirty="0" err="1"/>
              <a:t>Klasik</a:t>
            </a:r>
            <a:r>
              <a:rPr lang="en-US" b="1" i="1" dirty="0"/>
              <a:t>: </a:t>
            </a:r>
            <a:r>
              <a:rPr lang="en-US" b="1" i="1" dirty="0" err="1"/>
              <a:t>Sokrates</a:t>
            </a:r>
            <a:r>
              <a:rPr lang="en-US" b="1" i="1" dirty="0"/>
              <a:t>, Plato, </a:t>
            </a:r>
            <a:r>
              <a:rPr lang="en-US" b="1" i="1" dirty="0" err="1"/>
              <a:t>dan</a:t>
            </a:r>
            <a:r>
              <a:rPr lang="en-US" b="1" i="1" dirty="0"/>
              <a:t> </a:t>
            </a:r>
            <a:r>
              <a:rPr lang="en-US" b="1" i="1" dirty="0" err="1"/>
              <a:t>Aristoteles</a:t>
            </a:r>
            <a:endParaRPr lang="en-US" b="1" i="1" dirty="0"/>
          </a:p>
          <a:p>
            <a:pPr lvl="1"/>
            <a:r>
              <a:rPr lang="en-US" b="1" i="1" dirty="0" err="1" smtClean="0"/>
              <a:t>Zaman</a:t>
            </a:r>
            <a:r>
              <a:rPr lang="en-US" b="1" i="1" dirty="0" smtClean="0"/>
              <a:t> </a:t>
            </a:r>
            <a:r>
              <a:rPr lang="en-US" b="1" i="1" dirty="0" err="1" smtClean="0"/>
              <a:t>Patristik</a:t>
            </a:r>
            <a:endParaRPr lang="en-US" b="1" i="1" dirty="0" smtClean="0"/>
          </a:p>
          <a:p>
            <a:pPr lvl="1"/>
            <a:r>
              <a:rPr lang="en-US" b="1" i="1" dirty="0" err="1"/>
              <a:t>Zaman</a:t>
            </a:r>
            <a:r>
              <a:rPr lang="en-US" b="1" i="1" dirty="0"/>
              <a:t> </a:t>
            </a:r>
            <a:r>
              <a:rPr lang="en-US" b="1" i="1" dirty="0" err="1" smtClean="0"/>
              <a:t>Skolastik</a:t>
            </a:r>
            <a:endParaRPr lang="en-US" b="1" i="1" dirty="0" smtClean="0"/>
          </a:p>
          <a:p>
            <a:pPr lvl="1"/>
            <a:r>
              <a:rPr lang="en-US" b="1" i="1" dirty="0" err="1"/>
              <a:t>Zaman</a:t>
            </a:r>
            <a:r>
              <a:rPr lang="en-US" b="1" i="1" dirty="0"/>
              <a:t> </a:t>
            </a:r>
            <a:r>
              <a:rPr lang="en-US" b="1" i="1" dirty="0" smtClean="0"/>
              <a:t>Modern</a:t>
            </a:r>
          </a:p>
          <a:p>
            <a:pPr lvl="1"/>
            <a:r>
              <a:rPr lang="en-US" b="1" dirty="0" err="1" smtClean="0"/>
              <a:t>Masa</a:t>
            </a:r>
            <a:r>
              <a:rPr lang="en-US" b="1" dirty="0" smtClean="0"/>
              <a:t> </a:t>
            </a:r>
            <a:r>
              <a:rPr lang="en-US" b="1" dirty="0" err="1"/>
              <a:t>Kini</a:t>
            </a:r>
            <a:endParaRPr lang="en-US" b="1" dirty="0"/>
          </a:p>
          <a:p>
            <a:pPr marL="0" indent="0"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</a:t>
            </a:r>
            <a:r>
              <a:rPr lang="en-US" dirty="0" err="1"/>
              <a:t>ketujuh</a:t>
            </a:r>
            <a:r>
              <a:rPr lang="en-US" dirty="0"/>
              <a:t> </a:t>
            </a:r>
            <a:r>
              <a:rPr lang="en-US" dirty="0" err="1"/>
              <a:t>belas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kedelapan</a:t>
            </a:r>
            <a:r>
              <a:rPr lang="en-US" dirty="0"/>
              <a:t> </a:t>
            </a:r>
            <a:r>
              <a:rPr lang="en-US" dirty="0" err="1"/>
              <a:t>belas</a:t>
            </a:r>
            <a:r>
              <a:rPr lang="en-US" dirty="0"/>
              <a:t> 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/>
              <a:t>filsafat</a:t>
            </a:r>
            <a:r>
              <a:rPr lang="en-US" dirty="0"/>
              <a:t> Barat </a:t>
            </a:r>
            <a:r>
              <a:rPr lang="en-US" dirty="0" err="1"/>
              <a:t>memperlihatkan</a:t>
            </a:r>
            <a:r>
              <a:rPr lang="en-US" dirty="0"/>
              <a:t> </a:t>
            </a:r>
            <a:r>
              <a:rPr lang="en-US" dirty="0" err="1"/>
              <a:t>aliran-aliran</a:t>
            </a:r>
            <a:r>
              <a:rPr lang="en-US" dirty="0"/>
              <a:t> yang </a:t>
            </a:r>
            <a:r>
              <a:rPr lang="en-US" dirty="0" err="1" smtClean="0"/>
              <a:t>besar</a:t>
            </a:r>
            <a:r>
              <a:rPr lang="en-US" dirty="0"/>
              <a:t>, yang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lama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wilayah-wilayah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luas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i="1" dirty="0" err="1"/>
              <a:t>rasionalisme</a:t>
            </a:r>
            <a:r>
              <a:rPr lang="en-US" i="1" dirty="0"/>
              <a:t>, </a:t>
            </a:r>
            <a:r>
              <a:rPr lang="en-US" i="1" dirty="0" err="1"/>
              <a:t>empirisme</a:t>
            </a:r>
            <a:r>
              <a:rPr lang="en-US" i="1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 err="1" smtClean="0"/>
              <a:t>idealisme</a:t>
            </a:r>
            <a:r>
              <a:rPr lang="en-US" dirty="0"/>
              <a:t>.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filsafat</a:t>
            </a:r>
            <a:r>
              <a:rPr lang="en-US" dirty="0"/>
              <a:t> Barat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</a:t>
            </a:r>
            <a:r>
              <a:rPr lang="en-US" dirty="0" err="1"/>
              <a:t>kesembilan</a:t>
            </a:r>
            <a:r>
              <a:rPr lang="en-US" dirty="0"/>
              <a:t> </a:t>
            </a:r>
            <a:r>
              <a:rPr lang="en-US" dirty="0" err="1"/>
              <a:t>belas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puluh</a:t>
            </a:r>
            <a:r>
              <a:rPr lang="en-US" dirty="0"/>
              <a:t> </a:t>
            </a:r>
            <a:r>
              <a:rPr lang="en-US" dirty="0" err="1"/>
              <a:t>kelihatan</a:t>
            </a:r>
            <a:r>
              <a:rPr lang="en-US" dirty="0"/>
              <a:t> </a:t>
            </a:r>
            <a:r>
              <a:rPr lang="en-US" dirty="0" err="1"/>
              <a:t>terpecah</a:t>
            </a:r>
            <a:r>
              <a:rPr lang="en-US" dirty="0"/>
              <a:t>- </a:t>
            </a:r>
            <a:r>
              <a:rPr lang="en-US" dirty="0" err="1"/>
              <a:t>pecah</a:t>
            </a:r>
            <a:r>
              <a:rPr lang="en-US" dirty="0"/>
              <a:t>. </a:t>
            </a:r>
            <a:r>
              <a:rPr lang="en-US" dirty="0" err="1"/>
              <a:t>Macam-macam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muncul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aliran</a:t>
            </a:r>
            <a:r>
              <a:rPr lang="en-US" dirty="0"/>
              <a:t>- </a:t>
            </a:r>
            <a:r>
              <a:rPr lang="en-US" dirty="0" err="1"/>
              <a:t>aliran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terikat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.</a:t>
            </a:r>
          </a:p>
          <a:p>
            <a:pPr lvl="1"/>
            <a:endParaRPr lang="en-US" b="1" i="1" dirty="0"/>
          </a:p>
          <a:p>
            <a:pPr lvl="1"/>
            <a:endParaRPr lang="en-US" b="1" i="1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00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1062</Words>
  <Application>Microsoft Office PowerPoint</Application>
  <PresentationFormat>On-screen Show (4:3)</PresentationFormat>
  <Paragraphs>69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Materi 1</vt:lpstr>
      <vt:lpstr>1. Pengertian filsafat</vt:lpstr>
      <vt:lpstr>Definisi ahli tentang Filsafat</vt:lpstr>
      <vt:lpstr>Dalam bahasa sehari2 dikenal</vt:lpstr>
      <vt:lpstr>2. Perkembangan Filsafat </vt:lpstr>
      <vt:lpstr>PowerPoint Presentation</vt:lpstr>
      <vt:lpstr>PowerPoint Presentation</vt:lpstr>
      <vt:lpstr>PowerPoint Presentation</vt:lpstr>
      <vt:lpstr>PowerPoint Presentation</vt:lpstr>
      <vt:lpstr>3. Masalah-masalah Dasar Filsafat </vt:lpstr>
      <vt:lpstr>4. Isu-isu Filosofis Studi Komunikasi </vt:lpstr>
      <vt:lpstr>Isu-isu Epistemologi  epistemologi merupa- kan cabang filsafat yang mengkaji pengetahuan, atau bagaimana cara manusia mendapatkan pengetahuan</vt:lpstr>
      <vt:lpstr>Isu Ontologi  ontologi merupakan cabang filsafat yang berkaitan dengan hakikat (nature of being) dari apa yang ingin kita ketahui.</vt:lpstr>
      <vt:lpstr>Isu Aksiologi Aksiologi merupakan cabang filsafat yang memba has tentang nilai. Untuk disiplin ilmu komunikasi, ada tiga isu aksiologi penting yang perlu dijabarkan pada ke- sempatan ini, yakni: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1</dc:title>
  <dc:creator>acer</dc:creator>
  <cp:lastModifiedBy>acer</cp:lastModifiedBy>
  <cp:revision>9</cp:revision>
  <dcterms:created xsi:type="dcterms:W3CDTF">2019-10-01T01:45:11Z</dcterms:created>
  <dcterms:modified xsi:type="dcterms:W3CDTF">2019-10-06T01:42:44Z</dcterms:modified>
</cp:coreProperties>
</file>