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5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6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8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4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8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2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9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46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8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2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1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74FB-5012-4BAF-9185-631CDEF44A9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4E3F-EB1F-4715-BD56-678409D2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2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1"/>
            <a:ext cx="7772400" cy="838200"/>
          </a:xfrm>
        </p:spPr>
        <p:txBody>
          <a:bodyPr>
            <a:norm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</a:rPr>
              <a:t>Kebenaran dalam Etika dan Filsafat</a:t>
            </a:r>
            <a:br>
              <a:rPr lang="sv-SE" sz="2400" b="1" dirty="0" smtClean="0">
                <a:solidFill>
                  <a:srgbClr val="FF0000"/>
                </a:solidFill>
              </a:rPr>
            </a:br>
            <a:r>
              <a:rPr lang="sv-SE" sz="2400" b="1" dirty="0" smtClean="0">
                <a:solidFill>
                  <a:srgbClr val="FF0000"/>
                </a:solidFill>
              </a:rPr>
              <a:t>Komunikasi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etimologi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bahasa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kata “</a:t>
            </a:r>
            <a:r>
              <a:rPr lang="en-US" dirty="0" err="1" smtClean="0">
                <a:solidFill>
                  <a:schemeClr val="tx1"/>
                </a:solidFill>
              </a:rPr>
              <a:t>benar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arti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Tidak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salah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lurus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adil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Contohnya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kalimat</a:t>
            </a:r>
            <a:r>
              <a:rPr lang="en-US" dirty="0" smtClean="0">
                <a:solidFill>
                  <a:schemeClr val="tx1"/>
                </a:solidFill>
              </a:rPr>
              <a:t>, “</a:t>
            </a:r>
            <a:r>
              <a:rPr lang="en-US" dirty="0" err="1" smtClean="0">
                <a:solidFill>
                  <a:schemeClr val="tx1"/>
                </a:solidFill>
              </a:rPr>
              <a:t>hitungannya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benar</a:t>
            </a:r>
            <a:r>
              <a:rPr lang="en-US" dirty="0" smtClean="0">
                <a:solidFill>
                  <a:schemeClr val="tx1"/>
                </a:solidFill>
              </a:rPr>
              <a:t>”.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Sungguh-sungguh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tidak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bohong</a:t>
            </a:r>
            <a:r>
              <a:rPr lang="en-US" dirty="0" err="1" smtClean="0">
                <a:solidFill>
                  <a:schemeClr val="tx1"/>
                </a:solidFill>
              </a:rPr>
              <a:t>.Contohnya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kalimat</a:t>
            </a:r>
            <a:r>
              <a:rPr lang="en-US" dirty="0" smtClean="0">
                <a:solidFill>
                  <a:schemeClr val="tx1"/>
                </a:solidFill>
              </a:rPr>
              <a:t>, “</a:t>
            </a:r>
            <a:r>
              <a:rPr lang="en-US" dirty="0" err="1" smtClean="0">
                <a:solidFill>
                  <a:schemeClr val="tx1"/>
                </a:solidFill>
              </a:rPr>
              <a:t>kabar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benar</a:t>
            </a:r>
            <a:r>
              <a:rPr lang="en-US" dirty="0" smtClean="0">
                <a:solidFill>
                  <a:schemeClr val="tx1"/>
                </a:solidFill>
              </a:rPr>
              <a:t>”.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Sesungguhnya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memang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demikian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halnya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Contohnya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kalimat</a:t>
            </a:r>
            <a:r>
              <a:rPr lang="en-US" dirty="0" smtClean="0">
                <a:solidFill>
                  <a:schemeClr val="tx1"/>
                </a:solidFill>
              </a:rPr>
              <a:t>, “</a:t>
            </a:r>
            <a:r>
              <a:rPr lang="en-US" dirty="0" err="1" smtClean="0">
                <a:solidFill>
                  <a:schemeClr val="tx1"/>
                </a:solidFill>
              </a:rPr>
              <a:t>benar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bersalah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tetapi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terlibat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perbuatan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”.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err="1" smtClean="0">
                <a:solidFill>
                  <a:schemeClr val="tx1"/>
                </a:solidFill>
              </a:rPr>
              <a:t>Sangat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sekali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Contohnya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kalimat</a:t>
            </a:r>
            <a:r>
              <a:rPr lang="en-US" dirty="0" smtClean="0">
                <a:solidFill>
                  <a:schemeClr val="tx1"/>
                </a:solidFill>
              </a:rPr>
              <a:t>, “</a:t>
            </a:r>
            <a:r>
              <a:rPr lang="en-US" dirty="0" err="1" smtClean="0">
                <a:solidFill>
                  <a:schemeClr val="tx1"/>
                </a:solidFill>
              </a:rPr>
              <a:t>enak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benar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”.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277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Paradox in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Dikotomi</a:t>
            </a:r>
            <a:r>
              <a:rPr lang="en-US" dirty="0" smtClean="0"/>
              <a:t> lain </a:t>
            </a:r>
            <a:r>
              <a:rPr lang="en-US" dirty="0" err="1" smtClean="0"/>
              <a:t>pada</a:t>
            </a:r>
            <a:r>
              <a:rPr lang="en-US" dirty="0" smtClean="0"/>
              <a:t> media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sejatinya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liberal, yang </a:t>
            </a:r>
            <a:r>
              <a:rPr lang="en-US" dirty="0" err="1" smtClean="0"/>
              <a:t>berujung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pengiklan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diiklankan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epistemologi</a:t>
            </a:r>
            <a:r>
              <a:rPr lang="en-US" sz="2400" dirty="0" smtClean="0">
                <a:solidFill>
                  <a:srgbClr val="FF0000"/>
                </a:solidFill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</a:rPr>
              <a:t>istilah</a:t>
            </a:r>
            <a:r>
              <a:rPr lang="en-US" sz="2400" dirty="0" smtClean="0">
                <a:solidFill>
                  <a:srgbClr val="FF0000"/>
                </a:solidFill>
              </a:rPr>
              <a:t>), </a:t>
            </a:r>
            <a:r>
              <a:rPr lang="en-US" sz="2400" dirty="0" err="1" smtClean="0"/>
              <a:t>pengertian</a:t>
            </a:r>
            <a:r>
              <a:rPr lang="en-US" sz="2400" dirty="0" smtClean="0"/>
              <a:t> </a:t>
            </a:r>
            <a:r>
              <a:rPr lang="en-US" sz="2400" dirty="0" err="1" smtClean="0"/>
              <a:t>kebenaran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 </a:t>
            </a:r>
            <a:r>
              <a:rPr lang="en-US" sz="2400" dirty="0" err="1" smtClean="0"/>
              <a:t>benaran</a:t>
            </a:r>
            <a:r>
              <a:rPr lang="en-US" sz="2400" dirty="0" smtClean="0"/>
              <a:t>, yang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(</a:t>
            </a:r>
            <a:r>
              <a:rPr lang="en-US" sz="2400" dirty="0" err="1" smtClean="0"/>
              <a:t>Suhartono</a:t>
            </a:r>
            <a:r>
              <a:rPr lang="en-US" sz="2400" dirty="0" smtClean="0"/>
              <a:t> </a:t>
            </a:r>
            <a:r>
              <a:rPr lang="en-US" sz="2400" dirty="0" err="1" smtClean="0"/>
              <a:t>Suparlan</a:t>
            </a:r>
            <a:r>
              <a:rPr lang="en-US" sz="2400" dirty="0" smtClean="0"/>
              <a:t>, 2007: 93):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1.Teori </a:t>
            </a:r>
            <a:r>
              <a:rPr lang="en-US" sz="1900" b="1" dirty="0" err="1" smtClean="0">
                <a:solidFill>
                  <a:srgbClr val="FF0000"/>
                </a:solidFill>
              </a:rPr>
              <a:t>koherensi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dirty="0" err="1" smtClean="0"/>
              <a:t>Menurut</a:t>
            </a:r>
            <a:r>
              <a:rPr lang="en-US" sz="1900" dirty="0" smtClean="0"/>
              <a:t> </a:t>
            </a:r>
            <a:r>
              <a:rPr lang="en-US" sz="1900" dirty="0" err="1" smtClean="0"/>
              <a:t>teori</a:t>
            </a:r>
            <a:r>
              <a:rPr lang="en-US" sz="1900" dirty="0" smtClean="0"/>
              <a:t> </a:t>
            </a:r>
            <a:r>
              <a:rPr lang="en-US" sz="1900" dirty="0" err="1" smtClean="0"/>
              <a:t>ini</a:t>
            </a:r>
            <a:r>
              <a:rPr lang="en-US" sz="1900" dirty="0" smtClean="0"/>
              <a:t> </a:t>
            </a:r>
            <a:r>
              <a:rPr lang="en-US" sz="1900" dirty="0" err="1" smtClean="0"/>
              <a:t>suatu</a:t>
            </a:r>
            <a:r>
              <a:rPr lang="en-US" sz="1900" dirty="0" smtClean="0"/>
              <a:t> </a:t>
            </a:r>
            <a:r>
              <a:rPr lang="en-US" sz="1900" dirty="0" err="1" smtClean="0"/>
              <a:t>pengetahuan</a:t>
            </a:r>
            <a:r>
              <a:rPr lang="en-US" sz="1900" dirty="0" smtClean="0"/>
              <a:t>, </a:t>
            </a:r>
            <a:r>
              <a:rPr lang="en-US" sz="1900" dirty="0" err="1" smtClean="0"/>
              <a:t>teori</a:t>
            </a:r>
            <a:r>
              <a:rPr lang="en-US" sz="1900" dirty="0" smtClean="0"/>
              <a:t>, </a:t>
            </a:r>
            <a:r>
              <a:rPr lang="en-US" sz="1900" dirty="0" err="1" smtClean="0"/>
              <a:t>pernya</a:t>
            </a:r>
            <a:r>
              <a:rPr lang="en-US" sz="1900" dirty="0" smtClean="0"/>
              <a:t> </a:t>
            </a:r>
            <a:r>
              <a:rPr lang="en-US" sz="1900" dirty="0" err="1" smtClean="0"/>
              <a:t>taan</a:t>
            </a:r>
            <a:r>
              <a:rPr lang="en-US" sz="1900" dirty="0" smtClean="0"/>
              <a:t>, </a:t>
            </a:r>
            <a:r>
              <a:rPr lang="en-US" sz="1900" dirty="0" err="1" smtClean="0"/>
              <a:t>proposisi</a:t>
            </a:r>
            <a:r>
              <a:rPr lang="en-US" sz="1900" dirty="0" smtClean="0"/>
              <a:t> </a:t>
            </a:r>
            <a:r>
              <a:rPr lang="en-US" sz="1900" dirty="0" err="1" smtClean="0"/>
              <a:t>atau</a:t>
            </a:r>
            <a:r>
              <a:rPr lang="en-US" sz="1900" dirty="0" smtClean="0"/>
              <a:t> </a:t>
            </a:r>
            <a:r>
              <a:rPr lang="en-US" sz="1900" dirty="0" err="1" smtClean="0"/>
              <a:t>hipotesis</a:t>
            </a:r>
            <a:r>
              <a:rPr lang="en-US" sz="1900" dirty="0" smtClean="0"/>
              <a:t> </a:t>
            </a:r>
            <a:r>
              <a:rPr lang="en-US" sz="1900" dirty="0" err="1" smtClean="0"/>
              <a:t>dianggap</a:t>
            </a:r>
            <a:r>
              <a:rPr lang="en-US" sz="1900" dirty="0" smtClean="0"/>
              <a:t> </a:t>
            </a:r>
            <a:r>
              <a:rPr lang="en-US" sz="1900" dirty="0" err="1" smtClean="0"/>
              <a:t>benar</a:t>
            </a:r>
            <a:r>
              <a:rPr lang="en-US" sz="1900" dirty="0" smtClean="0"/>
              <a:t> </a:t>
            </a:r>
            <a:r>
              <a:rPr lang="en-US" sz="1900" dirty="0" err="1" smtClean="0"/>
              <a:t>bila</a:t>
            </a:r>
            <a:r>
              <a:rPr lang="en-US" sz="1900" dirty="0" smtClean="0"/>
              <a:t>  </a:t>
            </a:r>
            <a:r>
              <a:rPr lang="en-US" sz="1900" dirty="0" err="1" smtClean="0"/>
              <a:t>ia</a:t>
            </a:r>
            <a:r>
              <a:rPr lang="en-US" sz="1900" dirty="0" smtClean="0"/>
              <a:t> </a:t>
            </a:r>
            <a:r>
              <a:rPr lang="en-US" sz="1900" dirty="0" err="1" smtClean="0"/>
              <a:t>sejalan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pengetahuan</a:t>
            </a:r>
            <a:r>
              <a:rPr lang="en-US" sz="1900" dirty="0" smtClean="0"/>
              <a:t>, </a:t>
            </a:r>
            <a:r>
              <a:rPr lang="en-US" sz="1900" dirty="0" err="1" smtClean="0"/>
              <a:t>teori</a:t>
            </a:r>
            <a:r>
              <a:rPr lang="en-US" sz="1900" dirty="0" smtClean="0"/>
              <a:t>, </a:t>
            </a:r>
            <a:r>
              <a:rPr lang="en-US" sz="1900" dirty="0" err="1" smtClean="0"/>
              <a:t>proposisi</a:t>
            </a:r>
            <a:r>
              <a:rPr lang="en-US" sz="1900" dirty="0" smtClean="0"/>
              <a:t> </a:t>
            </a:r>
            <a:r>
              <a:rPr lang="en-US" sz="1900" dirty="0" err="1" smtClean="0"/>
              <a:t>atau</a:t>
            </a:r>
            <a:r>
              <a:rPr lang="en-US" sz="1900" dirty="0" smtClean="0"/>
              <a:t> </a:t>
            </a:r>
            <a:r>
              <a:rPr lang="en-US" sz="1900" dirty="0" err="1" smtClean="0"/>
              <a:t>hipotesis</a:t>
            </a:r>
            <a:r>
              <a:rPr lang="en-US" sz="1900" dirty="0" smtClean="0"/>
              <a:t> </a:t>
            </a:r>
            <a:r>
              <a:rPr lang="en-US" sz="1900" dirty="0" err="1" smtClean="0"/>
              <a:t>lainnya</a:t>
            </a:r>
            <a:r>
              <a:rPr lang="en-US" sz="1900" dirty="0" smtClean="0"/>
              <a:t>, </a:t>
            </a:r>
            <a:r>
              <a:rPr lang="en-US" sz="1900" dirty="0" err="1" smtClean="0"/>
              <a:t>yakni</a:t>
            </a:r>
            <a:r>
              <a:rPr lang="en-US" sz="1900" dirty="0" smtClean="0"/>
              <a:t> </a:t>
            </a:r>
            <a:r>
              <a:rPr lang="en-US" sz="1900" dirty="0" err="1" smtClean="0"/>
              <a:t>kalau</a:t>
            </a:r>
            <a:r>
              <a:rPr lang="en-US" sz="1900" dirty="0" smtClean="0"/>
              <a:t> </a:t>
            </a:r>
            <a:r>
              <a:rPr lang="en-US" sz="1900" dirty="0" err="1" smtClean="0"/>
              <a:t>proposisi</a:t>
            </a:r>
            <a:r>
              <a:rPr lang="en-US" sz="1900" dirty="0" smtClean="0"/>
              <a:t> </a:t>
            </a:r>
            <a:r>
              <a:rPr lang="en-US" sz="1900" dirty="0" err="1" smtClean="0"/>
              <a:t>itu</a:t>
            </a:r>
            <a:r>
              <a:rPr lang="en-US" sz="1900" dirty="0" smtClean="0"/>
              <a:t> </a:t>
            </a:r>
            <a:r>
              <a:rPr lang="en-US" sz="1900" dirty="0" err="1" smtClean="0"/>
              <a:t>meneguhkan</a:t>
            </a:r>
            <a:r>
              <a:rPr lang="en-US" sz="1900" dirty="0" smtClean="0"/>
              <a:t> </a:t>
            </a:r>
            <a:r>
              <a:rPr lang="en-US" sz="1900" dirty="0" err="1" smtClean="0"/>
              <a:t>dan</a:t>
            </a:r>
            <a:r>
              <a:rPr lang="en-US" sz="1900" dirty="0" smtClean="0"/>
              <a:t> </a:t>
            </a:r>
            <a:r>
              <a:rPr lang="en-US" sz="1900" dirty="0" err="1" smtClean="0"/>
              <a:t>konsisten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sebelumnya</a:t>
            </a:r>
            <a:r>
              <a:rPr lang="en-US" sz="1900" dirty="0" smtClean="0"/>
              <a:t>. </a:t>
            </a:r>
          </a:p>
          <a:p>
            <a:pPr marL="0" indent="0">
              <a:buNone/>
            </a:pPr>
            <a:r>
              <a:rPr lang="en-US" sz="1900" dirty="0" err="1" smtClean="0"/>
              <a:t>Jika</a:t>
            </a:r>
            <a:r>
              <a:rPr lang="en-US" sz="1900" dirty="0" smtClean="0"/>
              <a:t> “</a:t>
            </a:r>
            <a:r>
              <a:rPr lang="en-US" sz="1900" dirty="0" err="1" smtClean="0"/>
              <a:t>semua</a:t>
            </a:r>
            <a:r>
              <a:rPr lang="en-US" sz="1900" dirty="0" smtClean="0"/>
              <a:t> </a:t>
            </a:r>
            <a:r>
              <a:rPr lang="en-US" sz="1900" dirty="0" err="1" smtClean="0"/>
              <a:t>manusia</a:t>
            </a:r>
            <a:r>
              <a:rPr lang="en-US" sz="1900" dirty="0" smtClean="0"/>
              <a:t> </a:t>
            </a:r>
            <a:r>
              <a:rPr lang="en-US" sz="1900" dirty="0" err="1" smtClean="0"/>
              <a:t>pasti</a:t>
            </a:r>
            <a:r>
              <a:rPr lang="en-US" sz="1900" dirty="0" smtClean="0"/>
              <a:t>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mati</a:t>
            </a:r>
            <a:r>
              <a:rPr lang="en-US" sz="1900" dirty="0" smtClean="0"/>
              <a:t>”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benar</a:t>
            </a:r>
            <a:r>
              <a:rPr lang="en-US" sz="1900" dirty="0" smtClean="0"/>
              <a:t>, </a:t>
            </a:r>
            <a:r>
              <a:rPr lang="en-US" sz="1900" dirty="0" err="1" smtClean="0"/>
              <a:t>maka</a:t>
            </a:r>
            <a:r>
              <a:rPr lang="en-US" sz="1900" dirty="0" smtClean="0"/>
              <a:t> “</a:t>
            </a:r>
            <a:r>
              <a:rPr lang="en-US" sz="1900" dirty="0" err="1" smtClean="0"/>
              <a:t>si</a:t>
            </a:r>
            <a:r>
              <a:rPr lang="en-US" sz="1900" dirty="0" smtClean="0"/>
              <a:t> A </a:t>
            </a:r>
            <a:r>
              <a:rPr lang="en-US" sz="1900" dirty="0" err="1" smtClean="0"/>
              <a:t>akan</a:t>
            </a:r>
            <a:r>
              <a:rPr lang="en-US" sz="1900" dirty="0" smtClean="0"/>
              <a:t> </a:t>
            </a:r>
            <a:r>
              <a:rPr lang="en-US" sz="1900" dirty="0" err="1" smtClean="0"/>
              <a:t>mati</a:t>
            </a:r>
            <a:r>
              <a:rPr lang="en-US" sz="1900" dirty="0" smtClean="0"/>
              <a:t>”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benar</a:t>
            </a:r>
            <a:r>
              <a:rPr lang="en-US" sz="1900" dirty="0" smtClean="0"/>
              <a:t> </a:t>
            </a:r>
            <a:r>
              <a:rPr lang="en-US" sz="1900" dirty="0" err="1" smtClean="0"/>
              <a:t>juga</a:t>
            </a:r>
            <a:r>
              <a:rPr lang="en-US" sz="1900" dirty="0" smtClean="0"/>
              <a:t>.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2.Teori </a:t>
            </a:r>
            <a:r>
              <a:rPr lang="en-US" sz="1900" b="1" dirty="0" err="1" smtClean="0">
                <a:solidFill>
                  <a:srgbClr val="FF0000"/>
                </a:solidFill>
              </a:rPr>
              <a:t>korespondensi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dirty="0" err="1" smtClean="0"/>
              <a:t>Suatu</a:t>
            </a:r>
            <a:r>
              <a:rPr lang="en-US" sz="1900" dirty="0" smtClean="0"/>
              <a:t> </a:t>
            </a:r>
            <a:r>
              <a:rPr lang="en-US" sz="1900" dirty="0" err="1" smtClean="0"/>
              <a:t>pernyataan</a:t>
            </a:r>
            <a:r>
              <a:rPr lang="en-US" sz="1900" dirty="0" smtClean="0"/>
              <a:t>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benar</a:t>
            </a:r>
            <a:r>
              <a:rPr lang="en-US" sz="1900" dirty="0" smtClean="0"/>
              <a:t> </a:t>
            </a:r>
            <a:r>
              <a:rPr lang="en-US" sz="1900" dirty="0" err="1" smtClean="0"/>
              <a:t>jika</a:t>
            </a:r>
            <a:r>
              <a:rPr lang="en-US" sz="1900" dirty="0" smtClean="0"/>
              <a:t> </a:t>
            </a:r>
            <a:r>
              <a:rPr lang="en-US" sz="1900" dirty="0" err="1" smtClean="0"/>
              <a:t>ia</a:t>
            </a:r>
            <a:r>
              <a:rPr lang="en-US" sz="1900" dirty="0" smtClean="0"/>
              <a:t> </a:t>
            </a:r>
            <a:r>
              <a:rPr lang="en-US" sz="1900" dirty="0" err="1" smtClean="0"/>
              <a:t>berhubungan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objek</a:t>
            </a:r>
            <a:r>
              <a:rPr lang="en-US" sz="1900" dirty="0" smtClean="0"/>
              <a:t> yang </a:t>
            </a:r>
            <a:r>
              <a:rPr lang="en-US" sz="1900" dirty="0" err="1" smtClean="0"/>
              <a:t>dituju</a:t>
            </a:r>
            <a:r>
              <a:rPr lang="en-US" sz="1900" dirty="0" smtClean="0"/>
              <a:t> </a:t>
            </a:r>
            <a:r>
              <a:rPr lang="en-US" sz="1900" dirty="0" err="1" smtClean="0"/>
              <a:t>oleh</a:t>
            </a:r>
            <a:r>
              <a:rPr lang="en-US" sz="1900" dirty="0" smtClean="0"/>
              <a:t> </a:t>
            </a:r>
            <a:r>
              <a:rPr lang="en-US" sz="1900" dirty="0" err="1" smtClean="0"/>
              <a:t>pernyataan</a:t>
            </a:r>
            <a:r>
              <a:rPr lang="en-US" sz="1900" dirty="0" smtClean="0"/>
              <a:t> </a:t>
            </a:r>
            <a:r>
              <a:rPr lang="en-US" sz="1900" dirty="0" err="1" smtClean="0"/>
              <a:t>itu</a:t>
            </a:r>
            <a:r>
              <a:rPr lang="en-US" sz="1900" dirty="0" smtClean="0"/>
              <a:t>. </a:t>
            </a:r>
          </a:p>
          <a:p>
            <a:pPr marL="0" indent="0">
              <a:buNone/>
            </a:pPr>
            <a:r>
              <a:rPr lang="en-US" sz="1900" dirty="0" err="1" smtClean="0"/>
              <a:t>Contoh</a:t>
            </a:r>
            <a:r>
              <a:rPr lang="en-US" sz="1900" dirty="0" smtClean="0"/>
              <a:t>, “Jakarta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Ibu</a:t>
            </a:r>
            <a:r>
              <a:rPr lang="en-US" sz="1900" dirty="0" smtClean="0"/>
              <a:t> Kota Indonesia”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benar</a:t>
            </a:r>
            <a:r>
              <a:rPr lang="en-US" sz="1900" dirty="0" smtClean="0"/>
              <a:t> </a:t>
            </a:r>
            <a:r>
              <a:rPr lang="en-US" sz="1900" dirty="0" err="1" smtClean="0"/>
              <a:t>karena</a:t>
            </a:r>
            <a:r>
              <a:rPr lang="en-US" sz="1900" dirty="0" smtClean="0"/>
              <a:t> </a:t>
            </a:r>
            <a:r>
              <a:rPr lang="en-US" sz="1900" dirty="0" err="1" smtClean="0"/>
              <a:t>sesuai</a:t>
            </a:r>
            <a:r>
              <a:rPr lang="en-US" sz="1900" dirty="0" smtClean="0"/>
              <a:t> </a:t>
            </a:r>
            <a:r>
              <a:rPr lang="en-US" sz="1900" dirty="0" err="1" smtClean="0"/>
              <a:t>dengan</a:t>
            </a:r>
            <a:r>
              <a:rPr lang="en-US" sz="1900" dirty="0" smtClean="0"/>
              <a:t> </a:t>
            </a:r>
            <a:r>
              <a:rPr lang="en-US" sz="1900" dirty="0" err="1" smtClean="0"/>
              <a:t>fakta</a:t>
            </a:r>
            <a:r>
              <a:rPr lang="en-US" sz="1900" dirty="0" smtClean="0"/>
              <a:t>.</a:t>
            </a:r>
          </a:p>
          <a:p>
            <a:pPr marL="0" indent="0">
              <a:buNone/>
            </a:pPr>
            <a:r>
              <a:rPr lang="en-US" sz="1900" b="1" dirty="0" smtClean="0">
                <a:solidFill>
                  <a:srgbClr val="FF0000"/>
                </a:solidFill>
              </a:rPr>
              <a:t>3.Teori </a:t>
            </a:r>
            <a:r>
              <a:rPr lang="en-US" sz="1900" b="1" dirty="0" err="1" smtClean="0">
                <a:solidFill>
                  <a:srgbClr val="FF0000"/>
                </a:solidFill>
              </a:rPr>
              <a:t>pragmatis</a:t>
            </a:r>
            <a:endParaRPr lang="en-US" sz="19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900" dirty="0" err="1" smtClean="0"/>
              <a:t>Suatu</a:t>
            </a:r>
            <a:r>
              <a:rPr lang="en-US" sz="1900" dirty="0" smtClean="0"/>
              <a:t> </a:t>
            </a:r>
            <a:r>
              <a:rPr lang="en-US" sz="1900" dirty="0" err="1" smtClean="0"/>
              <a:t>pernyataan</a:t>
            </a:r>
            <a:r>
              <a:rPr lang="en-US" sz="1900" dirty="0" smtClean="0"/>
              <a:t> </a:t>
            </a:r>
            <a:r>
              <a:rPr lang="en-US" sz="1900" dirty="0" err="1" smtClean="0"/>
              <a:t>dinilai</a:t>
            </a:r>
            <a:r>
              <a:rPr lang="en-US" sz="1900" dirty="0" smtClean="0"/>
              <a:t> </a:t>
            </a:r>
            <a:r>
              <a:rPr lang="en-US" sz="1900" dirty="0" err="1" smtClean="0"/>
              <a:t>benar</a:t>
            </a:r>
            <a:r>
              <a:rPr lang="en-US" sz="1900" dirty="0" smtClean="0"/>
              <a:t> </a:t>
            </a:r>
            <a:r>
              <a:rPr lang="en-US" sz="1900" dirty="0" err="1" smtClean="0"/>
              <a:t>jika</a:t>
            </a:r>
            <a:r>
              <a:rPr lang="en-US" sz="1900" dirty="0" smtClean="0"/>
              <a:t> </a:t>
            </a:r>
            <a:r>
              <a:rPr lang="en-US" sz="1900" dirty="0" err="1" smtClean="0"/>
              <a:t>konsekuensi</a:t>
            </a:r>
            <a:r>
              <a:rPr lang="en-US" sz="1900" dirty="0" smtClean="0"/>
              <a:t> </a:t>
            </a:r>
            <a:r>
              <a:rPr lang="en-US" sz="1900" dirty="0" err="1" smtClean="0"/>
              <a:t>dari</a:t>
            </a:r>
            <a:r>
              <a:rPr lang="en-US" sz="1900" dirty="0" smtClean="0"/>
              <a:t> </a:t>
            </a:r>
            <a:r>
              <a:rPr lang="en-US" sz="1900" dirty="0" err="1" smtClean="0"/>
              <a:t>pernyataan</a:t>
            </a:r>
            <a:r>
              <a:rPr lang="en-US" sz="1900" dirty="0" smtClean="0"/>
              <a:t> </a:t>
            </a:r>
            <a:r>
              <a:rPr lang="en-US" sz="1900" dirty="0" err="1" smtClean="0"/>
              <a:t>itu</a:t>
            </a:r>
            <a:r>
              <a:rPr lang="en-US" sz="1900" dirty="0" smtClean="0"/>
              <a:t> </a:t>
            </a:r>
            <a:r>
              <a:rPr lang="en-US" sz="1900" dirty="0" err="1" smtClean="0"/>
              <a:t>mempunyai</a:t>
            </a:r>
            <a:r>
              <a:rPr lang="en-US" sz="1900" dirty="0" smtClean="0"/>
              <a:t> </a:t>
            </a:r>
            <a:r>
              <a:rPr lang="en-US" sz="1900" dirty="0" err="1" smtClean="0"/>
              <a:t>kegunaan</a:t>
            </a:r>
            <a:r>
              <a:rPr lang="en-US" sz="1900" dirty="0" smtClean="0"/>
              <a:t> </a:t>
            </a:r>
            <a:r>
              <a:rPr lang="en-US" sz="1900" dirty="0" err="1" smtClean="0"/>
              <a:t>praktis</a:t>
            </a:r>
            <a:r>
              <a:rPr lang="en-US" sz="1900" dirty="0" smtClean="0"/>
              <a:t> </a:t>
            </a:r>
            <a:r>
              <a:rPr lang="en-US" sz="1900" dirty="0" err="1" smtClean="0"/>
              <a:t>bagi</a:t>
            </a:r>
            <a:r>
              <a:rPr lang="en-US" sz="1900" dirty="0" smtClean="0"/>
              <a:t> </a:t>
            </a:r>
            <a:r>
              <a:rPr lang="en-US" sz="1900" dirty="0" err="1" smtClean="0"/>
              <a:t>kehidupan</a:t>
            </a:r>
            <a:r>
              <a:rPr lang="en-US" sz="1900" dirty="0" smtClean="0"/>
              <a:t> </a:t>
            </a:r>
            <a:r>
              <a:rPr lang="en-US" sz="1900" dirty="0" err="1" smtClean="0"/>
              <a:t>manusia</a:t>
            </a:r>
            <a:r>
              <a:rPr lang="en-US" sz="1900" dirty="0" smtClean="0"/>
              <a:t>. </a:t>
            </a:r>
          </a:p>
          <a:p>
            <a:pPr marL="0" indent="0">
              <a:buNone/>
            </a:pPr>
            <a:r>
              <a:rPr lang="en-US" sz="1900" dirty="0" err="1" smtClean="0"/>
              <a:t>Contoh</a:t>
            </a:r>
            <a:r>
              <a:rPr lang="en-US" sz="1900" dirty="0" smtClean="0"/>
              <a:t>, “</a:t>
            </a:r>
            <a:r>
              <a:rPr lang="en-US" sz="1900" dirty="0" err="1" smtClean="0"/>
              <a:t>memakai</a:t>
            </a:r>
            <a:r>
              <a:rPr lang="en-US" sz="1900" dirty="0" smtClean="0"/>
              <a:t> helm </a:t>
            </a:r>
            <a:r>
              <a:rPr lang="en-US" sz="1900" dirty="0" err="1" smtClean="0"/>
              <a:t>wajib</a:t>
            </a:r>
            <a:r>
              <a:rPr lang="en-US" sz="1900" dirty="0" smtClean="0"/>
              <a:t> </a:t>
            </a:r>
            <a:r>
              <a:rPr lang="en-US" sz="1900" dirty="0" err="1" smtClean="0"/>
              <a:t>bagi</a:t>
            </a:r>
            <a:r>
              <a:rPr lang="en-US" sz="1900" dirty="0" smtClean="0"/>
              <a:t> </a:t>
            </a:r>
            <a:r>
              <a:rPr lang="en-US" sz="1900" dirty="0" err="1" smtClean="0"/>
              <a:t>pengendara</a:t>
            </a:r>
            <a:r>
              <a:rPr lang="en-US" sz="1900" dirty="0" smtClean="0"/>
              <a:t> </a:t>
            </a:r>
            <a:r>
              <a:rPr lang="en-US" sz="1900" dirty="0" err="1" smtClean="0"/>
              <a:t>sepeda</a:t>
            </a:r>
            <a:r>
              <a:rPr lang="en-US" sz="1900" dirty="0" smtClean="0"/>
              <a:t> motor”, </a:t>
            </a:r>
            <a:r>
              <a:rPr lang="en-US" sz="1900" dirty="0" err="1" smtClean="0"/>
              <a:t>adalah</a:t>
            </a:r>
            <a:r>
              <a:rPr lang="en-US" sz="1900" dirty="0" smtClean="0"/>
              <a:t> </a:t>
            </a:r>
            <a:r>
              <a:rPr lang="en-US" sz="1900" dirty="0" err="1" smtClean="0"/>
              <a:t>benar</a:t>
            </a:r>
            <a:r>
              <a:rPr lang="en-US" sz="1900" dirty="0" smtClean="0"/>
              <a:t> </a:t>
            </a:r>
            <a:r>
              <a:rPr lang="en-US" sz="1900" dirty="0" err="1" smtClean="0"/>
              <a:t>karena</a:t>
            </a:r>
            <a:r>
              <a:rPr lang="en-US" sz="1900" dirty="0" smtClean="0"/>
              <a:t> </a:t>
            </a:r>
            <a:r>
              <a:rPr lang="en-US" sz="1900" dirty="0" err="1" smtClean="0"/>
              <a:t>pernyataan</a:t>
            </a:r>
            <a:r>
              <a:rPr lang="en-US" sz="1900" dirty="0" smtClean="0"/>
              <a:t> </a:t>
            </a:r>
            <a:r>
              <a:rPr lang="en-US" sz="1900" dirty="0" err="1" smtClean="0"/>
              <a:t>tersebut</a:t>
            </a:r>
            <a:r>
              <a:rPr lang="en-US" sz="1900" dirty="0" smtClean="0"/>
              <a:t> </a:t>
            </a:r>
            <a:r>
              <a:rPr lang="en-US" sz="1900" dirty="0" err="1" smtClean="0"/>
              <a:t>berguna</a:t>
            </a:r>
            <a:r>
              <a:rPr lang="en-US" sz="1900" dirty="0" smtClean="0"/>
              <a:t> </a:t>
            </a:r>
            <a:r>
              <a:rPr lang="en-US" sz="1900" dirty="0" err="1" smtClean="0"/>
              <a:t>dalam</a:t>
            </a:r>
            <a:r>
              <a:rPr lang="en-US" sz="1900" dirty="0" smtClean="0"/>
              <a:t> </a:t>
            </a:r>
            <a:r>
              <a:rPr lang="en-US" sz="1900" dirty="0" err="1" smtClean="0"/>
              <a:t>kehidupan</a:t>
            </a:r>
            <a:r>
              <a:rPr lang="en-US" sz="1900" dirty="0" smtClean="0"/>
              <a:t> </a:t>
            </a:r>
            <a:r>
              <a:rPr lang="en-US" sz="1900" dirty="0" err="1" smtClean="0"/>
              <a:t>praktis</a:t>
            </a:r>
            <a:r>
              <a:rPr lang="en-US" sz="1900" dirty="0" smtClean="0"/>
              <a:t>.</a:t>
            </a:r>
          </a:p>
          <a:p>
            <a:pPr marL="0" indent="0">
              <a:buNone/>
            </a:pPr>
            <a:r>
              <a:rPr lang="en-US" sz="1900" dirty="0" smtClean="0"/>
              <a:t> </a:t>
            </a:r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54292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87362"/>
          </a:xfrm>
        </p:spPr>
        <p:txBody>
          <a:bodyPr>
            <a:normAutofit/>
          </a:bodyPr>
          <a:lstStyle/>
          <a:p>
            <a:r>
              <a:rPr lang="fi-FI" sz="2400" b="1" dirty="0" smtClean="0">
                <a:solidFill>
                  <a:srgbClr val="C00000"/>
                </a:solidFill>
              </a:rPr>
              <a:t>KEBENARAN ILMIAH DAN KEBENARAN NON-ILMIAH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Diantaranya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kebenaran</a:t>
            </a:r>
            <a:r>
              <a:rPr lang="en-US" b="1" dirty="0" smtClean="0">
                <a:solidFill>
                  <a:srgbClr val="0070C0"/>
                </a:solidFill>
              </a:rPr>
              <a:t> non-</a:t>
            </a:r>
            <a:r>
              <a:rPr lang="en-US" b="1" dirty="0" err="1" smtClean="0">
                <a:solidFill>
                  <a:srgbClr val="0070C0"/>
                </a:solidFill>
              </a:rPr>
              <a:t>ilmiah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adalah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•</a:t>
            </a:r>
            <a:r>
              <a:rPr lang="en-US" b="1" dirty="0" err="1" smtClean="0">
                <a:solidFill>
                  <a:srgbClr val="FF0000"/>
                </a:solidFill>
              </a:rPr>
              <a:t>Kebenaran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karena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kebetulan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•</a:t>
            </a:r>
            <a:r>
              <a:rPr lang="en-US" b="1" dirty="0" err="1" smtClean="0">
                <a:solidFill>
                  <a:srgbClr val="FF0000"/>
                </a:solidFill>
              </a:rPr>
              <a:t>Kebenaran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karena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sehat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common sense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•</a:t>
            </a:r>
            <a:r>
              <a:rPr lang="en-US" b="1" dirty="0" err="1" smtClean="0">
                <a:solidFill>
                  <a:srgbClr val="FF0000"/>
                </a:solidFill>
              </a:rPr>
              <a:t>Kebenaran</a:t>
            </a:r>
            <a:r>
              <a:rPr lang="en-US" b="1" dirty="0" smtClean="0">
                <a:solidFill>
                  <a:srgbClr val="FF0000"/>
                </a:solidFill>
              </a:rPr>
              <a:t> agama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wahyu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•</a:t>
            </a:r>
            <a:r>
              <a:rPr lang="en-US" b="1" dirty="0" err="1" smtClean="0">
                <a:solidFill>
                  <a:srgbClr val="FF0000"/>
                </a:solidFill>
              </a:rPr>
              <a:t>Kebenaran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intuitif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•</a:t>
            </a:r>
            <a:r>
              <a:rPr lang="en-US" b="1" dirty="0" err="1" smtClean="0">
                <a:solidFill>
                  <a:srgbClr val="FF0000"/>
                </a:solidFill>
              </a:rPr>
              <a:t>Kebenaran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karena</a:t>
            </a:r>
            <a:r>
              <a:rPr lang="en-US" b="1" dirty="0" smtClean="0">
                <a:solidFill>
                  <a:srgbClr val="FF0000"/>
                </a:solidFill>
              </a:rPr>
              <a:t> trial and  error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•</a:t>
            </a:r>
            <a:r>
              <a:rPr lang="en-US" b="1" dirty="0" err="1" smtClean="0">
                <a:solidFill>
                  <a:srgbClr val="FF0000"/>
                </a:solidFill>
              </a:rPr>
              <a:t>Kebenaran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spekulasi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•</a:t>
            </a:r>
            <a:r>
              <a:rPr lang="en-US" b="1" dirty="0" err="1" smtClean="0">
                <a:solidFill>
                  <a:srgbClr val="FF0000"/>
                </a:solidFill>
              </a:rPr>
              <a:t>Kebenaran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karena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kewibawaan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•</a:t>
            </a:r>
            <a:r>
              <a:rPr lang="en-US" b="1" dirty="0" err="1" smtClean="0">
                <a:solidFill>
                  <a:srgbClr val="FF0000"/>
                </a:solidFill>
              </a:rPr>
              <a:t>Kebenaran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karena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kekuasaan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4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KEBENARAN KEFILSAFATAN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kefilsafatan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, forma,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(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Suhartono</a:t>
            </a:r>
            <a:r>
              <a:rPr lang="en-US" dirty="0" smtClean="0"/>
              <a:t> </a:t>
            </a:r>
            <a:r>
              <a:rPr lang="en-US" dirty="0" err="1" smtClean="0"/>
              <a:t>Suparlan</a:t>
            </a:r>
            <a:r>
              <a:rPr lang="en-US" dirty="0" smtClean="0"/>
              <a:t>, 2007: 93-94)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2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KEBENARAN SEBAGAI NILAI FUNDAMENTAL</a:t>
            </a:r>
            <a:br>
              <a:rPr lang="en-US" sz="2800" b="1" dirty="0" smtClean="0">
                <a:solidFill>
                  <a:srgbClr val="00B0F0"/>
                </a:solidFill>
              </a:rPr>
            </a:b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Louis Alvin Day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bukunya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berjudul</a:t>
            </a:r>
            <a:r>
              <a:rPr lang="en-US" sz="2400" dirty="0" smtClean="0"/>
              <a:t> “Ethics in Media Communication”, 2006: 78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lawan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kebenaran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adalah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bohong</a:t>
            </a:r>
            <a:r>
              <a:rPr lang="en-US" sz="2400" b="1" dirty="0" smtClean="0">
                <a:solidFill>
                  <a:srgbClr val="7030A0"/>
                </a:solidFill>
              </a:rPr>
              <a:t> (lying), </a:t>
            </a:r>
            <a:r>
              <a:rPr lang="en-US" sz="2400" b="1" dirty="0" err="1" smtClean="0">
                <a:solidFill>
                  <a:srgbClr val="7030A0"/>
                </a:solidFill>
              </a:rPr>
              <a:t>penipuan</a:t>
            </a:r>
            <a:r>
              <a:rPr lang="en-US" sz="2400" b="1" dirty="0" smtClean="0">
                <a:solidFill>
                  <a:srgbClr val="7030A0"/>
                </a:solidFill>
              </a:rPr>
              <a:t> (deception), </a:t>
            </a:r>
            <a:r>
              <a:rPr lang="en-US" sz="2400" b="1" dirty="0" err="1" smtClean="0">
                <a:solidFill>
                  <a:srgbClr val="7030A0"/>
                </a:solidFill>
              </a:rPr>
              <a:t>dan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ketidakjujuran</a:t>
            </a:r>
            <a:r>
              <a:rPr lang="en-US" sz="2400" b="1" dirty="0" smtClean="0">
                <a:solidFill>
                  <a:srgbClr val="7030A0"/>
                </a:solidFill>
              </a:rPr>
              <a:t> (dishonesty). 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Deception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“</a:t>
            </a:r>
            <a:r>
              <a:rPr lang="en-US" sz="2400" dirty="0" err="1" smtClean="0"/>
              <a:t>pesan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disengaja</a:t>
            </a:r>
            <a:r>
              <a:rPr lang="en-US" sz="2400" dirty="0" smtClean="0"/>
              <a:t> agar orang lain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salah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agar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meyakini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yakin</a:t>
            </a:r>
            <a:r>
              <a:rPr lang="en-US" sz="2400" dirty="0" smtClean="0"/>
              <a:t> </a:t>
            </a:r>
            <a:r>
              <a:rPr lang="en-US" sz="2400" dirty="0" err="1" smtClean="0"/>
              <a:t>akannya</a:t>
            </a:r>
            <a:r>
              <a:rPr lang="en-US" sz="2400" dirty="0" smtClean="0"/>
              <a:t>”. Deception,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dihasilkan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ucapan</a:t>
            </a:r>
            <a:r>
              <a:rPr lang="en-US" sz="2400" dirty="0" smtClean="0"/>
              <a:t>, </a:t>
            </a:r>
            <a:r>
              <a:rPr lang="en-US" sz="2400" dirty="0" err="1" smtClean="0"/>
              <a:t>tapi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, </a:t>
            </a:r>
            <a:r>
              <a:rPr lang="en-US" sz="2400" dirty="0" err="1" smtClean="0"/>
              <a:t>gerak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r>
              <a:rPr lang="en-US" sz="2400" dirty="0" smtClean="0"/>
              <a:t>,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senyum</a:t>
            </a:r>
            <a:r>
              <a:rPr lang="en-US" sz="2400" dirty="0" smtClean="0"/>
              <a:t>.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menahan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Deception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2034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MAKNA PENTING KEBENARAN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teori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interaksi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simbolis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hakikat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makhluk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relasional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Setiap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individu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pasti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terlibat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relasi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sesamanya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rasa </a:t>
            </a:r>
            <a:r>
              <a:rPr lang="en-US" dirty="0" err="1" smtClean="0"/>
              <a:t>menghargai</a:t>
            </a:r>
            <a:r>
              <a:rPr lang="en-US" dirty="0" smtClean="0"/>
              <a:t> orang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(</a:t>
            </a:r>
            <a:r>
              <a:rPr lang="en-US" i="1" dirty="0" smtClean="0"/>
              <a:t>tool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nn-NO" dirty="0" smtClean="0">
                <a:solidFill>
                  <a:srgbClr val="FF0000"/>
                </a:solidFill>
              </a:rPr>
              <a:t>Dalam konteks sosial, kepercayaan merupakan prasyarat terbentuknya ikatan sosial.</a:t>
            </a:r>
          </a:p>
          <a:p>
            <a:pPr marL="0" indent="0">
              <a:buNone/>
            </a:pPr>
            <a:r>
              <a:rPr lang="en-US" dirty="0" err="1"/>
              <a:t>K</a:t>
            </a:r>
            <a:r>
              <a:rPr lang="en-US" dirty="0" err="1" smtClean="0"/>
              <a:t>ebenaran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esensial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kelancaran</a:t>
            </a:r>
            <a:r>
              <a:rPr lang="en-US" dirty="0" smtClean="0"/>
              <a:t> proses </a:t>
            </a:r>
            <a:r>
              <a:rPr lang="en-US" dirty="0" err="1" smtClean="0"/>
              <a:t>demokrasi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Habermas</a:t>
            </a:r>
            <a:r>
              <a:rPr lang="en-US" dirty="0" smtClean="0"/>
              <a:t>,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modern </a:t>
            </a:r>
            <a:r>
              <a:rPr lang="en-US" dirty="0" err="1" smtClean="0"/>
              <a:t>berciri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- </a:t>
            </a:r>
            <a:r>
              <a:rPr lang="en-US" dirty="0" err="1" smtClean="0"/>
              <a:t>munikasi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r>
              <a:rPr lang="en-US" dirty="0" smtClean="0"/>
              <a:t> </a:t>
            </a:r>
            <a:r>
              <a:rPr lang="en-US" dirty="0" err="1" smtClean="0"/>
              <a:t>intensif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DIKOTOMI KEBENARAN DALAM KOMUNIKASI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11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92D050"/>
                </a:solidFill>
              </a:rPr>
              <a:t>Teknologi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informasi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dan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komunikasi</a:t>
            </a:r>
            <a:r>
              <a:rPr lang="en-US" b="1" dirty="0" smtClean="0">
                <a:solidFill>
                  <a:srgbClr val="92D050"/>
                </a:solidFill>
              </a:rPr>
              <a:t> yang </a:t>
            </a:r>
            <a:r>
              <a:rPr lang="en-US" b="1" dirty="0" err="1" smtClean="0">
                <a:solidFill>
                  <a:srgbClr val="92D050"/>
                </a:solidFill>
              </a:rPr>
              <a:t>kecepatannya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bertumbuh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secara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eksponensial</a:t>
            </a:r>
            <a:r>
              <a:rPr lang="en-US" b="1" dirty="0" smtClean="0">
                <a:solidFill>
                  <a:srgbClr val="92D050"/>
                </a:solidFill>
              </a:rPr>
              <a:t> (</a:t>
            </a:r>
            <a:r>
              <a:rPr lang="en-US" b="1" dirty="0" err="1" smtClean="0">
                <a:solidFill>
                  <a:srgbClr val="92D050"/>
                </a:solidFill>
              </a:rPr>
              <a:t>semakin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cepat</a:t>
            </a:r>
            <a:r>
              <a:rPr lang="en-US" b="1" dirty="0" smtClean="0">
                <a:solidFill>
                  <a:srgbClr val="92D050"/>
                </a:solidFill>
              </a:rPr>
              <a:t>, </a:t>
            </a:r>
            <a:r>
              <a:rPr lang="en-US" b="1" dirty="0" err="1" smtClean="0">
                <a:solidFill>
                  <a:srgbClr val="92D050"/>
                </a:solidFill>
              </a:rPr>
              <a:t>padat</a:t>
            </a:r>
            <a:r>
              <a:rPr lang="en-US" b="1" dirty="0" smtClean="0">
                <a:solidFill>
                  <a:srgbClr val="92D050"/>
                </a:solidFill>
              </a:rPr>
              <a:t>, mini) </a:t>
            </a:r>
            <a:r>
              <a:rPr lang="en-US" b="1" dirty="0" err="1" smtClean="0">
                <a:solidFill>
                  <a:srgbClr val="92D050"/>
                </a:solidFill>
              </a:rPr>
              <a:t>telah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mengondisikan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pola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komunikasi</a:t>
            </a:r>
            <a:r>
              <a:rPr lang="en-US" b="1" dirty="0" smtClean="0">
                <a:solidFill>
                  <a:srgbClr val="92D050"/>
                </a:solidFill>
              </a:rPr>
              <a:t> yang </a:t>
            </a:r>
            <a:r>
              <a:rPr lang="en-US" b="1" dirty="0" err="1" smtClean="0">
                <a:solidFill>
                  <a:srgbClr val="92D050"/>
                </a:solidFill>
              </a:rPr>
              <a:t>juga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semakin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cepat</a:t>
            </a:r>
            <a:r>
              <a:rPr lang="en-US" b="1" dirty="0" smtClean="0">
                <a:solidFill>
                  <a:srgbClr val="92D050"/>
                </a:solidFill>
              </a:rPr>
              <a:t>, </a:t>
            </a:r>
            <a:r>
              <a:rPr lang="en-US" b="1" dirty="0" err="1" smtClean="0">
                <a:solidFill>
                  <a:srgbClr val="92D050"/>
                </a:solidFill>
              </a:rPr>
              <a:t>ringkas</a:t>
            </a:r>
            <a:r>
              <a:rPr lang="en-US" b="1" dirty="0" smtClean="0">
                <a:solidFill>
                  <a:srgbClr val="92D050"/>
                </a:solidFill>
              </a:rPr>
              <a:t>, </a:t>
            </a:r>
            <a:r>
              <a:rPr lang="en-US" b="1" dirty="0" err="1" smtClean="0">
                <a:solidFill>
                  <a:srgbClr val="92D050"/>
                </a:solidFill>
              </a:rPr>
              <a:t>instan</a:t>
            </a:r>
            <a:r>
              <a:rPr lang="en-US" b="1" dirty="0" smtClean="0">
                <a:solidFill>
                  <a:srgbClr val="92D050"/>
                </a:solidFill>
              </a:rPr>
              <a:t>, </a:t>
            </a:r>
            <a:r>
              <a:rPr lang="en-US" b="1" dirty="0" err="1" smtClean="0">
                <a:solidFill>
                  <a:srgbClr val="92D050"/>
                </a:solidFill>
              </a:rPr>
              <a:t>dan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padat</a:t>
            </a:r>
            <a:r>
              <a:rPr lang="en-US" b="1" dirty="0" smtClean="0">
                <a:solidFill>
                  <a:srgbClr val="92D050"/>
                </a:solidFill>
              </a:rPr>
              <a:t>.</a:t>
            </a:r>
          </a:p>
          <a:p>
            <a:pPr marL="0" indent="0">
              <a:buNone/>
            </a:pPr>
            <a:endParaRPr lang="en-US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teror</a:t>
            </a:r>
            <a:r>
              <a:rPr lang="en-US" dirty="0" smtClean="0"/>
              <a:t> (</a:t>
            </a:r>
            <a:r>
              <a:rPr lang="en-US" i="1" dirty="0" smtClean="0"/>
              <a:t>terror of speed</a:t>
            </a:r>
            <a:r>
              <a:rPr lang="en-US" dirty="0" smtClean="0"/>
              <a:t>),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(</a:t>
            </a:r>
            <a:r>
              <a:rPr lang="en-US" i="1" dirty="0" smtClean="0"/>
              <a:t>anxiety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panik</a:t>
            </a:r>
            <a:r>
              <a:rPr lang="en-US" dirty="0" smtClean="0"/>
              <a:t> (</a:t>
            </a:r>
            <a:r>
              <a:rPr lang="en-US" i="1" dirty="0" smtClean="0"/>
              <a:t>panics</a:t>
            </a:r>
            <a:r>
              <a:rPr lang="en-US" dirty="0" smtClean="0"/>
              <a:t>):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sanggup</a:t>
            </a:r>
            <a:r>
              <a:rPr lang="en-US" dirty="0" smtClean="0"/>
              <a:t> </a:t>
            </a:r>
            <a:r>
              <a:rPr lang="en-US" dirty="0" err="1" smtClean="0"/>
              <a:t>dicerna</a:t>
            </a:r>
            <a:r>
              <a:rPr lang="en-US" dirty="0" smtClean="0"/>
              <a:t>; </a:t>
            </a:r>
            <a:r>
              <a:rPr lang="en-US" dirty="0" err="1" smtClean="0"/>
              <a:t>serbuan</a:t>
            </a:r>
            <a:r>
              <a:rPr lang="en-US" dirty="0" smtClean="0"/>
              <a:t> </a:t>
            </a:r>
            <a:r>
              <a:rPr lang="en-US" dirty="0" err="1" smtClean="0"/>
              <a:t>pesan-pesan</a:t>
            </a:r>
            <a:r>
              <a:rPr lang="en-US" dirty="0" smtClean="0"/>
              <a:t> e-mail, blog, </a:t>
            </a:r>
            <a:r>
              <a:rPr lang="en-US" dirty="0" err="1" smtClean="0"/>
              <a:t>atau</a:t>
            </a:r>
            <a:r>
              <a:rPr lang="en-US" dirty="0" smtClean="0"/>
              <a:t> spam Internet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dimaknai</a:t>
            </a:r>
            <a:r>
              <a:rPr lang="en-US" dirty="0" smtClean="0"/>
              <a:t>;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;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menjadikan</a:t>
            </a:r>
            <a:r>
              <a:rPr lang="en-US" dirty="0" smtClean="0"/>
              <a:t> orang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(lack)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ketinggalan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8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Disinformasi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komunikasi</a:t>
            </a:r>
            <a:r>
              <a:rPr lang="en-US" dirty="0" smtClean="0"/>
              <a:t> di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-digital </a:t>
            </a:r>
            <a:r>
              <a:rPr lang="en-US" dirty="0" err="1" smtClean="0"/>
              <a:t>berkem</a:t>
            </a:r>
            <a:r>
              <a:rPr lang="en-US" dirty="0" smtClean="0"/>
              <a:t>- bang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, yang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- </a:t>
            </a:r>
            <a:r>
              <a:rPr lang="en-US" dirty="0" err="1" smtClean="0"/>
              <a:t>lencengan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kesimpangsiuran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, </a:t>
            </a:r>
            <a:r>
              <a:rPr lang="en-US" dirty="0" err="1" smtClean="0"/>
              <a:t>pengaburan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, </a:t>
            </a:r>
            <a:r>
              <a:rPr lang="en-US" dirty="0" err="1" smtClean="0"/>
              <a:t>pendistorsian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penisbian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.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ebenaran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krusial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media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kala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3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jurnalistik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minimum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mereport</a:t>
            </a:r>
            <a:r>
              <a:rPr lang="en-US" sz="2000" dirty="0" smtClean="0"/>
              <a:t> </a:t>
            </a:r>
            <a:r>
              <a:rPr lang="en-US" sz="2000" dirty="0" err="1" smtClean="0"/>
              <a:t>kebenaran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Pertama</a:t>
            </a:r>
            <a:r>
              <a:rPr lang="en-US" dirty="0" smtClean="0"/>
              <a:t>, report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valid.</a:t>
            </a:r>
          </a:p>
          <a:p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media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jurnalis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pencerdasan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audiensi</a:t>
            </a:r>
            <a:endParaRPr lang="en-US" dirty="0" smtClean="0"/>
          </a:p>
          <a:p>
            <a:r>
              <a:rPr lang="sv-SE" dirty="0" smtClean="0"/>
              <a:t>Ketiga, suatu laporan mesti bersifat fair dan seimbang. Prinsip ini menghindari bias yang sangat mungkin timbul dalam suatu laporan.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4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803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Kebenaran dalam Etika dan Filsafat Komunikasi</vt:lpstr>
      <vt:lpstr>secara epistemologi (istilah), pengertian kebenaran dapat dilihat dari berbagai teori mengenai ke- benaran, yang antara lain (Suhartono Suparlan, 2007: 93):</vt:lpstr>
      <vt:lpstr>KEBENARAN ILMIAH DAN KEBENARAN NON-ILMIAH</vt:lpstr>
      <vt:lpstr>KEBENARAN KEFILSAFATAN</vt:lpstr>
      <vt:lpstr>KEBENARAN SEBAGAI NILAI FUNDAMENTAL </vt:lpstr>
      <vt:lpstr>MAKNA PENTING KEBENARAN</vt:lpstr>
      <vt:lpstr>DIKOTOMI KEBENARAN DALAM KOMUNIKASI</vt:lpstr>
      <vt:lpstr>Menuju Teori Disinformasi</vt:lpstr>
      <vt:lpstr>dalam jurnalistik sendiri terdapat standar minimum sebagai konsep dari kebenaran dalam mereport kebenaran. </vt:lpstr>
      <vt:lpstr>Paradox in communications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Kebenaran dalam Etika dan Filsafat Komunikasi</dc:title>
  <dc:creator>acer</dc:creator>
  <cp:lastModifiedBy>acer</cp:lastModifiedBy>
  <cp:revision>13</cp:revision>
  <dcterms:created xsi:type="dcterms:W3CDTF">2019-10-14T14:19:12Z</dcterms:created>
  <dcterms:modified xsi:type="dcterms:W3CDTF">2019-10-14T15:55:20Z</dcterms:modified>
</cp:coreProperties>
</file>