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303" r:id="rId15"/>
    <p:sldId id="304" r:id="rId16"/>
    <p:sldId id="305" r:id="rId17"/>
    <p:sldId id="306" r:id="rId18"/>
    <p:sldId id="307" r:id="rId19"/>
    <p:sldId id="308" r:id="rId20"/>
    <p:sldId id="271" r:id="rId21"/>
    <p:sldId id="286" r:id="rId22"/>
    <p:sldId id="272" r:id="rId23"/>
    <p:sldId id="273" r:id="rId24"/>
    <p:sldId id="268" r:id="rId25"/>
    <p:sldId id="275" r:id="rId26"/>
    <p:sldId id="276" r:id="rId27"/>
    <p:sldId id="277" r:id="rId28"/>
    <p:sldId id="278" r:id="rId29"/>
    <p:sldId id="279" r:id="rId30"/>
    <p:sldId id="287" r:id="rId31"/>
    <p:sldId id="301" r:id="rId32"/>
    <p:sldId id="302" r:id="rId33"/>
    <p:sldId id="280" r:id="rId34"/>
    <p:sldId id="290" r:id="rId35"/>
    <p:sldId id="294" r:id="rId36"/>
    <p:sldId id="295" r:id="rId37"/>
    <p:sldId id="297" r:id="rId38"/>
    <p:sldId id="298" r:id="rId39"/>
    <p:sldId id="296" r:id="rId40"/>
    <p:sldId id="29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644" autoAdjust="0"/>
    <p:restoredTop sz="94660"/>
  </p:normalViewPr>
  <p:slideViewPr>
    <p:cSldViewPr>
      <p:cViewPr>
        <p:scale>
          <a:sx n="51" d="100"/>
          <a:sy n="51" d="100"/>
        </p:scale>
        <p:origin x="-169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42F01D-CC15-47E5-877D-34B2746DDC8C}" type="datetimeFigureOut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583EB2-09E2-4BB6-97A8-67F477B9B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96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AF8D29-C227-4311-87D8-0E8FA7E9555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1B725B-82CC-4729-BB1D-65AAF6C284FA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687B2F-1B0A-4A52-B614-627670652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4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6CCA-7D61-41A0-BA90-0527211D6D2C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1159E-2E56-47D2-B7BF-D43B61E50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F447-C8E0-47DB-A8E9-3E03905F8AFA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447A6-3EE9-4707-81D5-25CB1FA8E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8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8CC4-55F4-4282-8775-A1483A22E9C6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7961-F64F-43D6-8E94-350EC7682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0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FAD2D-BBB9-4357-8ED6-A72A291540B9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2D9C9D-7A18-498C-BE8A-3EF15953A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6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6ABE-40C2-4523-A16B-F61EA8D97116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F24A-5CB1-436A-B739-087DD2E1C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5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897ED-D78F-4601-847F-27BEE283DD31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349F03-B173-45B5-8B17-9A6E2E61E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8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4B3E-4722-4098-B47A-8B5EAE7A6501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C0C5-9FE9-4D43-A570-05A1BBC8D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2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1727A-CFF8-4D11-8964-224622E638ED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84EA00-B492-4410-BC8A-B4F10E289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9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150F7E-7745-4126-BD8D-DBF8140308D6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4CB147-2AAF-4722-8758-E60F73E4F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2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AE5B6D-6CBF-4E6D-BF13-0269AFA0D13C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393FA5-3BC6-49DA-AC19-57B8292FE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2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0FDEAD6-0C4B-4DEA-B73E-C02DF8F68153}" type="datetime1">
              <a:rPr lang="en-US"/>
              <a:pPr>
                <a:defRPr/>
              </a:pPr>
              <a:t>10/20/2019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CA9706F-1EA2-4EA0-8B5A-F072C7CEE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4" r:id="rId2"/>
    <p:sldLayoutId id="2147483800" r:id="rId3"/>
    <p:sldLayoutId id="2147483795" r:id="rId4"/>
    <p:sldLayoutId id="2147483801" r:id="rId5"/>
    <p:sldLayoutId id="2147483796" r:id="rId6"/>
    <p:sldLayoutId id="2147483802" r:id="rId7"/>
    <p:sldLayoutId id="2147483803" r:id="rId8"/>
    <p:sldLayoutId id="2147483804" r:id="rId9"/>
    <p:sldLayoutId id="2147483797" r:id="rId10"/>
    <p:sldLayoutId id="21474837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95A7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5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2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51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57400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Jawaban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2005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2005 = 150 ton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= 225 ton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(2005) = 150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(2006) = 225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2005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(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id-ID" dirty="0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33,33%)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4C7A6-B278-47F7-A59C-88A5814C1A9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4876800"/>
          <a:ext cx="276701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396800" imgH="393480" progId="Equation.3">
                  <p:embed/>
                </p:oleObj>
              </mc:Choice>
              <mc:Fallback>
                <p:oleObj name="Equation" r:id="rId3" imgW="1396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76800"/>
                        <a:ext cx="2767013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Jawaban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2005 = 150 ton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= 225 ton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(2006) = 225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(2005) = 150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(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50%)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D50B3-6E86-44A2-8868-9E77A8129CC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28800" y="4876800"/>
          <a:ext cx="2514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269720" imgH="393480" progId="Equation.3">
                  <p:embed/>
                </p:oleObj>
              </mc:Choice>
              <mc:Fallback>
                <p:oleObj name="Equation" r:id="rId3" imgW="12697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76800"/>
                        <a:ext cx="25146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7338" indent="-28733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err="1" smtClean="0">
                <a:solidFill>
                  <a:srgbClr val="FF0000"/>
                </a:solidFill>
              </a:rPr>
              <a:t>Jenis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Penggunaan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</a:rPr>
              <a:t>Indeks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</a:rPr>
              <a:t>Harga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 (Price Index)</a:t>
            </a:r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dirty="0" smtClean="0"/>
              <a:t>	</a:t>
            </a:r>
            <a:r>
              <a:rPr lang="en-US" sz="1800" dirty="0" err="1" smtClean="0"/>
              <a:t>Mengukur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7030A0"/>
                </a:solidFill>
              </a:rPr>
              <a:t>Misalnya</a:t>
            </a:r>
            <a:r>
              <a:rPr lang="en-US" sz="1800" dirty="0" smtClean="0"/>
              <a:t>	: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konsumen</a:t>
            </a: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		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perdagangan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		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dibayar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diterima</a:t>
            </a:r>
            <a:r>
              <a:rPr lang="en-US" sz="1800" dirty="0" smtClean="0"/>
              <a:t> </a:t>
            </a:r>
            <a:r>
              <a:rPr lang="en-US" sz="1800" dirty="0" err="1" smtClean="0"/>
              <a:t>petani</a:t>
            </a: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</a:rPr>
              <a:t>Indeks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 K</a:t>
            </a:r>
            <a:r>
              <a:rPr lang="id-ID" sz="1800" b="1" dirty="0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</a:rPr>
              <a:t>antitas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 (Quantity Index)</a:t>
            </a:r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dirty="0" smtClean="0"/>
              <a:t>	</a:t>
            </a:r>
            <a:r>
              <a:rPr lang="en-US" sz="1800" dirty="0" err="1" smtClean="0"/>
              <a:t>Mengukur</a:t>
            </a:r>
            <a:r>
              <a:rPr lang="en-US" sz="1800" dirty="0" smtClean="0"/>
              <a:t> k</a:t>
            </a:r>
            <a:r>
              <a:rPr lang="id-ID" sz="1800" dirty="0" smtClean="0"/>
              <a:t>u</a:t>
            </a:r>
            <a:r>
              <a:rPr lang="en-US" sz="1800" dirty="0" err="1" smtClean="0"/>
              <a:t>antitas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diproduksi</a:t>
            </a:r>
            <a:r>
              <a:rPr lang="en-US" sz="1800" dirty="0" smtClean="0"/>
              <a:t> </a:t>
            </a:r>
            <a:r>
              <a:rPr lang="en-US" sz="1800" dirty="0" err="1" smtClean="0"/>
              <a:t>dikonsumsi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dijual</a:t>
            </a: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7030A0"/>
                </a:solidFill>
              </a:rPr>
              <a:t>Misalnya</a:t>
            </a:r>
            <a:r>
              <a:rPr lang="en-US" sz="1800" dirty="0" smtClean="0"/>
              <a:t>	: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produksi</a:t>
            </a:r>
            <a:r>
              <a:rPr lang="en-US" sz="1800" dirty="0" smtClean="0"/>
              <a:t> </a:t>
            </a:r>
            <a:r>
              <a:rPr lang="en-US" sz="1800" dirty="0" err="1" smtClean="0"/>
              <a:t>beras</a:t>
            </a: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		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konsumsi</a:t>
            </a:r>
            <a:r>
              <a:rPr lang="en-US" sz="1800" dirty="0" smtClean="0"/>
              <a:t> </a:t>
            </a:r>
            <a:r>
              <a:rPr lang="en-US" sz="1800" dirty="0" err="1" smtClean="0"/>
              <a:t>kedelai</a:t>
            </a: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		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jagung</a:t>
            </a:r>
            <a:endParaRPr lang="en-US" sz="1800" dirty="0" smtClean="0"/>
          </a:p>
          <a:p>
            <a:pPr marL="6172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endParaRPr lang="en-US" sz="1800" dirty="0" smtClean="0"/>
          </a:p>
          <a:p>
            <a:pPr marL="627063" lvl="1" indent="-35401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</a:rPr>
              <a:t>Indeks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bg2">
                    <a:lumMod val="50000"/>
                  </a:schemeClr>
                </a:solidFill>
              </a:rPr>
              <a:t>Nilai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 (Value Index)</a:t>
            </a:r>
          </a:p>
          <a:p>
            <a:pPr marL="627063" lvl="1" indent="-354013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dirty="0" smtClean="0"/>
              <a:t>	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, </a:t>
            </a:r>
            <a:r>
              <a:rPr lang="en-US" sz="1800" dirty="0" err="1" smtClean="0"/>
              <a:t>baik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dihasilkan</a:t>
            </a:r>
            <a:r>
              <a:rPr lang="en-US" sz="1800" dirty="0" smtClean="0"/>
              <a:t> </a:t>
            </a:r>
            <a:r>
              <a:rPr lang="en-US" sz="1800" dirty="0" err="1" smtClean="0"/>
              <a:t>diimpor</a:t>
            </a:r>
            <a:r>
              <a:rPr lang="en-US" sz="1800" dirty="0" smtClean="0"/>
              <a:t> </a:t>
            </a:r>
            <a:r>
              <a:rPr lang="en-US" sz="1800" dirty="0" err="1" smtClean="0"/>
              <a:t>maupun</a:t>
            </a:r>
            <a:r>
              <a:rPr lang="en-US" sz="1800" dirty="0" smtClean="0"/>
              <a:t> </a:t>
            </a:r>
            <a:r>
              <a:rPr lang="en-US" sz="1800" dirty="0" err="1" smtClean="0"/>
              <a:t>diexport</a:t>
            </a:r>
            <a:endParaRPr lang="en-US" sz="1800" dirty="0" smtClean="0"/>
          </a:p>
          <a:p>
            <a:pPr marL="627063" lvl="1" indent="-354013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7030A0"/>
                </a:solidFill>
              </a:rPr>
              <a:t>Misalnya</a:t>
            </a:r>
            <a:r>
              <a:rPr lang="en-US" sz="1800" dirty="0" smtClean="0"/>
              <a:t>	: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ekpor</a:t>
            </a:r>
            <a:r>
              <a:rPr lang="en-US" sz="1800" dirty="0" smtClean="0"/>
              <a:t> </a:t>
            </a:r>
            <a:r>
              <a:rPr lang="en-US" sz="1800" dirty="0" err="1" smtClean="0"/>
              <a:t>kopra</a:t>
            </a:r>
            <a:endParaRPr lang="en-US" sz="1800" dirty="0" smtClean="0"/>
          </a:p>
          <a:p>
            <a:pPr marL="627063" lvl="1" indent="-354013" eaLnBrk="1" fontAlgn="auto" hangingPunct="1">
              <a:spcBef>
                <a:spcPts val="0"/>
              </a:spcBef>
              <a:spcAft>
                <a:spcPts val="0"/>
              </a:spcAft>
              <a:buFont typeface="Verdana"/>
              <a:buNone/>
              <a:tabLst>
                <a:tab pos="1377950" algn="l"/>
                <a:tab pos="1597025" algn="l"/>
              </a:tabLst>
              <a:defRPr/>
            </a:pPr>
            <a:r>
              <a:rPr lang="en-US" sz="1800" dirty="0" smtClean="0"/>
              <a:t>				</a:t>
            </a:r>
            <a:r>
              <a:rPr lang="en-US" sz="1800" dirty="0" err="1" smtClean="0"/>
              <a:t>Indeks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import </a:t>
            </a:r>
            <a:r>
              <a:rPr lang="en-US" sz="1800" dirty="0" err="1" smtClean="0"/>
              <a:t>beras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FC3F4-873B-4251-A68B-8F26D83622B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err="1" smtClean="0">
                <a:solidFill>
                  <a:srgbClr val="FF0000"/>
                </a:solidFill>
              </a:rPr>
              <a:t>Jenis</a:t>
            </a:r>
            <a:r>
              <a:rPr lang="en-US" sz="2400" b="1" dirty="0" smtClean="0">
                <a:solidFill>
                  <a:srgbClr val="FF0000"/>
                </a:solidFill>
              </a:rPr>
              <a:t> (Cara </a:t>
            </a:r>
            <a:r>
              <a:rPr lang="en-US" sz="2400" b="1" dirty="0" err="1" smtClean="0">
                <a:solidFill>
                  <a:srgbClr val="FF0000"/>
                </a:solidFill>
              </a:rPr>
              <a:t>Penentuan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pPr marL="615950" lvl="1" indent="-274638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 dirty="0" err="1" smtClean="0">
                <a:solidFill>
                  <a:schemeClr val="accent1"/>
                </a:solidFill>
              </a:rPr>
              <a:t>Indeks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Tidak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Tertimbang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615950" lvl="1" indent="-274638" algn="just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en-US" sz="1900" dirty="0" smtClean="0"/>
              <a:t>	</a:t>
            </a:r>
            <a:r>
              <a:rPr lang="en-US" sz="2600" dirty="0" err="1" smtClean="0"/>
              <a:t>Indeks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berimbang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pembuatannya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memasukkan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mempengaruhi</a:t>
            </a:r>
            <a:r>
              <a:rPr lang="en-US" sz="2600" dirty="0" smtClean="0"/>
              <a:t> </a:t>
            </a:r>
            <a:r>
              <a:rPr lang="en-US" sz="2600" dirty="0" err="1" smtClean="0"/>
              <a:t>naik-turunnya</a:t>
            </a:r>
            <a:r>
              <a:rPr lang="en-US" sz="2600" dirty="0" smtClean="0"/>
              <a:t> </a:t>
            </a:r>
            <a:r>
              <a:rPr lang="en-US" sz="2600" dirty="0" err="1" smtClean="0"/>
              <a:t>angka</a:t>
            </a:r>
            <a:r>
              <a:rPr lang="en-US" sz="2600" dirty="0" smtClean="0"/>
              <a:t> </a:t>
            </a:r>
            <a:r>
              <a:rPr lang="en-US" sz="2600" dirty="0" err="1" smtClean="0"/>
              <a:t>indeks</a:t>
            </a:r>
            <a:endParaRPr lang="en-US" sz="2600" dirty="0" smtClean="0"/>
          </a:p>
          <a:p>
            <a:pPr marL="931100" lvl="2" indent="-3429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Angka</a:t>
            </a:r>
            <a:r>
              <a:rPr lang="en-US" sz="2100" dirty="0" smtClean="0"/>
              <a:t> </a:t>
            </a:r>
            <a:r>
              <a:rPr lang="en-US" sz="2100" dirty="0" err="1" smtClean="0"/>
              <a:t>Relatif</a:t>
            </a:r>
            <a:endParaRPr lang="en-US" sz="2100" dirty="0" smtClean="0"/>
          </a:p>
          <a:p>
            <a:pPr marL="931100" lvl="2" indent="-3429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Agregat</a:t>
            </a:r>
            <a:endParaRPr lang="en-US" sz="2100" dirty="0" smtClean="0"/>
          </a:p>
          <a:p>
            <a:pPr marL="931100" lvl="2" indent="-3429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Rata-Rata </a:t>
            </a:r>
            <a:r>
              <a:rPr lang="en-US" sz="2100" dirty="0" err="1" smtClean="0"/>
              <a:t>Relatif</a:t>
            </a:r>
            <a:endParaRPr lang="en-US" sz="2100" dirty="0" smtClean="0"/>
          </a:p>
          <a:p>
            <a:pPr marL="931100" lvl="2" indent="-3429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900" dirty="0" smtClean="0"/>
          </a:p>
          <a:p>
            <a:pPr marL="615950" lvl="1" indent="-274638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400" b="1" dirty="0" err="1" smtClean="0">
                <a:solidFill>
                  <a:schemeClr val="accent1"/>
                </a:solidFill>
              </a:rPr>
              <a:t>Indeks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Tertimbang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615950" lvl="1" indent="-274638" algn="just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en-US" sz="1900" dirty="0" smtClean="0"/>
              <a:t>	</a:t>
            </a:r>
            <a:r>
              <a:rPr lang="en-US" sz="2600" dirty="0" err="1" smtClean="0"/>
              <a:t>Indeks</a:t>
            </a:r>
            <a:r>
              <a:rPr lang="en-US" sz="2600" dirty="0" smtClean="0"/>
              <a:t> </a:t>
            </a:r>
            <a:r>
              <a:rPr lang="en-US" sz="2600" dirty="0" err="1" smtClean="0"/>
              <a:t>tertimbang</a:t>
            </a:r>
            <a:r>
              <a:rPr lang="en-US" sz="2600" dirty="0" smtClean="0"/>
              <a:t> </a:t>
            </a:r>
            <a:r>
              <a:rPr lang="en-US" sz="2600" dirty="0" err="1" smtClean="0"/>
              <a:t>memasukkan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mempengaruhi</a:t>
            </a:r>
            <a:r>
              <a:rPr lang="en-US" sz="2600" dirty="0" smtClean="0"/>
              <a:t> </a:t>
            </a:r>
            <a:r>
              <a:rPr lang="en-US" sz="2600" dirty="0" err="1" smtClean="0"/>
              <a:t>naik-turunnya</a:t>
            </a:r>
            <a:r>
              <a:rPr lang="en-US" sz="2600" dirty="0" smtClean="0"/>
              <a:t> </a:t>
            </a:r>
            <a:r>
              <a:rPr lang="en-US" sz="2600" dirty="0" err="1" smtClean="0"/>
              <a:t>angka</a:t>
            </a:r>
            <a:r>
              <a:rPr lang="en-US" sz="2600" dirty="0" smtClean="0"/>
              <a:t> </a:t>
            </a:r>
            <a:r>
              <a:rPr lang="en-US" sz="2600" dirty="0" err="1" smtClean="0"/>
              <a:t>indeks</a:t>
            </a:r>
            <a:endParaRPr lang="en-US" sz="2600" dirty="0" smtClean="0"/>
          </a:p>
          <a:p>
            <a:pPr marL="931100" lvl="2" indent="-3429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Agregat</a:t>
            </a:r>
            <a:r>
              <a:rPr lang="en-US" sz="2100" dirty="0" smtClean="0"/>
              <a:t> </a:t>
            </a:r>
            <a:r>
              <a:rPr lang="en-US" sz="2100" dirty="0" err="1" smtClean="0"/>
              <a:t>Sederhana</a:t>
            </a:r>
            <a:r>
              <a:rPr lang="en-US" sz="2100" dirty="0" smtClean="0"/>
              <a:t> </a:t>
            </a:r>
            <a:r>
              <a:rPr lang="en-US" sz="2100" dirty="0" err="1" smtClean="0"/>
              <a:t>Tertimbang</a:t>
            </a:r>
            <a:endParaRPr lang="en-US" sz="2100" dirty="0" smtClean="0"/>
          </a:p>
          <a:p>
            <a:pPr marL="931100" lvl="2" indent="-3429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Laspeyres</a:t>
            </a:r>
            <a:endParaRPr lang="en-US" sz="2100" dirty="0" smtClean="0"/>
          </a:p>
          <a:p>
            <a:pPr marL="931100" lvl="2" indent="-3429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Paasche</a:t>
            </a:r>
            <a:endParaRPr lang="en-US" sz="2100" dirty="0" smtClean="0"/>
          </a:p>
          <a:p>
            <a:pPr marL="931100" lvl="2" indent="-3429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Drobisch</a:t>
            </a:r>
            <a:endParaRPr lang="en-US" sz="2100" dirty="0" smtClean="0"/>
          </a:p>
          <a:p>
            <a:pPr marL="931100" lvl="2" indent="-3429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Irving Fisher</a:t>
            </a:r>
          </a:p>
          <a:p>
            <a:pPr marL="931100" lvl="2" indent="-3429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Marshall – </a:t>
            </a:r>
            <a:r>
              <a:rPr lang="en-US" sz="2100" dirty="0" err="1" smtClean="0"/>
              <a:t>Edgeworth</a:t>
            </a:r>
            <a:endParaRPr lang="en-US" sz="2100" dirty="0" smtClean="0"/>
          </a:p>
          <a:p>
            <a:pPr marL="931100" lvl="2" indent="-342900" algn="just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100" dirty="0" err="1" smtClean="0"/>
              <a:t>Metode</a:t>
            </a:r>
            <a:r>
              <a:rPr lang="en-US" sz="2100" dirty="0" smtClean="0"/>
              <a:t> Walsh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69B33-331F-4241-9888-DB459D083CC2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INDEKS AGREGATIF TIDAK TERTIMBANG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Konsep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Indeks agregatif tidak tertimbang digunakan untuk unit-unit yang mempunyai satuan yang sama.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Indeks ini diperoleh dengan membagi hasil penjumlahan harga pada waktu yang bersangkutan dengan hasil penjumlahan harga pada waktu dasar.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3F430-FF8F-4823-8795-22506426987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INDEKS AGREGATIF TIDAK TERTIMBANG</a:t>
            </a:r>
            <a:endParaRPr lang="en-US" sz="3200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Kelemahan</a:t>
            </a:r>
          </a:p>
          <a:p>
            <a:pPr marL="871538" lvl="1" indent="-514350" algn="just" eaLnBrk="1" hangingPunct="1">
              <a:buFont typeface="Gill Sans MT" pitchFamily="34" charset="0"/>
              <a:buAutoNum type="arabicPeriod"/>
            </a:pPr>
            <a:r>
              <a:rPr lang="en-US" sz="3200" smtClean="0"/>
              <a:t>Satuan atau unit harga barang sangat mempengaruhi indeks harga</a:t>
            </a:r>
          </a:p>
          <a:p>
            <a:pPr marL="871538" lvl="1" indent="-514350" algn="just" eaLnBrk="1" hangingPunct="1">
              <a:buFont typeface="Gill Sans MT" pitchFamily="34" charset="0"/>
              <a:buAutoNum type="arabicPeriod"/>
            </a:pPr>
            <a:r>
              <a:rPr lang="en-US" sz="3200" smtClean="0"/>
              <a:t>Tidak memperhitungkan kepentingan relatif barang-barang yang tercakup dalam pembuatan indeks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DBB7F-5B3D-4BCF-8CC2-061567E3DA3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INDEKS AGREGATIF TIDAK TERTIMBANG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04A4C-18B0-47E9-89E9-469E0FF3181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35100" y="1447800"/>
            <a:ext cx="7499350" cy="480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Rumus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3200" dirty="0">
                <a:latin typeface="+mn-lt"/>
              </a:rPr>
              <a:t>	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  <a:p>
            <a:pPr marL="1377950" indent="-129540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I</a:t>
            </a:r>
            <a:r>
              <a:rPr lang="en-US" sz="3200" baseline="-25000" dirty="0">
                <a:latin typeface="+mn-lt"/>
              </a:rPr>
              <a:t>t,0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indeks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harga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atau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produksi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agregatif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tak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tertimbang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t </a:t>
            </a:r>
            <a:r>
              <a:rPr lang="en-US" sz="3200" dirty="0" err="1">
                <a:latin typeface="+mn-lt"/>
              </a:rPr>
              <a:t>dengan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dasar</a:t>
            </a:r>
            <a:r>
              <a:rPr lang="en-US" sz="3200" dirty="0">
                <a:latin typeface="+mn-lt"/>
              </a:rPr>
              <a:t> 0</a:t>
            </a:r>
          </a:p>
          <a:p>
            <a:pPr marL="1377950" indent="-129540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P</a:t>
            </a:r>
            <a:r>
              <a:rPr lang="en-US" sz="3200" baseline="-25000" dirty="0">
                <a:latin typeface="+mn-lt"/>
              </a:rPr>
              <a:t>t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harga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t</a:t>
            </a:r>
          </a:p>
          <a:p>
            <a:pPr marL="1377950" indent="-129540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P</a:t>
            </a:r>
            <a:r>
              <a:rPr lang="en-US" sz="3200" baseline="-25000" dirty="0">
                <a:latin typeface="+mn-lt"/>
              </a:rPr>
              <a:t>0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harga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0</a:t>
            </a:r>
          </a:p>
          <a:p>
            <a:pPr marL="1377950" indent="-1295400" algn="just" fontAlgn="auto">
              <a:spcBef>
                <a:spcPts val="0"/>
              </a:spcBef>
              <a:spcAft>
                <a:spcPts val="0"/>
              </a:spcAft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q</a:t>
            </a:r>
            <a:r>
              <a:rPr lang="en-US" sz="3200" baseline="-25000" dirty="0">
                <a:latin typeface="+mn-lt"/>
              </a:rPr>
              <a:t>t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produksi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t</a:t>
            </a:r>
          </a:p>
          <a:p>
            <a:pPr marL="1377950" indent="-1295400" algn="just" fontAlgn="auto">
              <a:spcBef>
                <a:spcPts val="0"/>
              </a:spcBef>
              <a:spcAft>
                <a:spcPts val="0"/>
              </a:spcAft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q</a:t>
            </a:r>
            <a:r>
              <a:rPr lang="en-US" sz="3200" baseline="-25000" dirty="0">
                <a:latin typeface="+mn-lt"/>
              </a:rPr>
              <a:t>0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produksi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0</a:t>
            </a:r>
          </a:p>
          <a:p>
            <a:pPr marL="1377950" indent="-129540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81200" y="1905000"/>
            <a:ext cx="274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981200" y="1863725"/>
          <a:ext cx="274637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6" name="Equation" r:id="rId3" imgW="1231560" imgH="482400" progId="Equation.3">
                  <p:embed/>
                </p:oleObj>
              </mc:Choice>
              <mc:Fallback>
                <p:oleObj name="Equation" r:id="rId3" imgW="1231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63725"/>
                        <a:ext cx="274637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562600" y="1905000"/>
            <a:ext cx="2743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5561013" y="1863725"/>
          <a:ext cx="27447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Equation" r:id="rId5" imgW="1231560" imgH="482400" progId="Equation.3">
                  <p:embed/>
                </p:oleObj>
              </mc:Choice>
              <mc:Fallback>
                <p:oleObj name="Equation" r:id="rId5" imgW="1231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1863725"/>
                        <a:ext cx="2744787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71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INDEKS AGREGATIF TIDAK TERTIMBANG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Contoh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z="2800" smtClean="0"/>
              <a:t>Data yang menyajikan pengeluaran rumah tangga untuk tahun 2000-2004. Hitunglah indeks harga tak tertimbang untuk tahun 2002 dengan waktu dasar tahun 2000.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C4786-9240-4DB0-9A05-EFCEF458C9F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05001" y="4038600"/>
          <a:ext cx="6934198" cy="239315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98020"/>
                <a:gridCol w="1100109"/>
                <a:gridCol w="965521"/>
                <a:gridCol w="1123516"/>
                <a:gridCol w="1123516"/>
                <a:gridCol w="1123516"/>
              </a:tblGrid>
              <a:tr h="265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/>
                        <a:t>Bulan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2001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2002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2003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2004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Januari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3500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3800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4100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4200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3850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Februari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3800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3450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4120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4250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3800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Naret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3400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3600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3950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4150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3900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April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4000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3900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3890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4050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3950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Mei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4200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4100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3950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3900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4000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Juni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3900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3950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4000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4100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3990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 smtClean="0"/>
                        <a:t>Jumlah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22800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22800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24010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24650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23490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5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</a:rPr>
                        <a:t>Indeks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</a:rPr>
                        <a:t>Harga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</a:rPr>
                        <a:t>108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4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INDEKS AGREGATIF TIDAK TERTIMBANG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Jawaban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2000,besarnya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8877C-CEEE-4DD4-957D-F4ABEBA32E0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905000" y="2133600"/>
          <a:ext cx="60960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0" name="Equation" r:id="rId3" imgW="2755800" imgH="660240" progId="Equation.3">
                  <p:embed/>
                </p:oleObj>
              </mc:Choice>
              <mc:Fallback>
                <p:oleObj name="Equation" r:id="rId3" imgW="2755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33600"/>
                        <a:ext cx="6096000" cy="14605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33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6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dirty="0" err="1" smtClean="0">
                <a:solidFill>
                  <a:schemeClr val="tx2">
                    <a:satMod val="130000"/>
                  </a:schemeClr>
                </a:solidFill>
              </a:rPr>
              <a:t>Soal</a:t>
            </a:r>
            <a:r>
              <a:rPr lang="en-US" sz="37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700" dirty="0" err="1" smtClean="0">
                <a:solidFill>
                  <a:schemeClr val="tx2">
                    <a:satMod val="130000"/>
                  </a:schemeClr>
                </a:solidFill>
              </a:rPr>
              <a:t>Indeks</a:t>
            </a:r>
            <a:r>
              <a:rPr lang="en-US" sz="37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700" dirty="0" err="1" smtClean="0">
                <a:solidFill>
                  <a:schemeClr val="tx2">
                    <a:satMod val="130000"/>
                  </a:schemeClr>
                </a:solidFill>
              </a:rPr>
              <a:t>Agregatif</a:t>
            </a:r>
            <a:r>
              <a:rPr lang="en-US" sz="37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700" dirty="0" err="1" smtClean="0">
                <a:solidFill>
                  <a:schemeClr val="tx2">
                    <a:satMod val="130000"/>
                  </a:schemeClr>
                </a:solidFill>
              </a:rPr>
              <a:t>Tidak</a:t>
            </a:r>
            <a:r>
              <a:rPr lang="en-US" sz="37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700" dirty="0" err="1" smtClean="0">
                <a:solidFill>
                  <a:schemeClr val="tx2">
                    <a:satMod val="130000"/>
                  </a:schemeClr>
                </a:solidFill>
              </a:rPr>
              <a:t>Tertimbang</a:t>
            </a:r>
            <a:endParaRPr lang="en-US" sz="3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en-US" smtClean="0"/>
              <a:t>Data yang menyajikan besarnya pengeluaran untuk pembelian jenis bahan makanan berikut. Hitunglah indeks harga tak tertimbang untuk tahun 2001 dengan waktu dasar tahun 2000.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0D314-DCFA-4805-81CA-38F3EC06074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Group 5"/>
          <p:cNvGraphicFramePr>
            <a:graphicFrameLocks noGrp="1"/>
          </p:cNvGraphicFramePr>
          <p:nvPr/>
        </p:nvGraphicFramePr>
        <p:xfrm>
          <a:off x="1524000" y="4038600"/>
          <a:ext cx="5349875" cy="2175010"/>
        </p:xfrm>
        <a:graphic>
          <a:graphicData uri="http://schemas.openxmlformats.org/drawingml/2006/table">
            <a:tbl>
              <a:tblPr/>
              <a:tblGrid>
                <a:gridCol w="2957854"/>
                <a:gridCol w="1170451"/>
                <a:gridCol w="1221570"/>
              </a:tblGrid>
              <a:tr h="618961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Jenis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Bahan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Makanan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Kuantitas</a:t>
                      </a:r>
                    </a:p>
                  </a:txBody>
                  <a:tcPr marL="90000" marR="90000" marT="62659" marB="46788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522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2000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2001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856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Daging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sapi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(per kg)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20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30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412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Daging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kambing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(per kg)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500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600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45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Daging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ayam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 (per kg)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50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DejaVu Sans" charset="0"/>
                          <a:cs typeface="DejaVu Sans" charset="0"/>
                        </a:rPr>
                        <a:t>75</a:t>
                      </a:r>
                    </a:p>
                  </a:txBody>
                  <a:tcPr marL="90000" marR="90000" marT="62659" marB="46788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38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1CB86-E8EF-4E81-B624-75A92A28271E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21508" name="Picture 4" descr="image002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709863"/>
            <a:ext cx="18478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image00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3" y="2306638"/>
            <a:ext cx="9810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image004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579688"/>
            <a:ext cx="11541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image005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2781300"/>
            <a:ext cx="112871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image006.pn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2841625"/>
            <a:ext cx="117157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image007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2933700"/>
            <a:ext cx="1406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image008.png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3536950"/>
            <a:ext cx="199548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image009.png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3754438"/>
            <a:ext cx="1741487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image010.png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88" y="3413125"/>
            <a:ext cx="13144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image011.png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3724275"/>
            <a:ext cx="11239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image012.png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88" y="3778250"/>
            <a:ext cx="145415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image013.png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4289425"/>
            <a:ext cx="177165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image014.png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4411663"/>
            <a:ext cx="141287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 descr="image015.png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4722813"/>
            <a:ext cx="14509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 descr="image016.png"/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5013325"/>
            <a:ext cx="14716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3" name="Picture 19" descr="image017.png"/>
          <p:cNvPicPr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5083175"/>
            <a:ext cx="14525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20" descr="image018.png"/>
          <p:cNvPicPr>
            <a:picLocks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5083175"/>
            <a:ext cx="169386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21" descr="image019.png"/>
          <p:cNvPicPr>
            <a:picLocks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5083175"/>
            <a:ext cx="1524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22" descr="image020.png"/>
          <p:cNvPicPr>
            <a:picLocks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5083175"/>
            <a:ext cx="192405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23" descr="image021.png"/>
          <p:cNvPicPr>
            <a:picLocks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3538538"/>
            <a:ext cx="151130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24" descr="image022.png"/>
          <p:cNvPicPr>
            <a:picLocks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3536950"/>
            <a:ext cx="265112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9" name="Picture 25" descr="image023.png"/>
          <p:cNvPicPr>
            <a:picLocks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3613150"/>
            <a:ext cx="12334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26" descr="image024.png"/>
          <p:cNvPicPr>
            <a:picLocks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25" y="4043363"/>
            <a:ext cx="14684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Picture 27" descr="image026.png"/>
          <p:cNvPicPr>
            <a:picLocks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5" y="2578100"/>
            <a:ext cx="2390775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2" name="Picture 28" descr="image027.png"/>
          <p:cNvPicPr>
            <a:picLocks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1924050"/>
            <a:ext cx="1277937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3" name="Picture 29" descr="image028.png"/>
          <p:cNvPicPr>
            <a:picLocks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1447800"/>
            <a:ext cx="128905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4" name="Picture 30" descr="image001.png"/>
          <p:cNvPicPr>
            <a:picLocks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3468688"/>
            <a:ext cx="9890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5" name="Picture 31" descr="image025.png"/>
          <p:cNvPicPr>
            <a:picLocks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3706813"/>
            <a:ext cx="4413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000" b="1" smtClean="0">
                <a:solidFill>
                  <a:srgbClr val="FF0000"/>
                </a:solidFill>
              </a:rPr>
              <a:t>Konsep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3000" b="1" smtClean="0"/>
              <a:t>	Indeks harga relatif sederhana</a:t>
            </a:r>
            <a:r>
              <a:rPr lang="en-US" sz="3000" smtClean="0"/>
              <a:t> (</a:t>
            </a:r>
            <a:r>
              <a:rPr lang="en-US" sz="3000" i="1" smtClean="0"/>
              <a:t>simple relative price index</a:t>
            </a:r>
            <a:r>
              <a:rPr lang="en-US" sz="3000" smtClean="0"/>
              <a:t>)</a:t>
            </a:r>
            <a:r>
              <a:rPr lang="id-ID" sz="3000" smtClean="0"/>
              <a:t> atau </a:t>
            </a:r>
            <a:r>
              <a:rPr lang="id-ID" sz="3000" i="1" smtClean="0"/>
              <a:t>unweighted index</a:t>
            </a:r>
            <a:r>
              <a:rPr lang="en-US" sz="3000" smtClean="0"/>
              <a:t> ialah indeks yang terdiri dari satu macam barang saja, </a:t>
            </a:r>
            <a:r>
              <a:rPr lang="id-ID" sz="3000" smtClean="0"/>
              <a:t>tanpa memperhitungkan bobot setiap barang/jasa, </a:t>
            </a:r>
            <a:r>
              <a:rPr lang="en-US" sz="3000" smtClean="0"/>
              <a:t>baik untuk indeks produksi maupun indeks harga (misalnya indeks produksi beras, indeks produksi karet, indeks produksi ikan, indeks harga beras, indeks harga karet, indeks harga ikan, dsb).</a:t>
            </a:r>
          </a:p>
          <a:p>
            <a:pPr eaLnBrk="1" hangingPunct="1"/>
            <a:endParaRPr lang="en-US" sz="3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72802-C5BB-4BE8-9968-2D8059C065AB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/>
            <a:r>
              <a:rPr lang="en-US" sz="2300" smtClean="0"/>
              <a:t>Bermanfaat dalam memahami dan menginterpretasikan perubahan kondisi ekonomi dan bisnis dari waktu ke waktu.</a:t>
            </a:r>
          </a:p>
          <a:p>
            <a:pPr marL="533400" indent="-533400" algn="just" eaLnBrk="1" hangingPunct="1"/>
            <a:endParaRPr lang="en-US" sz="2300" smtClean="0"/>
          </a:p>
          <a:p>
            <a:pPr marL="533400" indent="-533400" algn="just" eaLnBrk="1" hangingPunct="1"/>
            <a:r>
              <a:rPr lang="en-US" sz="2300" smtClean="0"/>
              <a:t>Harga relatif menunjukkan bagaimana harga per unit untuk komoditas tertentu saat ini dibandingkan dengan harga per unit komoditas yang sama pada tahun dasar.</a:t>
            </a:r>
          </a:p>
          <a:p>
            <a:pPr marL="533400" indent="-533400" algn="just" eaLnBrk="1" hangingPunct="1"/>
            <a:endParaRPr lang="en-US" sz="2300" smtClean="0"/>
          </a:p>
          <a:p>
            <a:pPr marL="533400" indent="-533400" algn="just" eaLnBrk="1" hangingPunct="1"/>
            <a:r>
              <a:rPr lang="en-US" sz="2300" smtClean="0"/>
              <a:t>Harga relatif memperlihatkan harga per unit pada setiap periode waktu sebagai persentase dari harga per unit pada tahun dasar.</a:t>
            </a:r>
          </a:p>
          <a:p>
            <a:pPr marL="533400" indent="-533400" algn="just" eaLnBrk="1" hangingPunct="1"/>
            <a:endParaRPr lang="en-US" sz="2300" smtClean="0"/>
          </a:p>
          <a:p>
            <a:pPr marL="533400" indent="-533400" algn="just" eaLnBrk="1" hangingPunct="1"/>
            <a:r>
              <a:rPr lang="en-US" sz="2300" smtClean="0"/>
              <a:t>Periode dasar merupakan waktu/titik awal (</a:t>
            </a:r>
            <a:r>
              <a:rPr lang="en-US" sz="2300" i="1" smtClean="0"/>
              <a:t>starting point</a:t>
            </a:r>
            <a:r>
              <a:rPr lang="en-US" sz="2300" smtClean="0"/>
              <a:t>) yang telah ditentukan.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CD3EB-21B1-4D07-BA8E-C0DE856275EB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INDEKS AGREGATIF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solidFill>
                  <a:srgbClr val="FF0000"/>
                </a:solidFill>
              </a:rPr>
              <a:t>Konsep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b="1" smtClean="0"/>
              <a:t>	Indeks agregatif</a:t>
            </a:r>
            <a:r>
              <a:rPr lang="en-US" smtClean="0"/>
              <a:t> merupakan indeks yang terdiri dari beberapa barang (kelompok barang), misalnya indeks harga 9 macam bahan pokok, indeks impor Indonesia, indeks ekspor Indonesia, indeks harga bahan makanan, indeks biaya hidup, indeks hasil penjualan suatu perusahaan (lebih dari satu barang yang dijual), dll.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3A2EC-9BCE-47BB-A4BE-D6DA6257C5F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Rumus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1377950" indent="-1295400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dirty="0" smtClean="0"/>
              <a:t>	I</a:t>
            </a:r>
            <a:r>
              <a:rPr lang="en-US" baseline="-25000" dirty="0" smtClean="0"/>
              <a:t>t,0</a:t>
            </a:r>
            <a:r>
              <a:rPr lang="en-US" dirty="0" smtClean="0"/>
              <a:t>	=	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0</a:t>
            </a:r>
          </a:p>
          <a:p>
            <a:pPr marL="1377950" indent="-1295400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dirty="0" smtClean="0"/>
              <a:t>	P</a:t>
            </a:r>
            <a:r>
              <a:rPr lang="en-US" baseline="-25000" dirty="0" smtClean="0"/>
              <a:t>t</a:t>
            </a:r>
            <a:r>
              <a:rPr lang="en-US" dirty="0" smtClean="0"/>
              <a:t>	=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t</a:t>
            </a:r>
          </a:p>
          <a:p>
            <a:pPr marL="1377950" indent="-1295400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dirty="0" smtClean="0"/>
              <a:t>	P</a:t>
            </a:r>
            <a:r>
              <a:rPr lang="en-US" baseline="-25000" dirty="0" smtClean="0"/>
              <a:t>0</a:t>
            </a:r>
            <a:r>
              <a:rPr lang="en-US" dirty="0" smtClean="0"/>
              <a:t>	=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0</a:t>
            </a:r>
          </a:p>
          <a:p>
            <a:pPr marL="1377950" indent="-1295400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dirty="0" smtClean="0"/>
              <a:t>	q</a:t>
            </a:r>
            <a:r>
              <a:rPr lang="en-US" baseline="-25000" dirty="0" smtClean="0"/>
              <a:t>t</a:t>
            </a:r>
            <a:r>
              <a:rPr lang="en-US" dirty="0" smtClean="0"/>
              <a:t>	=	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t</a:t>
            </a:r>
          </a:p>
          <a:p>
            <a:pPr marL="1377950" indent="-1295400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dirty="0" smtClean="0"/>
              <a:t>	q</a:t>
            </a:r>
            <a:r>
              <a:rPr lang="en-US" baseline="-25000" dirty="0" smtClean="0"/>
              <a:t>0</a:t>
            </a:r>
            <a:r>
              <a:rPr lang="en-US" dirty="0" smtClean="0"/>
              <a:t>	=	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E3047B-44F4-49B2-90A2-C8FC5AE2035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81200" y="1981200"/>
            <a:ext cx="236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81200" y="1981200"/>
          <a:ext cx="23209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041120" imgH="444240" progId="Equation.3">
                  <p:embed/>
                </p:oleObj>
              </mc:Choice>
              <mc:Fallback>
                <p:oleObj name="Equation" r:id="rId3" imgW="10411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23209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486400" y="1981200"/>
            <a:ext cx="2362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472113" y="1981200"/>
          <a:ext cx="2349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1054080" imgH="444240" progId="Equation.3">
                  <p:embed/>
                </p:oleObj>
              </mc:Choice>
              <mc:Fallback>
                <p:oleObj name="Equation" r:id="rId5" imgW="105408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1981200"/>
                        <a:ext cx="23495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2">
                    <a:satMod val="130000"/>
                  </a:schemeClr>
                </a:solidFill>
              </a:rPr>
              <a:t>INDEKS KUANTITAS RELATIF SEDERHANA</a:t>
            </a:r>
            <a:endParaRPr lang="en-US" sz="3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1" indent="-283464" algn="just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en-US" sz="2400" b="1" dirty="0" err="1" smtClean="0">
                <a:solidFill>
                  <a:srgbClr val="FF0000"/>
                </a:solidFill>
              </a:rPr>
              <a:t>Konsep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65760" lvl="1" indent="-283464" algn="just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Verdana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 marL="365760" lvl="1" indent="-283464" algn="just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Verdana"/>
              <a:buNone/>
              <a:defRPr/>
            </a:pPr>
            <a:endParaRPr lang="en-US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Rumus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1309688" indent="-1227138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914400" algn="l"/>
                <a:tab pos="1309688" algn="l"/>
              </a:tabLst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000" dirty="0" smtClean="0"/>
              <a:t>IK	=	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kuantitas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t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0</a:t>
            </a:r>
          </a:p>
          <a:p>
            <a:pPr marL="1309688" indent="-1227138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914400" algn="l"/>
                <a:tab pos="1309688" algn="l"/>
              </a:tabLst>
              <a:defRPr/>
            </a:pPr>
            <a:r>
              <a:rPr lang="en-US" sz="2000" dirty="0" smtClean="0"/>
              <a:t>	K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	=	</a:t>
            </a:r>
            <a:r>
              <a:rPr lang="en-US" sz="2000" dirty="0" err="1" smtClean="0"/>
              <a:t>kuantitas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t</a:t>
            </a:r>
          </a:p>
          <a:p>
            <a:pPr marL="1309688" indent="-1227138" algn="just" eaLnBrk="1" fontAlgn="auto" hangingPunct="1">
              <a:spcAft>
                <a:spcPts val="0"/>
              </a:spcAft>
              <a:buFont typeface="Wingdings 2"/>
              <a:buNone/>
              <a:tabLst>
                <a:tab pos="395288" algn="l"/>
                <a:tab pos="914400" algn="l"/>
                <a:tab pos="1309688" algn="l"/>
              </a:tabLst>
              <a:defRPr/>
            </a:pPr>
            <a:r>
              <a:rPr lang="en-US" sz="2000" dirty="0" smtClean="0"/>
              <a:t>	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	=	</a:t>
            </a:r>
            <a:r>
              <a:rPr lang="en-US" sz="2000" dirty="0" err="1" smtClean="0"/>
              <a:t>kuantitas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0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5D485-EEC4-40A3-8FDC-D83BF13F0BC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05000" y="3962400"/>
            <a:ext cx="2514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81200" y="3962400"/>
          <a:ext cx="23780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1066680" imgH="444240" progId="Equation.3">
                  <p:embed/>
                </p:oleObj>
              </mc:Choice>
              <mc:Fallback>
                <p:oleObj name="Equation" r:id="rId3" imgW="106668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23780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INDEKS HARGA  DAN KUANTITAS RELATIF SEDERHANA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Contoh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18AB7-AAAA-40EC-AC68-FEBE5E4A572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Group 261"/>
          <p:cNvGraphicFramePr>
            <a:graphicFrameLocks/>
          </p:cNvGraphicFramePr>
          <p:nvPr/>
        </p:nvGraphicFramePr>
        <p:xfrm>
          <a:off x="1905000" y="2057400"/>
          <a:ext cx="6400800" cy="2743200"/>
        </p:xfrm>
        <a:graphic>
          <a:graphicData uri="http://schemas.openxmlformats.org/drawingml/2006/table">
            <a:tbl>
              <a:tblPr/>
              <a:tblGrid>
                <a:gridCol w="981159"/>
                <a:gridCol w="1304841"/>
                <a:gridCol w="1219200"/>
                <a:gridCol w="1447800"/>
                <a:gridCol w="1447800"/>
              </a:tblGrid>
              <a:tr h="30480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Harga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Kuantitas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Indeks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088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Harga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Kuantitas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Januari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Februari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05000" y="5715000"/>
          <a:ext cx="21336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15000"/>
                        <a:ext cx="21336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9" name="TextBox 12"/>
          <p:cNvSpPr txBox="1">
            <a:spLocks noChangeArrowheads="1"/>
          </p:cNvSpPr>
          <p:nvPr/>
        </p:nvSpPr>
        <p:spPr bwMode="auto">
          <a:xfrm>
            <a:off x="1828800" y="5029200"/>
            <a:ext cx="3275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Gill Sans MT" pitchFamily="34" charset="0"/>
              </a:rPr>
              <a:t>Indeks harga bulan Februari </a:t>
            </a:r>
          </a:p>
          <a:p>
            <a:pPr eaLnBrk="1" hangingPunct="1"/>
            <a:r>
              <a:rPr lang="en-US">
                <a:latin typeface="Gill Sans MT" pitchFamily="34" charset="0"/>
              </a:rPr>
              <a:t>dengan waktu dasar bulan Januari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219700" y="5715000"/>
          <a:ext cx="18669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5" imgW="1066680" imgH="393480" progId="Equation.3">
                  <p:embed/>
                </p:oleObj>
              </mc:Choice>
              <mc:Fallback>
                <p:oleObj name="Equation" r:id="rId5" imgW="10666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715000"/>
                        <a:ext cx="18669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0" name="TextBox 14"/>
          <p:cNvSpPr txBox="1">
            <a:spLocks noChangeArrowheads="1"/>
          </p:cNvSpPr>
          <p:nvPr/>
        </p:nvSpPr>
        <p:spPr bwMode="auto">
          <a:xfrm>
            <a:off x="5181600" y="5029200"/>
            <a:ext cx="3275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Gill Sans MT" pitchFamily="34" charset="0"/>
              </a:rPr>
              <a:t>Indeks kuantitas bulan Februari </a:t>
            </a:r>
          </a:p>
          <a:p>
            <a:pPr eaLnBrk="1" hangingPunct="1"/>
            <a:r>
              <a:rPr lang="en-US">
                <a:latin typeface="Gill Sans MT" pitchFamily="34" charset="0"/>
              </a:rPr>
              <a:t>dengan waktu dasar bulan Januari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Contoh</a:t>
            </a:r>
            <a:r>
              <a:rPr lang="en-US" b="1" dirty="0" smtClean="0">
                <a:solidFill>
                  <a:srgbClr val="FF0000"/>
                </a:solidFill>
              </a:rPr>
              <a:t> 2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1992 </a:t>
            </a:r>
            <a:r>
              <a:rPr lang="en-US" dirty="0" err="1" smtClean="0"/>
              <a:t>dan</a:t>
            </a:r>
            <a:r>
              <a:rPr lang="en-US" dirty="0" smtClean="0"/>
              <a:t> 1997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Besco</a:t>
            </a:r>
            <a:r>
              <a:rPr lang="en-US" dirty="0" smtClean="0"/>
              <a:t>.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1992,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1997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tabLst>
                <a:tab pos="2743200" algn="l"/>
                <a:tab pos="2979738" algn="l"/>
                <a:tab pos="4572000" algn="l"/>
                <a:tab pos="4808538" algn="l"/>
              </a:tabLst>
              <a:defRPr/>
            </a:pPr>
            <a:r>
              <a:rPr lang="en-US" dirty="0" smtClean="0"/>
              <a:t>			</a:t>
            </a:r>
            <a:r>
              <a:rPr lang="en-US" u="sng" dirty="0" smtClean="0"/>
              <a:t>1992</a:t>
            </a:r>
            <a:r>
              <a:rPr lang="en-US" dirty="0" smtClean="0"/>
              <a:t>		</a:t>
            </a:r>
            <a:r>
              <a:rPr lang="en-US" u="sng" dirty="0" smtClean="0"/>
              <a:t>1997</a:t>
            </a:r>
            <a:endParaRPr lang="en-US" dirty="0" smtClean="0"/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tabLst>
                <a:tab pos="2743200" algn="l"/>
                <a:tab pos="2979738" algn="l"/>
                <a:tab pos="4572000" algn="l"/>
                <a:tab pos="4808538" algn="l"/>
              </a:tabLst>
              <a:defRPr/>
            </a:pPr>
            <a:r>
              <a:rPr lang="en-US" dirty="0" smtClean="0"/>
              <a:t>	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	$14,794	$29,412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tabLst>
                <a:tab pos="2743200" algn="l"/>
                <a:tab pos="2979738" algn="l"/>
                <a:tab pos="4572000" algn="l"/>
                <a:tab pos="4808538" algn="l"/>
              </a:tabLst>
              <a:defRPr/>
            </a:pPr>
            <a:r>
              <a:rPr lang="en-US" dirty="0" smtClean="0"/>
              <a:t>	</a:t>
            </a:r>
            <a:r>
              <a:rPr lang="en-US" dirty="0" err="1" smtClean="0"/>
              <a:t>Televisi</a:t>
            </a:r>
            <a:r>
              <a:rPr lang="en-US" dirty="0" smtClean="0"/>
              <a:t>	$11,469	$23,904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1AA0-3D25-446F-9908-01BDBE34B033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Jawaban</a:t>
            </a:r>
            <a:r>
              <a:rPr lang="en-US" b="1" dirty="0" smtClean="0">
                <a:solidFill>
                  <a:srgbClr val="FF0000"/>
                </a:solidFill>
              </a:rPr>
              <a:t> 2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BB293-9D30-4274-9032-203BF11770F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5562600" y="2362200"/>
          <a:ext cx="3084513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384200" imgH="1320480" progId="Equation.3">
                  <p:embed/>
                </p:oleObj>
              </mc:Choice>
              <mc:Fallback>
                <p:oleObj name="Equation" r:id="rId3" imgW="138420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362200"/>
                        <a:ext cx="3084513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905000" y="2362200"/>
          <a:ext cx="305752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1371600" imgH="1320480" progId="Equation.3">
                  <p:embed/>
                </p:oleObj>
              </mc:Choice>
              <mc:Fallback>
                <p:oleObj name="Equation" r:id="rId5" imgW="1371600" imgH="1320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62200"/>
                        <a:ext cx="3057525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708900" cy="4800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Contoh 3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z="2400" smtClean="0"/>
              <a:t>Data rata-rata perdagangan beberapa hasil pertanian di Jakarta dari tahun 1992 – 1997 disajikan dalam tabel berikut. Hitunglah indeks harga beras pada tahun 1995, 1996, dan 1997 dengan waktu dasar tahun 1992.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09D92-CCA6-4394-B923-3B148BCC6574}" type="slidenum">
              <a:rPr lang="en-US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Group 69"/>
          <p:cNvGraphicFramePr>
            <a:graphicFrameLocks/>
          </p:cNvGraphicFramePr>
          <p:nvPr/>
        </p:nvGraphicFramePr>
        <p:xfrm>
          <a:off x="1904998" y="3657600"/>
          <a:ext cx="7239002" cy="280663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600202"/>
                <a:gridCol w="914400"/>
                <a:gridCol w="914400"/>
                <a:gridCol w="914400"/>
                <a:gridCol w="914400"/>
                <a:gridCol w="990600"/>
                <a:gridCol w="990600"/>
              </a:tblGrid>
              <a:tr h="271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Jenis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Pertanian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471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Beras</a:t>
                      </a:r>
                      <a:endParaRPr kumimoji="0" lang="en-US" sz="16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Jagung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Kuning</a:t>
                      </a:r>
                      <a:endParaRPr kumimoji="0" lang="en-US" sz="16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Kacang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Kedelai</a:t>
                      </a:r>
                      <a:endParaRPr kumimoji="0" lang="en-US" sz="16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Kacang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Hijau</a:t>
                      </a:r>
                      <a:endParaRPr kumimoji="0" lang="en-US" sz="16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Kacang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Ketela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Pohon</a:t>
                      </a:r>
                      <a:endParaRPr kumimoji="0" lang="en-US" sz="16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Ketela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Rambat</a:t>
                      </a:r>
                      <a:endParaRPr kumimoji="0" lang="en-US" sz="16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Kentang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66.368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34.877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110.505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111.528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161.243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15.433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22.033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46.984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67.337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39.829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116.458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111.063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198.271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13.853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22.273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55.110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81.522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45.850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121.542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127.108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209.542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20.538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29.831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85.183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100.209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115.052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128.750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26.944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36.698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82.404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101.382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62.740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114.800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163.042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228.792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26.079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35.688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93.713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111.183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66.208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125.733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192.771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223.250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24.311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35.131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121.920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Jawaban 3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BD92E-ECE7-483A-82C5-4151D5C280AF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871663" y="2187575"/>
          <a:ext cx="529113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2997000" imgH="660240" progId="Equation.3">
                  <p:embed/>
                </p:oleObj>
              </mc:Choice>
              <mc:Fallback>
                <p:oleObj name="Equation" r:id="rId3" imgW="299700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187575"/>
                        <a:ext cx="5291137" cy="1165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3333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868488" y="3711575"/>
          <a:ext cx="5294312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2997000" imgH="660240" progId="Equation.3">
                  <p:embed/>
                </p:oleObj>
              </mc:Choice>
              <mc:Fallback>
                <p:oleObj name="Equation" r:id="rId5" imgW="299700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3711575"/>
                        <a:ext cx="5294312" cy="1165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871663" y="5159375"/>
          <a:ext cx="529113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7" imgW="2997000" imgH="660240" progId="Equation.3">
                  <p:embed/>
                </p:oleObj>
              </mc:Choice>
              <mc:Fallback>
                <p:oleObj name="Equation" r:id="rId7" imgW="299700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5159375"/>
                        <a:ext cx="5291137" cy="1165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Konsep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ekspor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id-ID" dirty="0" smtClean="0"/>
              <a:t> atau ukuran yg menyatakan tingkat perubahan harga, kuantitas atau nilai pada suatu periode dibandingkan dengan periode tertentu (periode dasar)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9772B-F9D8-4C12-BC65-AFB82E22383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INDEKS HARGA RELATIF SEDERHANA</a:t>
            </a: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Jadi, dibandingkan dengan harga beras tahun 1992, harga beras tahun 1995 naik 50,99% (150,99% – 100%) pada tahun 1996 naik 52,76%, dan pada tahun 1997 naik 67,52%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59E90-8799-4E76-8FD2-CD8ACEA67C20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</a:rPr>
              <a:t>BEBEBAPA HAL PENTING TENTANG INDEKS HARGA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algn="just" eaLnBrk="1" fontAlgn="auto" hangingPunct="1">
              <a:spcAft>
                <a:spcPts val="0"/>
              </a:spcAft>
              <a:buFont typeface="Wingdings 2"/>
              <a:buChar char="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Pemilihan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Tahun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Dasar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1081088" lvl="1" indent="-457200" algn="just" eaLnBrk="1" fontAlgn="auto" hangingPunct="1">
              <a:spcAft>
                <a:spcPts val="0"/>
              </a:spcAft>
              <a:buSzPct val="75000"/>
              <a:buFont typeface="Verdana"/>
              <a:buChar char="◦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i="1" dirty="0" smtClean="0"/>
              <a:t>current period</a:t>
            </a:r>
            <a:r>
              <a:rPr lang="en-US" dirty="0" smtClean="0"/>
              <a:t>).</a:t>
            </a:r>
          </a:p>
          <a:p>
            <a:pPr marL="1081088" lvl="1" indent="-457200" algn="just" eaLnBrk="1" fontAlgn="auto" hangingPunct="1">
              <a:spcAft>
                <a:spcPts val="0"/>
              </a:spcAft>
              <a:buSzPct val="75000"/>
              <a:buFont typeface="Verdana"/>
              <a:buChar char="◦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/</a:t>
            </a:r>
            <a:r>
              <a:rPr lang="en-US" dirty="0" err="1" smtClean="0"/>
              <a:t>pembaruan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.</a:t>
            </a:r>
          </a:p>
          <a:p>
            <a:pPr marL="533400" indent="-533400" algn="just" eaLnBrk="1" fontAlgn="auto" hangingPunct="1">
              <a:spcAft>
                <a:spcPts val="0"/>
              </a:spcAft>
              <a:buFont typeface="Wingdings 2"/>
              <a:buChar char="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Perubahan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Kualitas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1081088" lvl="1" indent="-457200" algn="just" eaLnBrk="1" fontAlgn="auto" hangingPunct="1">
              <a:spcAft>
                <a:spcPts val="0"/>
              </a:spcAft>
              <a:buSzPct val="75000"/>
              <a:buFont typeface="Verdana"/>
              <a:buChar char="◦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: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.</a:t>
            </a:r>
          </a:p>
          <a:p>
            <a:pPr marL="1081088" lvl="1" indent="-457200" algn="just" eaLnBrk="1" fontAlgn="auto" hangingPunct="1">
              <a:spcAft>
                <a:spcPts val="0"/>
              </a:spcAft>
              <a:buSzPct val="75000"/>
              <a:buFont typeface="Verdana"/>
              <a:buChar char="◦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8C63A-7F37-497E-B9F3-E19441F18BC0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</a:rPr>
              <a:t>BEBEBAPA HAL PENTING TENTANG INDEKS HARGA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 2"/>
              <a:buChar char="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sz="2600" b="1" dirty="0" err="1" smtClean="0">
                <a:solidFill>
                  <a:srgbClr val="FF0000"/>
                </a:solidFill>
              </a:rPr>
              <a:t>Pemilihan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Komoditas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1081088" lvl="1" indent="-457200" algn="just" eaLnBrk="1" fontAlgn="auto" hangingPunct="1">
              <a:spcAft>
                <a:spcPts val="0"/>
              </a:spcAft>
              <a:buSzPct val="75000"/>
              <a:buFont typeface="Verdana"/>
              <a:buChar char="◦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banyaknya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</a:t>
            </a:r>
            <a:r>
              <a:rPr lang="en-US" sz="2600" dirty="0" err="1" smtClean="0"/>
              <a:t>komoditas</a:t>
            </a:r>
            <a:r>
              <a:rPr lang="en-US" sz="2600" dirty="0" smtClean="0"/>
              <a:t>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besar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cukup</a:t>
            </a:r>
            <a:r>
              <a:rPr lang="en-US" sz="2600" dirty="0" smtClean="0"/>
              <a:t>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dianggap</a:t>
            </a:r>
            <a:r>
              <a:rPr lang="en-US" sz="2600" dirty="0" smtClean="0"/>
              <a:t> </a:t>
            </a:r>
            <a:r>
              <a:rPr lang="en-US" sz="2600" dirty="0" err="1" smtClean="0"/>
              <a:t>mewakili</a:t>
            </a:r>
            <a:r>
              <a:rPr lang="en-US" sz="2600" dirty="0" smtClean="0"/>
              <a:t> (</a:t>
            </a:r>
            <a:r>
              <a:rPr lang="en-US" sz="2600" dirty="0" err="1" smtClean="0"/>
              <a:t>secara</a:t>
            </a:r>
            <a:r>
              <a:rPr lang="en-US" sz="2600" dirty="0" smtClean="0"/>
              <a:t> purposive).</a:t>
            </a:r>
          </a:p>
          <a:p>
            <a:pPr marL="1081088" lvl="1" indent="-457200" eaLnBrk="1" fontAlgn="auto" hangingPunct="1">
              <a:spcAft>
                <a:spcPts val="0"/>
              </a:spcAft>
              <a:buSzPct val="75000"/>
              <a:buFont typeface="Verdana"/>
              <a:buChar char="◦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endParaRPr lang="en-US" sz="2600" dirty="0" smtClean="0"/>
          </a:p>
          <a:p>
            <a:pPr marL="1081088" lvl="1" indent="-457200" algn="just" eaLnBrk="1" fontAlgn="auto" hangingPunct="1">
              <a:spcAft>
                <a:spcPts val="0"/>
              </a:spcAft>
              <a:buSzPct val="75000"/>
              <a:buFont typeface="Verdana"/>
              <a:buChar char="◦"/>
              <a:tabLst>
                <a:tab pos="1482725" algn="l"/>
                <a:tab pos="2743200" algn="l"/>
                <a:tab pos="4114800" algn="l"/>
                <a:tab pos="5422900" algn="l"/>
                <a:tab pos="6794500" algn="l"/>
              </a:tabLst>
              <a:defRPr/>
            </a:pP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indeks</a:t>
            </a:r>
            <a:r>
              <a:rPr lang="en-US" sz="2600" dirty="0" smtClean="0"/>
              <a:t> </a:t>
            </a:r>
            <a:r>
              <a:rPr lang="en-US" sz="2600" dirty="0" err="1" smtClean="0"/>
              <a:t>harga</a:t>
            </a:r>
            <a:r>
              <a:rPr lang="en-US" sz="2600" dirty="0" smtClean="0"/>
              <a:t> </a:t>
            </a:r>
            <a:r>
              <a:rPr lang="en-US" sz="2600" dirty="0" err="1" smtClean="0"/>
              <a:t>agregat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</a:t>
            </a:r>
            <a:r>
              <a:rPr lang="en-US" sz="2600" dirty="0" err="1" smtClean="0"/>
              <a:t>komoditas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dikaji</a:t>
            </a:r>
            <a:r>
              <a:rPr lang="en-US" sz="2600" dirty="0" smtClean="0"/>
              <a:t> </a:t>
            </a:r>
            <a:r>
              <a:rPr lang="en-US" sz="2600" dirty="0" err="1" smtClean="0"/>
              <a:t>ulang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direvisi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teratur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mengetahui</a:t>
            </a:r>
            <a:r>
              <a:rPr lang="en-US" sz="2600" dirty="0" smtClean="0"/>
              <a:t> </a:t>
            </a:r>
            <a:r>
              <a:rPr lang="en-US" sz="2600" dirty="0" err="1" smtClean="0"/>
              <a:t>apakah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mewakili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kelompok</a:t>
            </a:r>
            <a:r>
              <a:rPr lang="en-US" sz="2600" dirty="0" smtClean="0"/>
              <a:t> yang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475A3-0D1A-43CB-AF97-86877897626F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Soal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Indeks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Produksi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Relatif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130000"/>
                  </a:schemeClr>
                </a:solidFill>
              </a:rPr>
              <a:t>Sederhana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smtClean="0"/>
              <a:t>Tabel dibawah ini menyajikan data produksi Tanaman Bahan Makanan menurut jenis, dari tahun 1993-1998. Hitunglah indeks produksi kacang tanah tahun 1996, 1997, dan 1998 dengan waktu dasar adalah tahun 1993. 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10B34-7CE6-4CD0-AA5E-9AB8E20A3B55}" type="slidenum">
              <a:rPr lang="en-US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Group 37"/>
          <p:cNvGraphicFramePr>
            <a:graphicFrameLocks/>
          </p:cNvGraphicFramePr>
          <p:nvPr/>
        </p:nvGraphicFramePr>
        <p:xfrm>
          <a:off x="1828801" y="3068637"/>
          <a:ext cx="7315199" cy="30273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52599"/>
                <a:gridCol w="914400"/>
                <a:gridCol w="914400"/>
                <a:gridCol w="914400"/>
                <a:gridCol w="990600"/>
                <a:gridCol w="914400"/>
                <a:gridCol w="9144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Jenis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Pertanian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1997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60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Padi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Sawah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Padi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Ladang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Jagung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Ubi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Kayu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Ubi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Jalar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Kacang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Kedelai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45.559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2.622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6.460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17.285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1.709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43.959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2.682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6.869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15.729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1.565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46.806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8.246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15.441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2.171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1.680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48.188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9.307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17.002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1.517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46.592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8.711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15.134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1.357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45.711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10.059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14.728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1.306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</a:rPr>
              <a:t>INDEKS AGREGATIF TERTIMBANG</a:t>
            </a:r>
            <a:endParaRPr lang="en-US" sz="3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Konsep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agregatif</a:t>
            </a:r>
            <a:r>
              <a:rPr lang="en-US" dirty="0" smtClean="0"/>
              <a:t> </a:t>
            </a:r>
            <a:r>
              <a:rPr lang="en-US" dirty="0" err="1" smtClean="0"/>
              <a:t>tertimbang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turunnya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Timbangan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870966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pPr marL="870966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turunnya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67967-0B4C-4105-953A-E229A4AAEFB2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</a:rPr>
              <a:t>INDEKS AGREGATIF TERTIMBANG</a:t>
            </a:r>
            <a:endParaRPr lang="en-US" sz="3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4CB08-6B5E-491A-91A6-F9F3DCAA3FCD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35100" y="1447800"/>
            <a:ext cx="7499350" cy="480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</a:rPr>
              <a:t>Rumus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3200" dirty="0">
                <a:latin typeface="+mn-lt"/>
              </a:rPr>
              <a:t>	</a:t>
            </a: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  <a:p>
            <a:pPr marL="1377950" indent="-129540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I</a:t>
            </a:r>
            <a:r>
              <a:rPr lang="en-US" sz="3200" baseline="-25000" dirty="0">
                <a:latin typeface="+mn-lt"/>
              </a:rPr>
              <a:t>t,0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indeks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agregatif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tertimbang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t </a:t>
            </a:r>
            <a:r>
              <a:rPr lang="en-US" sz="3200" dirty="0" err="1">
                <a:latin typeface="+mn-lt"/>
              </a:rPr>
              <a:t>dengan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dasar</a:t>
            </a:r>
            <a:r>
              <a:rPr lang="en-US" sz="3200" dirty="0">
                <a:latin typeface="+mn-lt"/>
              </a:rPr>
              <a:t> 0</a:t>
            </a:r>
          </a:p>
          <a:p>
            <a:pPr marL="1377950" indent="-129540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P</a:t>
            </a:r>
            <a:r>
              <a:rPr lang="en-US" sz="3200" baseline="-25000" dirty="0">
                <a:latin typeface="+mn-lt"/>
              </a:rPr>
              <a:t>t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harga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agregat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t</a:t>
            </a:r>
          </a:p>
          <a:p>
            <a:pPr marL="1377950" indent="-1295400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P</a:t>
            </a:r>
            <a:r>
              <a:rPr lang="en-US" sz="3200" baseline="-25000" dirty="0">
                <a:latin typeface="+mn-lt"/>
              </a:rPr>
              <a:t>0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harga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agregat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0</a:t>
            </a:r>
          </a:p>
          <a:p>
            <a:pPr marL="1377950" indent="-1295400" algn="just" fontAlgn="auto">
              <a:spcBef>
                <a:spcPts val="0"/>
              </a:spcBef>
              <a:spcAft>
                <a:spcPts val="0"/>
              </a:spcAft>
              <a:tabLst>
                <a:tab pos="395288" algn="l"/>
                <a:tab pos="1023938" algn="l"/>
                <a:tab pos="1377950" algn="l"/>
              </a:tabLst>
              <a:defRPr/>
            </a:pPr>
            <a:r>
              <a:rPr lang="en-US" sz="3200" dirty="0">
                <a:latin typeface="+mn-lt"/>
              </a:rPr>
              <a:t>	Q</a:t>
            </a:r>
            <a:r>
              <a:rPr lang="en-US" sz="3200" baseline="-25000" dirty="0">
                <a:latin typeface="+mn-lt"/>
              </a:rPr>
              <a:t>0 </a:t>
            </a:r>
            <a:r>
              <a:rPr lang="en-US" sz="3200" dirty="0">
                <a:latin typeface="+mn-lt"/>
              </a:rPr>
              <a:t>	=	</a:t>
            </a:r>
            <a:r>
              <a:rPr lang="en-US" sz="3200" dirty="0" err="1">
                <a:latin typeface="+mn-lt"/>
              </a:rPr>
              <a:t>produksi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agregat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waktu</a:t>
            </a:r>
            <a:r>
              <a:rPr lang="en-US" sz="3200" dirty="0">
                <a:latin typeface="+mn-lt"/>
              </a:rPr>
              <a:t> 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81200" y="190500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014538" y="1897063"/>
          <a:ext cx="311467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396800" imgH="482400" progId="Equation.3">
                  <p:embed/>
                </p:oleObj>
              </mc:Choice>
              <mc:Fallback>
                <p:oleObj name="Equation" r:id="rId3" imgW="13968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1897063"/>
                        <a:ext cx="311467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</a:rPr>
              <a:t>INDEKS AGREGATIF TERTIMBANG</a:t>
            </a:r>
            <a:endParaRPr lang="en-US" sz="3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Contoh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Data pembelian beras dalam beberapa bulan untuk tahun 2005 dan 2006. Tentukan indeks agregatif terimbang.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54F7C-A0B5-4C78-A3F2-395388ED67FD}" type="slidenum">
              <a:rPr lang="en-US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1905000" y="3657600"/>
          <a:ext cx="6553201" cy="3200400"/>
        </p:xfrm>
        <a:graphic>
          <a:graphicData uri="http://schemas.openxmlformats.org/drawingml/2006/table">
            <a:tbl>
              <a:tblPr/>
              <a:tblGrid>
                <a:gridCol w="1323224"/>
                <a:gridCol w="916077"/>
                <a:gridCol w="1628582"/>
                <a:gridCol w="1323223"/>
                <a:gridCol w="1362095"/>
              </a:tblGrid>
              <a:tr h="4000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Bulan</a:t>
                      </a:r>
                      <a:endParaRPr lang="en-US" sz="20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Harga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Kuantitas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Harga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Kuantitas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Arial"/>
                        </a:rPr>
                        <a:t>Januari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3500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3950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Februari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3800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4000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latin typeface="Arial"/>
                        </a:rPr>
                        <a:t>Maret</a:t>
                      </a:r>
                      <a:endParaRPr lang="en-US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3400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4150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April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4000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4250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Mei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4200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3850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Juni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3900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latin typeface="Arial"/>
                        </a:rPr>
                        <a:t>3960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</a:rPr>
              <a:t>INDEKS AGREGATIF TERTIMBANG</a:t>
            </a:r>
            <a:endParaRPr lang="en-US" sz="3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Indeks Laspeyres (IL)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Indeks Harga Paasche (IP)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Indeks Drobisch (ID)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E3E6C-FF42-460E-97D9-255E60B85167}" type="slidenum">
              <a:rPr lang="en-US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900238" y="1997075"/>
          <a:ext cx="32051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1587240" imgH="482400" progId="Equation.3">
                  <p:embed/>
                </p:oleObj>
              </mc:Choice>
              <mc:Fallback>
                <p:oleObj name="Equation" r:id="rId3" imgW="158724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1997075"/>
                        <a:ext cx="320516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905000" y="3733800"/>
          <a:ext cx="31543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1562040" imgH="482400" progId="Equation.3">
                  <p:embed/>
                </p:oleObj>
              </mc:Choice>
              <mc:Fallback>
                <p:oleObj name="Equation" r:id="rId5" imgW="15620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33800"/>
                        <a:ext cx="31543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905000" y="5514975"/>
          <a:ext cx="16922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14975"/>
                        <a:ext cx="16922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537200" y="3733800"/>
          <a:ext cx="33591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9" imgW="1663560" imgH="482400" progId="Equation.3">
                  <p:embed/>
                </p:oleObj>
              </mc:Choice>
              <mc:Fallback>
                <p:oleObj name="Equation" r:id="rId9" imgW="1663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733800"/>
                        <a:ext cx="33591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9"/>
          <p:cNvGraphicFramePr>
            <a:graphicFrameLocks noChangeAspect="1"/>
          </p:cNvGraphicFramePr>
          <p:nvPr/>
        </p:nvGraphicFramePr>
        <p:xfrm>
          <a:off x="5581650" y="1997075"/>
          <a:ext cx="34099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11" imgW="1688760" imgH="482400" progId="Equation.3">
                  <p:embed/>
                </p:oleObj>
              </mc:Choice>
              <mc:Fallback>
                <p:oleObj name="Equation" r:id="rId11" imgW="168876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50" y="1997075"/>
                        <a:ext cx="34099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</a:rPr>
              <a:t>INDEKS AGREGATIF TERTIMBANG</a:t>
            </a:r>
            <a:endParaRPr lang="en-US" sz="3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Indeks Irving Fisher (IF)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Indeks Walsh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Indeks Marshal – Edgeworth (IME)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FDBAF-6C29-4517-BE93-733657A5BEE4}" type="slidenum">
              <a:rPr lang="en-US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914525" y="2057400"/>
          <a:ext cx="16414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812520" imgH="228600" progId="Equation.3">
                  <p:embed/>
                </p:oleObj>
              </mc:Choice>
              <mc:Fallback>
                <p:oleObj name="Equation" r:id="rId3" imgW="8125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2057400"/>
                        <a:ext cx="16414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852613" y="5257800"/>
          <a:ext cx="421005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1904760" imgH="482400" progId="Equation.3">
                  <p:embed/>
                </p:oleObj>
              </mc:Choice>
              <mc:Fallback>
                <p:oleObj name="Equation" r:id="rId5" imgW="19047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5257800"/>
                        <a:ext cx="4210050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871663" y="3417888"/>
          <a:ext cx="3386137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1676160" imgH="533160" progId="Equation.3">
                  <p:embed/>
                </p:oleObj>
              </mc:Choice>
              <mc:Fallback>
                <p:oleObj name="Equation" r:id="rId7" imgW="167616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417888"/>
                        <a:ext cx="3386137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</a:rPr>
              <a:t>INDEKS AGREGATIF TERTIMBANG</a:t>
            </a:r>
            <a:endParaRPr lang="en-US" sz="3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81406-E4A4-41F8-A618-21425D3EF583}" type="slidenum">
              <a:rPr lang="en-US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1028700" y="1447800"/>
          <a:ext cx="8077200" cy="5203831"/>
        </p:xfrm>
        <a:graphic>
          <a:graphicData uri="http://schemas.openxmlformats.org/drawingml/2006/table">
            <a:tbl>
              <a:tblPr/>
              <a:tblGrid>
                <a:gridCol w="1028700"/>
                <a:gridCol w="914400"/>
                <a:gridCol w="180709"/>
                <a:gridCol w="886091"/>
                <a:gridCol w="876301"/>
                <a:gridCol w="1019701"/>
                <a:gridCol w="788019"/>
                <a:gridCol w="730359"/>
                <a:gridCol w="826460"/>
                <a:gridCol w="826460"/>
              </a:tblGrid>
              <a:tr h="27592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Bulan</a:t>
                      </a:r>
                      <a:endParaRPr lang="en-US" sz="16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2005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Tahun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2006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Po.Qo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Pt.Qo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Po.Qt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Pt.Qt</a:t>
                      </a:r>
                      <a:endParaRPr lang="en-US" sz="16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97255"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Harga</a:t>
                      </a:r>
                      <a:endParaRPr lang="en-US" sz="16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Po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Kuantitas</a:t>
                      </a:r>
                      <a:endParaRPr lang="en-US" sz="16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Qo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Harga</a:t>
                      </a:r>
                      <a:endParaRPr lang="en-US" sz="16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Pt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Kuantitas</a:t>
                      </a:r>
                      <a:endParaRPr lang="en-US" sz="16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Qt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Arial"/>
                        </a:rPr>
                        <a:t>Januari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3500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3950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52500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59250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70000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79000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Februari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3800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60800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64000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72200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76000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Arial"/>
                        </a:rPr>
                        <a:t>Maret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3400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4150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68000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83000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74800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91300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April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4250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100000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106250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100000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106250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Mei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4200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3850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92400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84700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84000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77000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Juni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3900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3960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23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78000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79200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89700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91080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Jumlah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22800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24160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451700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476400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490700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520630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800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3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Total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451700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476400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490700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520630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Indeks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Arial"/>
                        </a:rPr>
                        <a:t>Harga</a:t>
                      </a:r>
                      <a:r>
                        <a:rPr lang="en-US" sz="16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latin typeface="Arial"/>
                        </a:rPr>
                        <a:t>Tertimbang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105.4682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Laspeyres</a:t>
                      </a:r>
                      <a:endParaRPr lang="en-US" sz="16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latin typeface="Arial"/>
                        </a:rPr>
                        <a:t>105.4682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latin typeface="Arial"/>
                        </a:rPr>
                        <a:t>108.6340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Arial"/>
                        </a:rPr>
                        <a:t>Paasche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106.0994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109.2842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Arial"/>
                        </a:rPr>
                        <a:t>Drobisch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105.7838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108.9591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Arial"/>
                        </a:rPr>
                        <a:t>Fisher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105.7833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108.9586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Marshal-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Edgeworth</a:t>
                      </a:r>
                      <a:endParaRPr lang="en-US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105.7969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Walsh</a:t>
                      </a:r>
                      <a:endParaRPr lang="en-US" sz="16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105.7898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Nama Lain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Angka indeks sering disebut indeks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Satuan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Satuan angka indeks % namun dalam prakteknya jarang dipakai.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C6FD1-2E14-45D3-AEAC-FC38615E8E1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Soal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Indeks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Agregatif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satMod val="130000"/>
                  </a:schemeClr>
                </a:solidFill>
              </a:rPr>
              <a:t>Tertimbang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en-US" smtClean="0"/>
              <a:t>Buatlah indeks agregatif tertimbang untuk tahun 1995 dengan waktu dasar 1994 dari data yang disajikan dalam tabel berikut.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67563-73FB-433F-AD98-07A0AE720A47}" type="slidenum">
              <a:rPr lang="en-US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119438"/>
          <a:ext cx="72390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485900"/>
                <a:gridCol w="1485900"/>
                <a:gridCol w="1485900"/>
                <a:gridCol w="1485900"/>
              </a:tblGrid>
              <a:tr h="370795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Jenis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Barang</a:t>
                      </a:r>
                      <a:endParaRPr lang="en-US" sz="1800" dirty="0"/>
                    </a:p>
                  </a:txBody>
                  <a:tcPr marT="45714" marB="45714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Produksi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Satuan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Harga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Satuan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79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Tujuan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Dari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mundurnya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turunnya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(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kenaikannya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penurunannya</a:t>
            </a:r>
            <a:r>
              <a:rPr lang="en-US" dirty="0" smtClean="0"/>
              <a:t>),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DCAED-D1F1-44E8-BC6F-EB4E9CB6268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538" indent="-26988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</a:p>
          <a:p>
            <a:pPr marL="596900" indent="-514350" algn="just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dasar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base period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596900" indent="-51435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</a:t>
            </a:r>
            <a:r>
              <a:rPr lang="en-US" dirty="0" err="1" smtClean="0"/>
              <a:t>kejadian</a:t>
            </a:r>
            <a:r>
              <a:rPr lang="en-US" dirty="0" smtClean="0"/>
              <a:t>)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id-ID" dirty="0" smtClean="0"/>
              <a:t>.</a:t>
            </a:r>
            <a:endParaRPr lang="en-US" dirty="0" smtClean="0"/>
          </a:p>
          <a:p>
            <a:pPr marL="596900" indent="-51435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96900" indent="-514350" algn="just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bersangkutan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sedang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berjalan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current period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596900" indent="-51435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</a:t>
            </a:r>
            <a:r>
              <a:rPr lang="en-US" dirty="0" err="1" smtClean="0"/>
              <a:t>kejadian</a:t>
            </a:r>
            <a:r>
              <a:rPr lang="en-US" dirty="0" smtClean="0"/>
              <a:t>)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</a:t>
            </a:r>
            <a:r>
              <a:rPr lang="en-US" dirty="0" err="1" smtClean="0"/>
              <a:t>kejadian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id-ID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DC830-3323-4775-BC9F-A9CDA7A3239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solidFill>
                  <a:srgbClr val="FF0000"/>
                </a:solidFill>
              </a:rPr>
              <a:t>Tahun dasar – Base year</a:t>
            </a:r>
          </a:p>
          <a:p>
            <a:pPr lvl="1" eaLnBrk="1" hangingPunct="1"/>
            <a:r>
              <a:rPr lang="en-US" sz="2600" smtClean="0"/>
              <a:t>Tahun yang menjadi dasar perbandingan</a:t>
            </a:r>
          </a:p>
          <a:p>
            <a:pPr lvl="1" eaLnBrk="1" hangingPunct="1"/>
            <a:r>
              <a:rPr lang="en-US" sz="2600" smtClean="0"/>
              <a:t>Berfungsi sebagai penyebut</a:t>
            </a:r>
          </a:p>
          <a:p>
            <a:pPr lvl="1" eaLnBrk="1" hangingPunct="1"/>
            <a:r>
              <a:rPr lang="en-US" sz="2600" smtClean="0"/>
              <a:t>Angka indek pada tahun ini adalah 100 %</a:t>
            </a:r>
          </a:p>
          <a:p>
            <a:pPr algn="just" eaLnBrk="1" hangingPunct="1"/>
            <a:r>
              <a:rPr lang="en-US" sz="3000" smtClean="0">
                <a:solidFill>
                  <a:srgbClr val="FF0000"/>
                </a:solidFill>
              </a:rPr>
              <a:t>Pemilihan tahun dasar dapat berdasarkan pada hal-hal berikut :</a:t>
            </a:r>
          </a:p>
          <a:p>
            <a:pPr lvl="1" algn="just" eaLnBrk="1" hangingPunct="1"/>
            <a:r>
              <a:rPr lang="en-US" sz="2600" smtClean="0"/>
              <a:t>Tahun dengan kondisi perekonomian yang relatif stabil</a:t>
            </a:r>
          </a:p>
          <a:p>
            <a:pPr lvl="1" eaLnBrk="1" hangingPunct="1"/>
            <a:r>
              <a:rPr lang="en-US" sz="2600" smtClean="0"/>
              <a:t>Tidak terlalu jauh dengan tahun-tahun tertentu</a:t>
            </a:r>
          </a:p>
          <a:p>
            <a:pPr lvl="1" eaLnBrk="1" hangingPunct="1"/>
            <a:r>
              <a:rPr lang="en-US" sz="2600" smtClean="0"/>
              <a:t>Tahun dimana terjadi perubahan penting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76F3E-429A-425A-AE33-B525FA99D39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Tahun tertentu – Given year</a:t>
            </a:r>
          </a:p>
          <a:p>
            <a:pPr lvl="1" eaLnBrk="1" hangingPunct="1"/>
            <a:r>
              <a:rPr lang="en-US" smtClean="0"/>
              <a:t>Tahun yang variabelnya ingin dibandingkan</a:t>
            </a:r>
          </a:p>
          <a:p>
            <a:pPr lvl="1" eaLnBrk="1" hangingPunct="1"/>
            <a:r>
              <a:rPr lang="en-US" smtClean="0"/>
              <a:t>Variabel tahun tertentu menjadi pembilang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079B-464D-4AE3-B171-F6039D5F005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ANGKA INDEKS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Contoh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Jumlah produksi barang A yang dihasilkan oleh PT. BonBon selama tahun 2005 dan 2006 masing-masing adalah 150 ton dan 225 ton. Hitunglah indeks produksi tahun 2005 dan 2006.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90185-B76D-4C71-A61E-31A28D454AE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983</TotalTime>
  <Words>1090</Words>
  <Application>Microsoft Office PowerPoint</Application>
  <PresentationFormat>On-screen Show (4:3)</PresentationFormat>
  <Paragraphs>693</Paragraphs>
  <Slides>40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Gill Sans MT</vt:lpstr>
      <vt:lpstr>Wingdings 2</vt:lpstr>
      <vt:lpstr>Verdana</vt:lpstr>
      <vt:lpstr>Calibri</vt:lpstr>
      <vt:lpstr>Wingdings</vt:lpstr>
      <vt:lpstr>DejaVu Sans</vt:lpstr>
      <vt:lpstr>Times New Roman</vt:lpstr>
      <vt:lpstr>Solstice</vt:lpstr>
      <vt:lpstr>Equation</vt:lpstr>
      <vt:lpstr>Microsoft Equation 3.0</vt:lpstr>
      <vt:lpstr> ANGKA INDEKS</vt:lpstr>
      <vt:lpstr>ANGKA INDEKS</vt:lpstr>
      <vt:lpstr>ANGKA INDEKS</vt:lpstr>
      <vt:lpstr>ANGKA INDEKS</vt:lpstr>
      <vt:lpstr>ANGKA INDEKS</vt:lpstr>
      <vt:lpstr>ANGKA INDEKS</vt:lpstr>
      <vt:lpstr>ANGKA INDEKS</vt:lpstr>
      <vt:lpstr>ANGKA INDEKS</vt:lpstr>
      <vt:lpstr>ANGKA INDEKS</vt:lpstr>
      <vt:lpstr>ANGKA INDEKS</vt:lpstr>
      <vt:lpstr>ANGKA INDEKS</vt:lpstr>
      <vt:lpstr>ANGKA INDEKS</vt:lpstr>
      <vt:lpstr>ANGKA INDEKS</vt:lpstr>
      <vt:lpstr>INDEKS AGREGATIF TIDAK TERTIMBANG</vt:lpstr>
      <vt:lpstr>INDEKS AGREGATIF TIDAK TERTIMBANG</vt:lpstr>
      <vt:lpstr>INDEKS AGREGATIF TIDAK TERTIMBANG</vt:lpstr>
      <vt:lpstr>INDEKS AGREGATIF TIDAK TERTIMBANG</vt:lpstr>
      <vt:lpstr>INDEKS AGREGATIF TIDAK TERTIMBANG</vt:lpstr>
      <vt:lpstr>Soal Indeks Agregatif Tidak Tertimbang</vt:lpstr>
      <vt:lpstr>INDEKS HARGA RELATIF SEDERHANA</vt:lpstr>
      <vt:lpstr>INDEKS HARGA RELATIF SEDERHANA</vt:lpstr>
      <vt:lpstr>INDEKS AGREGATIF</vt:lpstr>
      <vt:lpstr>INDEKS HARGA RELATIF SEDERHANA</vt:lpstr>
      <vt:lpstr>INDEKS KUANTITAS RELATIF SEDERHANA</vt:lpstr>
      <vt:lpstr>INDEKS HARGA  DAN KUANTITAS RELATIF SEDERHANA</vt:lpstr>
      <vt:lpstr>INDEKS HARGA RELATIF SEDERHANA</vt:lpstr>
      <vt:lpstr>INDEKS HARGA RELATIF SEDERHANA</vt:lpstr>
      <vt:lpstr>INDEKS HARGA RELATIF SEDERHANA</vt:lpstr>
      <vt:lpstr>INDEKS HARGA RELATIF SEDERHANA</vt:lpstr>
      <vt:lpstr>INDEKS HARGA RELATIF SEDERHANA</vt:lpstr>
      <vt:lpstr>BEBEBAPA HAL PENTING TENTANG INDEKS HARGA</vt:lpstr>
      <vt:lpstr>BEBEBAPA HAL PENTING TENTANG INDEKS HARGA</vt:lpstr>
      <vt:lpstr>Soal Indeks Produksi Relatif Sederhana</vt:lpstr>
      <vt:lpstr>INDEKS AGREGATIF TERTIMBANG</vt:lpstr>
      <vt:lpstr>INDEKS AGREGATIF TERTIMBANG</vt:lpstr>
      <vt:lpstr>INDEKS AGREGATIF TERTIMBANG</vt:lpstr>
      <vt:lpstr>INDEKS AGREGATIF TERTIMBANG</vt:lpstr>
      <vt:lpstr>INDEKS AGREGATIF TERTIMBANG</vt:lpstr>
      <vt:lpstr>INDEKS AGREGATIF TERTIMBANG</vt:lpstr>
      <vt:lpstr>Soal Indeks Agregatif Tertimbang</vt:lpstr>
    </vt:vector>
  </TitlesOfParts>
  <Company>Compaq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XI ANGKA INDEKS</dc:title>
  <dc:creator>Andri Wijaya</dc:creator>
  <cp:lastModifiedBy>ismail - [2010]</cp:lastModifiedBy>
  <cp:revision>105</cp:revision>
  <dcterms:created xsi:type="dcterms:W3CDTF">2010-09-15T03:13:11Z</dcterms:created>
  <dcterms:modified xsi:type="dcterms:W3CDTF">2019-10-20T11:49:08Z</dcterms:modified>
</cp:coreProperties>
</file>