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88" r:id="rId2"/>
    <p:sldId id="275" r:id="rId3"/>
    <p:sldId id="352" r:id="rId4"/>
    <p:sldId id="301" r:id="rId5"/>
    <p:sldId id="354" r:id="rId6"/>
    <p:sldId id="380" r:id="rId7"/>
    <p:sldId id="355" r:id="rId8"/>
    <p:sldId id="363" r:id="rId9"/>
    <p:sldId id="375" r:id="rId10"/>
    <p:sldId id="411" r:id="rId11"/>
    <p:sldId id="386" r:id="rId12"/>
    <p:sldId id="389" r:id="rId13"/>
    <p:sldId id="391" r:id="rId14"/>
    <p:sldId id="392" r:id="rId15"/>
    <p:sldId id="393" r:id="rId16"/>
    <p:sldId id="395" r:id="rId17"/>
    <p:sldId id="408" r:id="rId18"/>
    <p:sldId id="416" r:id="rId19"/>
    <p:sldId id="401" r:id="rId20"/>
    <p:sldId id="404" r:id="rId21"/>
    <p:sldId id="394" r:id="rId22"/>
    <p:sldId id="402" r:id="rId23"/>
    <p:sldId id="412" r:id="rId24"/>
    <p:sldId id="413" r:id="rId25"/>
    <p:sldId id="414" r:id="rId26"/>
    <p:sldId id="415" r:id="rId27"/>
    <p:sldId id="384" r:id="rId28"/>
    <p:sldId id="381" r:id="rId29"/>
    <p:sldId id="410" r:id="rId30"/>
    <p:sldId id="400" r:id="rId31"/>
    <p:sldId id="405" r:id="rId32"/>
    <p:sldId id="406" r:id="rId33"/>
    <p:sldId id="407" r:id="rId34"/>
    <p:sldId id="383" r:id="rId35"/>
    <p:sldId id="329" r:id="rId36"/>
    <p:sldId id="271" r:id="rId37"/>
    <p:sldId id="409" r:id="rId38"/>
    <p:sldId id="417" r:id="rId39"/>
    <p:sldId id="418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82829E9-B6C7-4F71-9C32-1F96BDF8565E}">
          <p14:sldIdLst>
            <p14:sldId id="288"/>
            <p14:sldId id="275"/>
            <p14:sldId id="352"/>
            <p14:sldId id="301"/>
            <p14:sldId id="354"/>
            <p14:sldId id="380"/>
            <p14:sldId id="355"/>
            <p14:sldId id="363"/>
            <p14:sldId id="375"/>
            <p14:sldId id="411"/>
            <p14:sldId id="386"/>
            <p14:sldId id="389"/>
            <p14:sldId id="391"/>
            <p14:sldId id="392"/>
            <p14:sldId id="393"/>
            <p14:sldId id="395"/>
          </p14:sldIdLst>
        </p14:section>
        <p14:section name="Untitled Section" id="{4591E6EC-3387-46AE-B9BE-A6D6152D55E2}">
          <p14:sldIdLst>
            <p14:sldId id="408"/>
            <p14:sldId id="416"/>
            <p14:sldId id="401"/>
            <p14:sldId id="404"/>
            <p14:sldId id="394"/>
            <p14:sldId id="402"/>
            <p14:sldId id="412"/>
            <p14:sldId id="413"/>
            <p14:sldId id="414"/>
            <p14:sldId id="415"/>
            <p14:sldId id="384"/>
            <p14:sldId id="381"/>
            <p14:sldId id="410"/>
            <p14:sldId id="400"/>
            <p14:sldId id="405"/>
            <p14:sldId id="406"/>
            <p14:sldId id="407"/>
            <p14:sldId id="383"/>
            <p14:sldId id="329"/>
            <p14:sldId id="271"/>
            <p14:sldId id="409"/>
            <p14:sldId id="417"/>
            <p14:sldId id="4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095" autoAdjust="0"/>
  </p:normalViewPr>
  <p:slideViewPr>
    <p:cSldViewPr>
      <p:cViewPr varScale="1">
        <p:scale>
          <a:sx n="67" d="100"/>
          <a:sy n="67" d="100"/>
        </p:scale>
        <p:origin x="1188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BEB4C-2375-408B-B431-73A8E3C912EC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E876F-4345-4EF1-8165-736D3F329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3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39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49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92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20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78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09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04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76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467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355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34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912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227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25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004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479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182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345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04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325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786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33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788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115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393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430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690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771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491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00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829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523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05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0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03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78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64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83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67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0B23-A085-4CE6-9AD9-2B63A9CABB7F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DED9-A946-4F41-B045-713A7209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0B23-A085-4CE6-9AD9-2B63A9CABB7F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DED9-A946-4F41-B045-713A7209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0B23-A085-4CE6-9AD9-2B63A9CABB7F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DED9-A946-4F41-B045-713A7209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0B23-A085-4CE6-9AD9-2B63A9CABB7F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DED9-A946-4F41-B045-713A7209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0B23-A085-4CE6-9AD9-2B63A9CABB7F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DED9-A946-4F41-B045-713A7209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0B23-A085-4CE6-9AD9-2B63A9CABB7F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DED9-A946-4F41-B045-713A7209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0B23-A085-4CE6-9AD9-2B63A9CABB7F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DED9-A946-4F41-B045-713A7209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0B23-A085-4CE6-9AD9-2B63A9CABB7F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DED9-A946-4F41-B045-713A7209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0B23-A085-4CE6-9AD9-2B63A9CABB7F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DED9-A946-4F41-B045-713A7209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0B23-A085-4CE6-9AD9-2B63A9CABB7F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DED9-A946-4F41-B045-713A7209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0B23-A085-4CE6-9AD9-2B63A9CABB7F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DED9-A946-4F41-B045-713A7209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40B23-A085-4CE6-9AD9-2B63A9CABB7F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2DED9-A946-4F41-B045-713A7209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620000" cy="1524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latin typeface="Arial" panose="020B0604020202020204" pitchFamily="34" charset="0"/>
                <a:ea typeface="Kozuka Gothic Pro H" pitchFamily="34" charset="-128"/>
                <a:cs typeface="Arial" panose="020B0604020202020204" pitchFamily="34" charset="0"/>
              </a:rPr>
              <a:t>MATERI PERKULIAHAN</a:t>
            </a:r>
            <a:br>
              <a:rPr lang="en-US" sz="1800" b="1" dirty="0" smtClean="0">
                <a:latin typeface="Arial" panose="020B0604020202020204" pitchFamily="34" charset="0"/>
                <a:ea typeface="Kozuka Gothic Pro H" pitchFamily="34" charset="-128"/>
                <a:cs typeface="Arial" panose="020B0604020202020204" pitchFamily="34" charset="0"/>
              </a:rPr>
            </a:br>
            <a:r>
              <a:rPr lang="en-US" sz="2800" b="1" dirty="0" smtClean="0">
                <a:latin typeface="Arial" panose="020B0604020202020204" pitchFamily="34" charset="0"/>
                <a:ea typeface="Kozuka Gothic Pro H" pitchFamily="34" charset="-128"/>
                <a:cs typeface="Arial" panose="020B0604020202020204" pitchFamily="34" charset="0"/>
              </a:rPr>
              <a:t>KECERDASAN BUATAN</a:t>
            </a:r>
            <a:endParaRPr lang="en-US" sz="2800" b="1" dirty="0">
              <a:latin typeface="Arial" panose="020B0604020202020204" pitchFamily="34" charset="0"/>
              <a:ea typeface="Kozuka Gothic Pro H" pitchFamily="34" charset="-128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943600"/>
            <a:ext cx="4572000" cy="5334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  <a:ea typeface="Cambria Math" pitchFamily="18" charset="0"/>
              </a:rPr>
              <a:t>Ken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  <a:ea typeface="Cambria Math" pitchFamily="18" charset="0"/>
              </a:rPr>
              <a:t>Kinanti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  <a:ea typeface="Cambria Math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  <a:ea typeface="Cambria Math" pitchFamily="18" charset="0"/>
              </a:rPr>
              <a:t>Purnamasari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Segoe Print" panose="02000600000000000000" pitchFamily="2" charset="0"/>
              <a:ea typeface="Cambria Math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66800" y="2858869"/>
            <a:ext cx="7010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38600" y="3849469"/>
            <a:ext cx="1219200" cy="646331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5</a:t>
            </a:r>
            <a:endParaRPr lang="en-US" sz="3600" b="1" dirty="0"/>
          </a:p>
        </p:txBody>
      </p:sp>
      <p:pic>
        <p:nvPicPr>
          <p:cNvPr id="3074" name="Picture 2" descr="E:\Pictures\logo_uniko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5022" y="304800"/>
            <a:ext cx="984178" cy="997301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1066800" y="3544669"/>
            <a:ext cx="7010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66800" y="3011269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Segoe Print" pitchFamily="2" charset="0"/>
                <a:ea typeface="Cambria Math" pitchFamily="18" charset="0"/>
              </a:rPr>
              <a:t>REASONING</a:t>
            </a:r>
            <a:endParaRPr lang="en-US" sz="2000" b="1" dirty="0">
              <a:latin typeface="Segoe Print" pitchFamily="2" charset="0"/>
              <a:ea typeface="Cambria Math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57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50" y="0"/>
            <a:ext cx="857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4733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err="1" smtClean="0">
                <a:latin typeface="Segoe Print" pitchFamily="2" charset="0"/>
                <a:ea typeface="Cambria Math" pitchFamily="18" charset="0"/>
              </a:rPr>
              <a:t>Wumpus</a:t>
            </a:r>
            <a:r>
              <a:rPr lang="en-US" sz="3600" b="1" u="sng" dirty="0" smtClean="0">
                <a:latin typeface="Segoe Print" pitchFamily="2" charset="0"/>
                <a:ea typeface="Cambria Math" pitchFamily="18" charset="0"/>
              </a:rPr>
              <a:t> World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63868"/>
            <a:ext cx="3867150" cy="3867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552" y="1828800"/>
            <a:ext cx="397192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1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err="1" smtClean="0">
                <a:latin typeface="Segoe Print" pitchFamily="2" charset="0"/>
                <a:ea typeface="Cambria Math" pitchFamily="18" charset="0"/>
              </a:rPr>
              <a:t>Wumpus</a:t>
            </a:r>
            <a:r>
              <a:rPr lang="en-US" sz="3600" b="1" u="sng" dirty="0" smtClean="0">
                <a:latin typeface="Segoe Print" pitchFamily="2" charset="0"/>
                <a:ea typeface="Cambria Math" pitchFamily="18" charset="0"/>
              </a:rPr>
              <a:t> World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220569"/>
            <a:ext cx="5410200" cy="4834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6055476"/>
            <a:ext cx="83629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0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713018"/>
              </p:ext>
            </p:extLst>
          </p:nvPr>
        </p:nvGraphicFramePr>
        <p:xfrm>
          <a:off x="914400" y="457200"/>
          <a:ext cx="7416904" cy="6162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7958"/>
                <a:gridCol w="61189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KRITERIA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KETERANGAN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P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b="1" dirty="0" smtClean="0"/>
                        <a:t>+1000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untuk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berhasil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mengambil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emas</a:t>
                      </a:r>
                      <a:endParaRPr lang="en-US" baseline="0" dirty="0" smtClean="0"/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b="1" dirty="0" smtClean="0"/>
                        <a:t>–1000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ketika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jatuh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lubang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atau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dimakan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wumpus</a:t>
                      </a:r>
                      <a:endParaRPr lang="en-US" baseline="0" dirty="0" smtClean="0"/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b="1" dirty="0" smtClean="0"/>
                        <a:t>–1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untuk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setiap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langkah</a:t>
                      </a:r>
                      <a:endParaRPr lang="en-US" dirty="0" smtClean="0"/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b="1" dirty="0" smtClean="0"/>
                        <a:t>–10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untuk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menggunakan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panah</a:t>
                      </a:r>
                      <a:endParaRPr lang="en-US" dirty="0" smtClean="0"/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Game </a:t>
                      </a:r>
                      <a:r>
                        <a:rPr lang="en-US" dirty="0" err="1" smtClean="0"/>
                        <a:t>selesai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ketika</a:t>
                      </a:r>
                      <a:r>
                        <a:rPr lang="en-US" dirty="0" smtClean="0"/>
                        <a:t> Agent </a:t>
                      </a:r>
                      <a:r>
                        <a:rPr lang="en-US" dirty="0" err="1" smtClean="0"/>
                        <a:t>mati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atau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berhasil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keluar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gua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E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dirty="0" err="1" smtClean="0"/>
                        <a:t>Papan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Permainan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berukuran</a:t>
                      </a:r>
                      <a:r>
                        <a:rPr lang="en-US" baseline="0" dirty="0" smtClean="0"/>
                        <a:t> 4x4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baseline="0" dirty="0" err="1" smtClean="0"/>
                        <a:t>Titik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mulai</a:t>
                      </a:r>
                      <a:r>
                        <a:rPr lang="en-US" baseline="0" dirty="0" smtClean="0"/>
                        <a:t> di </a:t>
                      </a:r>
                      <a:r>
                        <a:rPr lang="en-US" dirty="0" smtClean="0"/>
                        <a:t>[1,1], </a:t>
                      </a:r>
                      <a:r>
                        <a:rPr lang="en-US" dirty="0" err="1" smtClean="0"/>
                        <a:t>mengarah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kanan</a:t>
                      </a:r>
                      <a:r>
                        <a:rPr lang="en-US" dirty="0" smtClean="0"/>
                        <a:t>. 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dirty="0" err="1" smtClean="0"/>
                        <a:t>Lokasi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emas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wumpus</a:t>
                      </a:r>
                      <a:r>
                        <a:rPr lang="en-US" dirty="0" smtClean="0"/>
                        <a:t> random (</a:t>
                      </a:r>
                      <a:r>
                        <a:rPr lang="en-US" dirty="0" err="1" smtClean="0"/>
                        <a:t>selain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titik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mulai</a:t>
                      </a:r>
                      <a:r>
                        <a:rPr lang="en-US" dirty="0" smtClean="0"/>
                        <a:t>). </a:t>
                      </a:r>
                      <a:r>
                        <a:rPr lang="en-US" dirty="0" err="1" smtClean="0"/>
                        <a:t>Kemungkinan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suatu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lokasi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adalah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lubang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sebesar</a:t>
                      </a:r>
                      <a:r>
                        <a:rPr lang="en-US" baseline="0" dirty="0" smtClean="0"/>
                        <a:t> 20%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dirty="0" err="1" smtClean="0"/>
                        <a:t>Tombol</a:t>
                      </a:r>
                      <a:r>
                        <a:rPr lang="en-US" dirty="0" smtClean="0"/>
                        <a:t> Forward, </a:t>
                      </a:r>
                      <a:r>
                        <a:rPr lang="en-US" dirty="0" err="1" smtClean="0"/>
                        <a:t>TurnLeft</a:t>
                      </a:r>
                      <a:r>
                        <a:rPr lang="en-US" dirty="0" smtClean="0"/>
                        <a:t> by 90◦, </a:t>
                      </a:r>
                      <a:r>
                        <a:rPr lang="en-US" dirty="0" err="1" smtClean="0"/>
                        <a:t>TurnRight</a:t>
                      </a:r>
                      <a:r>
                        <a:rPr lang="en-US" dirty="0" smtClean="0"/>
                        <a:t> by 90◦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S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b="1" i="1" dirty="0" smtClean="0"/>
                        <a:t>Stench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tanda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wumpus</a:t>
                      </a:r>
                      <a:r>
                        <a:rPr lang="en-US" dirty="0" smtClean="0"/>
                        <a:t>), </a:t>
                      </a:r>
                      <a:r>
                        <a:rPr lang="en-US" b="1" i="1" dirty="0" smtClean="0"/>
                        <a:t>Breeze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tanda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lubang</a:t>
                      </a:r>
                      <a:r>
                        <a:rPr lang="en-US" baseline="0" dirty="0" smtClean="0"/>
                        <a:t>)</a:t>
                      </a:r>
                      <a:r>
                        <a:rPr lang="en-US" dirty="0" smtClean="0"/>
                        <a:t>, </a:t>
                      </a:r>
                      <a:r>
                        <a:rPr lang="en-US" b="1" i="1" dirty="0" smtClean="0"/>
                        <a:t>Glitter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tanda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emas</a:t>
                      </a:r>
                      <a:r>
                        <a:rPr lang="en-US" baseline="0" dirty="0" smtClean="0"/>
                        <a:t>)</a:t>
                      </a:r>
                      <a:r>
                        <a:rPr lang="en-US" dirty="0" smtClean="0"/>
                        <a:t>, </a:t>
                      </a:r>
                      <a:r>
                        <a:rPr lang="en-US" b="1" i="1" dirty="0" smtClean="0"/>
                        <a:t>Bump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tanda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menabrak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dinding</a:t>
                      </a:r>
                      <a:r>
                        <a:rPr lang="en-US" dirty="0" smtClean="0"/>
                        <a:t>), </a:t>
                      </a:r>
                      <a:r>
                        <a:rPr lang="en-US" b="1" i="1" dirty="0" smtClean="0"/>
                        <a:t>Scream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tanda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Wumpus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mati</a:t>
                      </a:r>
                      <a:r>
                        <a:rPr lang="en-US" dirty="0" smtClean="0"/>
                        <a:t>)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4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41487"/>
          <a:stretch/>
        </p:blipFill>
        <p:spPr>
          <a:xfrm>
            <a:off x="-15931" y="762000"/>
            <a:ext cx="5292180" cy="5267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8337"/>
          <a:stretch/>
        </p:blipFill>
        <p:spPr>
          <a:xfrm>
            <a:off x="5257800" y="761999"/>
            <a:ext cx="3768180" cy="5267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8" t="78119" r="-258"/>
          <a:stretch/>
        </p:blipFill>
        <p:spPr>
          <a:xfrm>
            <a:off x="0" y="4876800"/>
            <a:ext cx="9044428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7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1058"/>
          <a:stretch/>
        </p:blipFill>
        <p:spPr>
          <a:xfrm>
            <a:off x="76821" y="785812"/>
            <a:ext cx="5350359" cy="5286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8214"/>
          <a:stretch/>
        </p:blipFill>
        <p:spPr>
          <a:xfrm>
            <a:off x="5350980" y="785812"/>
            <a:ext cx="3793020" cy="5286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78829"/>
          <a:stretch/>
        </p:blipFill>
        <p:spPr>
          <a:xfrm>
            <a:off x="66675" y="4953000"/>
            <a:ext cx="9077325" cy="11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8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" y="790575"/>
            <a:ext cx="9058275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2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1200"/>
            <a:ext cx="7620000" cy="1828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 Rounded MT Bold" panose="020F0704030504030204" pitchFamily="34" charset="0"/>
                <a:cs typeface="Arabic Typesetting" pitchFamily="66" charset="-78"/>
              </a:rPr>
              <a:t>P R O P O S I T I O N A L </a:t>
            </a:r>
            <a:br>
              <a:rPr lang="en-US" sz="3600" dirty="0" smtClean="0">
                <a:latin typeface="Arial Rounded MT Bold" panose="020F0704030504030204" pitchFamily="34" charset="0"/>
                <a:cs typeface="Arabic Typesetting" pitchFamily="66" charset="-78"/>
              </a:rPr>
            </a:br>
            <a:r>
              <a:rPr lang="en-US" sz="3200" dirty="0" err="1" smtClean="0">
                <a:latin typeface="Arial Rounded MT Bold" panose="020F0704030504030204" pitchFamily="34" charset="0"/>
                <a:cs typeface="Arabic Typesetting" pitchFamily="66" charset="-78"/>
              </a:rPr>
              <a:t>L</a:t>
            </a:r>
            <a:r>
              <a:rPr lang="en-US" sz="3200" dirty="0" smtClean="0">
                <a:latin typeface="Arial Rounded MT Bold" panose="020F0704030504030204" pitchFamily="34" charset="0"/>
                <a:cs typeface="Arabic Typesetting" pitchFamily="66" charset="-78"/>
              </a:rPr>
              <a:t> O G I C</a:t>
            </a:r>
            <a:endParaRPr lang="en-US" sz="2800" dirty="0" smtClean="0">
              <a:latin typeface="Arial Rounded MT Bold" panose="020F0704030504030204" pitchFamily="34" charset="0"/>
              <a:cs typeface="Arabic Typesetting" pitchFamily="66" charset="-78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524000" y="4037012"/>
            <a:ext cx="6248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24000" y="1752600"/>
            <a:ext cx="6248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latin typeface="Segoe Print" pitchFamily="2" charset="0"/>
                <a:ea typeface="Cambria Math" pitchFamily="18" charset="0"/>
              </a:rPr>
              <a:t>Propositional Logic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295400"/>
            <a:ext cx="787410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 smtClean="0">
                <a:latin typeface="+mj-lt"/>
                <a:ea typeface="Cambria Math" pitchFamily="18" charset="0"/>
                <a:cs typeface="Arial" panose="020B0604020202020204" pitchFamily="34" charset="0"/>
              </a:rPr>
              <a:t>Representasi</a:t>
            </a:r>
            <a:r>
              <a:rPr lang="en-US" sz="2800" i="1" dirty="0" smtClean="0">
                <a:latin typeface="+mj-lt"/>
                <a:ea typeface="Cambria Math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+mj-lt"/>
                <a:ea typeface="Cambria Math" pitchFamily="18" charset="0"/>
                <a:cs typeface="Arial" panose="020B0604020202020204" pitchFamily="34" charset="0"/>
              </a:rPr>
              <a:t>Logika</a:t>
            </a:r>
            <a:r>
              <a:rPr lang="en-US" sz="2800" i="1" dirty="0" smtClean="0">
                <a:latin typeface="+mj-lt"/>
                <a:ea typeface="Cambria Math" pitchFamily="18" charset="0"/>
                <a:cs typeface="Arial" panose="020B0604020202020204" pitchFamily="34" charset="0"/>
              </a:rPr>
              <a:t> yang </a:t>
            </a:r>
            <a:r>
              <a:rPr lang="en-US" sz="2800" dirty="0" err="1" smtClean="0"/>
              <a:t>membentuk</a:t>
            </a:r>
            <a:r>
              <a:rPr lang="en-US" sz="2800" dirty="0" smtClean="0"/>
              <a:t> </a:t>
            </a:r>
            <a:r>
              <a:rPr lang="en-US" sz="2800" dirty="0"/>
              <a:t>statement </a:t>
            </a:r>
            <a:r>
              <a:rPr lang="en-US" sz="2800" dirty="0" err="1"/>
              <a:t>sederhana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statement yang </a:t>
            </a:r>
            <a:r>
              <a:rPr lang="en-US" sz="2800" dirty="0" err="1"/>
              <a:t>kompleks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i="1" dirty="0"/>
              <a:t>propositional </a:t>
            </a:r>
            <a:r>
              <a:rPr lang="en-US" sz="2800" i="1" dirty="0" smtClean="0"/>
              <a:t>connective</a:t>
            </a:r>
          </a:p>
          <a:p>
            <a:pPr algn="ctr">
              <a:lnSpc>
                <a:spcPct val="150000"/>
              </a:lnSpc>
            </a:pPr>
            <a:endParaRPr lang="en-US" sz="2800" dirty="0"/>
          </a:p>
          <a:p>
            <a:pPr marL="457200" indent="-457200" algn="ctr">
              <a:lnSpc>
                <a:spcPct val="150000"/>
              </a:lnSpc>
              <a:buFontTx/>
              <a:buChar char="-"/>
            </a:pPr>
            <a:endParaRPr lang="en-US" sz="2800" i="1" dirty="0" smtClean="0">
              <a:latin typeface="+mj-lt"/>
              <a:ea typeface="Cambria Math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36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latin typeface="Segoe Print" pitchFamily="2" charset="0"/>
                <a:ea typeface="Cambria Math" pitchFamily="18" charset="0"/>
              </a:rPr>
              <a:t>Propositional Logic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295400"/>
            <a:ext cx="7874104" cy="32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smtClean="0"/>
              <a:t>Dalam Propositional Logic, </a:t>
            </a:r>
          </a:p>
          <a:p>
            <a:pPr algn="ctr">
              <a:lnSpc>
                <a:spcPct val="150000"/>
              </a:lnSpc>
            </a:pPr>
            <a:r>
              <a:rPr lang="en-US" sz="2800" smtClean="0"/>
              <a:t>Kebenaran dari sebuah statement kompleks direpresentasikan oleh statement yang lebih sederhana.</a:t>
            </a:r>
          </a:p>
          <a:p>
            <a:pPr algn="ctr">
              <a:lnSpc>
                <a:spcPct val="150000"/>
              </a:lnSpc>
            </a:pPr>
            <a:endParaRPr lang="en-US" sz="2800" i="1" dirty="0" smtClean="0">
              <a:latin typeface="+mj-lt"/>
              <a:ea typeface="Cambria Math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88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err="1" smtClean="0">
                <a:latin typeface="Segoe Print" pitchFamily="2" charset="0"/>
                <a:ea typeface="Cambria Math" pitchFamily="18" charset="0"/>
              </a:rPr>
              <a:t>Relasi</a:t>
            </a:r>
            <a:r>
              <a:rPr lang="en-US" sz="3600" b="1" u="sng" dirty="0" smtClean="0">
                <a:latin typeface="Segoe Print" pitchFamily="2" charset="0"/>
                <a:ea typeface="Cambria Math" pitchFamily="18" charset="0"/>
              </a:rPr>
              <a:t> </a:t>
            </a:r>
            <a:r>
              <a:rPr lang="en-US" sz="3600" b="1" u="sng" dirty="0" err="1" smtClean="0">
                <a:latin typeface="Segoe Print" pitchFamily="2" charset="0"/>
                <a:ea typeface="Cambria Math" pitchFamily="18" charset="0"/>
              </a:rPr>
              <a:t>Logika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670743"/>
              </p:ext>
            </p:extLst>
          </p:nvPr>
        </p:nvGraphicFramePr>
        <p:xfrm>
          <a:off x="1524000" y="1397000"/>
          <a:ext cx="6096000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400"/>
                <a:gridCol w="1981200"/>
                <a:gridCol w="1676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KATA HUBUNG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ISTILAH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SIMBOL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Tidak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Negasi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Cambria Math" pitchFamily="18" charset="0"/>
                          <a:cs typeface="Arial" panose="020B0604020202020204" pitchFamily="34" charset="0"/>
                        </a:rPr>
                        <a:t>¬</a:t>
                      </a:r>
                      <a:endParaRPr lang="en-US" sz="3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Dan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Konjungsi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Cambria Math" pitchFamily="18" charset="0"/>
                          <a:cs typeface="Arial" panose="020B0604020202020204" pitchFamily="34" charset="0"/>
                        </a:rPr>
                        <a:t>∧</a:t>
                      </a:r>
                      <a:endParaRPr lang="en-US" sz="3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Atau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Disjungsi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Cambria Math" pitchFamily="18" charset="0"/>
                          <a:cs typeface="Arial" panose="020B0604020202020204" pitchFamily="34" charset="0"/>
                        </a:rPr>
                        <a:t>∨</a:t>
                      </a:r>
                      <a:endParaRPr lang="en-US" sz="3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Maka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Implikasi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Cambria Math" pitchFamily="18" charset="0"/>
                          <a:cs typeface="Arial" panose="020B0604020202020204" pitchFamily="34" charset="0"/>
                        </a:rPr>
                        <a:t>⇒</a:t>
                      </a:r>
                      <a:endParaRPr lang="en-US" sz="3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Jika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dan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Hanya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Jika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Biimplikasi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Cambria Math" pitchFamily="18" charset="0"/>
                          <a:cs typeface="Arial" panose="020B0604020202020204" pitchFamily="34" charset="0"/>
                        </a:rPr>
                        <a:t>⇔</a:t>
                      </a:r>
                      <a:endParaRPr lang="en-US" sz="3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46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1066800" y="304800"/>
            <a:ext cx="7797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b="1" dirty="0" smtClean="0">
              <a:latin typeface="Segoe Print" pitchFamily="2" charset="0"/>
              <a:ea typeface="Cambria Math" pitchFamily="18" charset="0"/>
            </a:endParaRPr>
          </a:p>
          <a:p>
            <a:r>
              <a:rPr lang="en-US" sz="3600" b="1" dirty="0" err="1" smtClean="0">
                <a:latin typeface="Segoe Print" pitchFamily="2" charset="0"/>
                <a:ea typeface="Cambria Math" pitchFamily="18" charset="0"/>
              </a:rPr>
              <a:t>Tujuan</a:t>
            </a:r>
            <a:endParaRPr lang="en-US" sz="3200" b="1" dirty="0">
              <a:latin typeface="Segoe Print" pitchFamily="2" charset="0"/>
              <a:ea typeface="Cambria Math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143000" y="1524000"/>
            <a:ext cx="74676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90600" y="2057400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n-US" sz="3200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sz="3200" dirty="0" err="1" smtClean="0">
                <a:latin typeface="Cambria Math" pitchFamily="18" charset="0"/>
                <a:ea typeface="Cambria Math" pitchFamily="18" charset="0"/>
              </a:rPr>
              <a:t>Memahami</a:t>
            </a:r>
            <a:r>
              <a:rPr lang="en-US" sz="32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3200" dirty="0" err="1" smtClean="0">
                <a:latin typeface="Cambria Math" pitchFamily="18" charset="0"/>
                <a:ea typeface="Cambria Math" pitchFamily="18" charset="0"/>
              </a:rPr>
              <a:t>konsep</a:t>
            </a:r>
            <a:r>
              <a:rPr lang="en-US" sz="32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3200" b="1" i="1" dirty="0" smtClean="0">
                <a:latin typeface="Cambria Math" pitchFamily="18" charset="0"/>
                <a:ea typeface="Cambria Math" pitchFamily="18" charset="0"/>
              </a:rPr>
              <a:t>Reasoning</a:t>
            </a:r>
            <a:endParaRPr lang="en-US" sz="3200" i="1" dirty="0" smtClean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smtClean="0">
                <a:latin typeface="Segoe Print" pitchFamily="2" charset="0"/>
                <a:ea typeface="Cambria Math" pitchFamily="18" charset="0"/>
              </a:rPr>
              <a:t>Ekivalensi Logika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66800"/>
            <a:ext cx="8458200" cy="435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1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" y="942975"/>
            <a:ext cx="9020175" cy="4972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smtClean="0">
                <a:latin typeface="Segoe Print" pitchFamily="2" charset="0"/>
                <a:ea typeface="Cambria Math" pitchFamily="18" charset="0"/>
              </a:rPr>
              <a:t>Syntax (BNF)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2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smtClean="0">
                <a:latin typeface="Segoe Print" pitchFamily="2" charset="0"/>
                <a:ea typeface="Cambria Math" pitchFamily="18" charset="0"/>
              </a:rPr>
              <a:t>Semantic (Tabel Kebenaran)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" y="1676400"/>
            <a:ext cx="9058275" cy="312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5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smtClean="0">
                <a:latin typeface="Segoe Print" pitchFamily="2" charset="0"/>
                <a:ea typeface="Cambria Math" pitchFamily="18" charset="0"/>
              </a:rPr>
              <a:t>Knowledge Base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40" y="1676400"/>
            <a:ext cx="842962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1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smtClean="0">
                <a:latin typeface="Segoe Print" pitchFamily="2" charset="0"/>
                <a:ea typeface="Cambria Math" pitchFamily="18" charset="0"/>
              </a:rPr>
              <a:t>Knowledge Base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19200"/>
            <a:ext cx="4067175" cy="1209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7727" y="3749456"/>
            <a:ext cx="6343650" cy="1247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r="33993"/>
          <a:stretch/>
        </p:blipFill>
        <p:spPr>
          <a:xfrm>
            <a:off x="562577" y="2590800"/>
            <a:ext cx="7362224" cy="49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66268"/>
          <a:stretch/>
        </p:blipFill>
        <p:spPr>
          <a:xfrm>
            <a:off x="990600" y="3086100"/>
            <a:ext cx="3762375" cy="495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0" y="5691900"/>
            <a:ext cx="2752725" cy="1038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62745"/>
          <a:stretch/>
        </p:blipFill>
        <p:spPr>
          <a:xfrm>
            <a:off x="996215" y="5180122"/>
            <a:ext cx="1085850" cy="419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6815" y="5213529"/>
            <a:ext cx="6038850" cy="419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577" y="5160525"/>
            <a:ext cx="37147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8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smtClean="0">
                <a:latin typeface="Segoe Print" pitchFamily="2" charset="0"/>
                <a:ea typeface="Cambria Math" pitchFamily="18" charset="0"/>
              </a:rPr>
              <a:t>Inference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51131"/>
            <a:ext cx="8680606" cy="513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9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smtClean="0">
                <a:latin typeface="Segoe Print" pitchFamily="2" charset="0"/>
                <a:ea typeface="Cambria Math" pitchFamily="18" charset="0"/>
              </a:rPr>
              <a:t>Inference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229" t="7442" r="28154" b="710"/>
          <a:stretch/>
        </p:blipFill>
        <p:spPr>
          <a:xfrm>
            <a:off x="685799" y="1295400"/>
            <a:ext cx="6477001" cy="18809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623" r="22921"/>
          <a:stretch/>
        </p:blipFill>
        <p:spPr>
          <a:xfrm>
            <a:off x="609600" y="3276600"/>
            <a:ext cx="7086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1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1200"/>
            <a:ext cx="7620000" cy="1828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 panose="020F0704030504030204" pitchFamily="34" charset="0"/>
                <a:cs typeface="Arabic Typesetting" pitchFamily="66" charset="-78"/>
              </a:rPr>
              <a:t>K N O W L E D G E - B A S E D </a:t>
            </a:r>
            <a:r>
              <a:rPr lang="en-US" sz="5300" dirty="0" smtClean="0">
                <a:latin typeface="Arial Rounded MT Bold" panose="020F0704030504030204" pitchFamily="34" charset="0"/>
                <a:cs typeface="Arabic Typesetting" pitchFamily="66" charset="-78"/>
              </a:rPr>
              <a:t/>
            </a:r>
            <a:br>
              <a:rPr lang="en-US" sz="5300" dirty="0" smtClean="0">
                <a:latin typeface="Arial Rounded MT Bold" panose="020F0704030504030204" pitchFamily="34" charset="0"/>
                <a:cs typeface="Arabic Typesetting" pitchFamily="66" charset="-78"/>
              </a:rPr>
            </a:br>
            <a:r>
              <a:rPr lang="en-US" sz="3600" dirty="0" smtClean="0">
                <a:latin typeface="Arial Rounded MT Bold" panose="020F0704030504030204" pitchFamily="34" charset="0"/>
                <a:cs typeface="Arabic Typesetting" pitchFamily="66" charset="-78"/>
              </a:rPr>
              <a:t>S Y S T E M</a:t>
            </a:r>
            <a:endParaRPr lang="en-US" sz="2800" dirty="0" smtClean="0">
              <a:latin typeface="Arial Rounded MT Bold" panose="020F0704030504030204" pitchFamily="34" charset="0"/>
              <a:cs typeface="Arabic Typesetting" pitchFamily="66" charset="-78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524000" y="4037012"/>
            <a:ext cx="6248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24000" y="1752600"/>
            <a:ext cx="6248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95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latin typeface="Segoe Print" pitchFamily="2" charset="0"/>
                <a:ea typeface="Cambria Math" pitchFamily="18" charset="0"/>
              </a:rPr>
              <a:t>Horn Form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97" y="1524000"/>
            <a:ext cx="8616704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8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latin typeface="Segoe Print" pitchFamily="2" charset="0"/>
                <a:ea typeface="Cambria Math" pitchFamily="18" charset="0"/>
              </a:rPr>
              <a:t>Forward vs Backward Chaining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graphicFrame>
        <p:nvGraphicFramePr>
          <p:cNvPr id="4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784023"/>
              </p:ext>
            </p:extLst>
          </p:nvPr>
        </p:nvGraphicFramePr>
        <p:xfrm>
          <a:off x="533400" y="1371600"/>
          <a:ext cx="8229600" cy="479122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80986">
                <a:tc>
                  <a:txBody>
                    <a:bodyPr/>
                    <a:lstStyle>
                      <a:lvl1pPr defTabSz="796925">
                        <a:spcBef>
                          <a:spcPct val="20000"/>
                        </a:spcBef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00050" defTabSz="796925">
                        <a:spcBef>
                          <a:spcPct val="20000"/>
                        </a:spcBef>
                        <a:buClr>
                          <a:srgbClr val="FC0128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00100" defTabSz="796925">
                        <a:spcBef>
                          <a:spcPct val="20000"/>
                        </a:spcBef>
                        <a:buClr>
                          <a:srgbClr val="FF3399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43000" defTabSz="7969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85900" defTabSz="796925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9431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003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575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147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969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Forward Chaining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96925">
                        <a:spcBef>
                          <a:spcPct val="20000"/>
                        </a:spcBef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00050" defTabSz="796925">
                        <a:spcBef>
                          <a:spcPct val="20000"/>
                        </a:spcBef>
                        <a:buClr>
                          <a:srgbClr val="FC0128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00100" defTabSz="796925">
                        <a:spcBef>
                          <a:spcPct val="20000"/>
                        </a:spcBef>
                        <a:buClr>
                          <a:srgbClr val="FF3399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43000" defTabSz="7969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85900" defTabSz="796925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9431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003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575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147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7969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Backward Chaining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00">
                <a:tc>
                  <a:txBody>
                    <a:bodyPr/>
                    <a:lstStyle>
                      <a:lvl1pPr defTabSz="796925">
                        <a:spcBef>
                          <a:spcPct val="20000"/>
                        </a:spcBef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00050" defTabSz="796925">
                        <a:spcBef>
                          <a:spcPct val="20000"/>
                        </a:spcBef>
                        <a:buClr>
                          <a:srgbClr val="FC0128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00100" defTabSz="796925">
                        <a:spcBef>
                          <a:spcPct val="20000"/>
                        </a:spcBef>
                        <a:buClr>
                          <a:srgbClr val="FF3399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43000" defTabSz="7969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85900" defTabSz="796925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9431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003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575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147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7969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planning, control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96925">
                        <a:spcBef>
                          <a:spcPct val="20000"/>
                        </a:spcBef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00050" defTabSz="796925">
                        <a:spcBef>
                          <a:spcPct val="20000"/>
                        </a:spcBef>
                        <a:buClr>
                          <a:srgbClr val="FC0128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00100" defTabSz="796925">
                        <a:spcBef>
                          <a:spcPct val="20000"/>
                        </a:spcBef>
                        <a:buClr>
                          <a:srgbClr val="FF3399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43000" defTabSz="7969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85900" defTabSz="796925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9431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003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575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147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7969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diagnosis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986">
                <a:tc>
                  <a:txBody>
                    <a:bodyPr/>
                    <a:lstStyle>
                      <a:lvl1pPr defTabSz="796925">
                        <a:spcBef>
                          <a:spcPct val="20000"/>
                        </a:spcBef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00050" defTabSz="796925">
                        <a:spcBef>
                          <a:spcPct val="20000"/>
                        </a:spcBef>
                        <a:buClr>
                          <a:srgbClr val="FC0128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00100" defTabSz="796925">
                        <a:spcBef>
                          <a:spcPct val="20000"/>
                        </a:spcBef>
                        <a:buClr>
                          <a:srgbClr val="FF3399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43000" defTabSz="7969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85900" defTabSz="796925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9431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003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575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147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7969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data-driven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96925">
                        <a:spcBef>
                          <a:spcPct val="20000"/>
                        </a:spcBef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00050" defTabSz="796925">
                        <a:spcBef>
                          <a:spcPct val="20000"/>
                        </a:spcBef>
                        <a:buClr>
                          <a:srgbClr val="FC0128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00100" defTabSz="796925">
                        <a:spcBef>
                          <a:spcPct val="20000"/>
                        </a:spcBef>
                        <a:buClr>
                          <a:srgbClr val="FF3399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43000" defTabSz="7969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85900" defTabSz="796925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9431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003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575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147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7969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goal-driven (hypothesis)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986">
                <a:tc>
                  <a:txBody>
                    <a:bodyPr/>
                    <a:lstStyle>
                      <a:lvl1pPr defTabSz="796925">
                        <a:spcBef>
                          <a:spcPct val="20000"/>
                        </a:spcBef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00050" defTabSz="796925">
                        <a:spcBef>
                          <a:spcPct val="20000"/>
                        </a:spcBef>
                        <a:buClr>
                          <a:srgbClr val="FC0128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00100" defTabSz="796925">
                        <a:spcBef>
                          <a:spcPct val="20000"/>
                        </a:spcBef>
                        <a:buClr>
                          <a:srgbClr val="FF3399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43000" defTabSz="7969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85900" defTabSz="796925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9431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003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575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147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7969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bottom-up reasoning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96925">
                        <a:spcBef>
                          <a:spcPct val="20000"/>
                        </a:spcBef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00050" defTabSz="796925">
                        <a:spcBef>
                          <a:spcPct val="20000"/>
                        </a:spcBef>
                        <a:buClr>
                          <a:srgbClr val="FC0128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00100" defTabSz="796925">
                        <a:spcBef>
                          <a:spcPct val="20000"/>
                        </a:spcBef>
                        <a:buClr>
                          <a:srgbClr val="FF3399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43000" defTabSz="7969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85900" defTabSz="796925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9431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003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575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147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7969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top-down reasoning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05">
                <a:tc>
                  <a:txBody>
                    <a:bodyPr/>
                    <a:lstStyle>
                      <a:lvl1pPr defTabSz="796925">
                        <a:spcBef>
                          <a:spcPct val="20000"/>
                        </a:spcBef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00050" defTabSz="796925">
                        <a:spcBef>
                          <a:spcPct val="20000"/>
                        </a:spcBef>
                        <a:buClr>
                          <a:srgbClr val="FC0128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00100" defTabSz="796925">
                        <a:spcBef>
                          <a:spcPct val="20000"/>
                        </a:spcBef>
                        <a:buClr>
                          <a:srgbClr val="FF3399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43000" defTabSz="7969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85900" defTabSz="796925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9431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003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575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147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7969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find possible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conclusions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supported by given facts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96925">
                        <a:spcBef>
                          <a:spcPct val="20000"/>
                        </a:spcBef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00050" defTabSz="796925">
                        <a:spcBef>
                          <a:spcPct val="20000"/>
                        </a:spcBef>
                        <a:buClr>
                          <a:srgbClr val="FC0128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00100" defTabSz="796925">
                        <a:spcBef>
                          <a:spcPct val="20000"/>
                        </a:spcBef>
                        <a:buClr>
                          <a:srgbClr val="FF3399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43000" defTabSz="7969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85900" defTabSz="796925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9431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003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575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147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7969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find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facts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that support a given hypothesis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05">
                <a:tc>
                  <a:txBody>
                    <a:bodyPr/>
                    <a:lstStyle>
                      <a:lvl1pPr defTabSz="796925">
                        <a:spcBef>
                          <a:spcPct val="20000"/>
                        </a:spcBef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00050" defTabSz="796925">
                        <a:spcBef>
                          <a:spcPct val="20000"/>
                        </a:spcBef>
                        <a:buClr>
                          <a:srgbClr val="FC0128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00100" defTabSz="796925">
                        <a:spcBef>
                          <a:spcPct val="20000"/>
                        </a:spcBef>
                        <a:buClr>
                          <a:srgbClr val="FF3399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43000" defTabSz="7969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85900" defTabSz="796925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9431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003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575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147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7969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similar to breadth-first search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96925">
                        <a:spcBef>
                          <a:spcPct val="20000"/>
                        </a:spcBef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00050" defTabSz="796925">
                        <a:spcBef>
                          <a:spcPct val="20000"/>
                        </a:spcBef>
                        <a:buClr>
                          <a:srgbClr val="FC0128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00100" defTabSz="796925">
                        <a:spcBef>
                          <a:spcPct val="20000"/>
                        </a:spcBef>
                        <a:buClr>
                          <a:srgbClr val="FF3399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43000" defTabSz="7969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85900" defTabSz="796925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9431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003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575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147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7969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similar to depth-first search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05">
                <a:tc>
                  <a:txBody>
                    <a:bodyPr/>
                    <a:lstStyle>
                      <a:lvl1pPr defTabSz="796925">
                        <a:spcBef>
                          <a:spcPct val="20000"/>
                        </a:spcBef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00050" defTabSz="796925">
                        <a:spcBef>
                          <a:spcPct val="20000"/>
                        </a:spcBef>
                        <a:buClr>
                          <a:srgbClr val="FC0128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00100" defTabSz="796925">
                        <a:spcBef>
                          <a:spcPct val="20000"/>
                        </a:spcBef>
                        <a:buClr>
                          <a:srgbClr val="FF3399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43000" defTabSz="7969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85900" defTabSz="796925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9431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003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575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147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7969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antecedents (LHS) control evaluation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96925">
                        <a:spcBef>
                          <a:spcPct val="20000"/>
                        </a:spcBef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00050" defTabSz="796925">
                        <a:spcBef>
                          <a:spcPct val="20000"/>
                        </a:spcBef>
                        <a:buClr>
                          <a:srgbClr val="FC0128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00100" defTabSz="796925">
                        <a:spcBef>
                          <a:spcPct val="20000"/>
                        </a:spcBef>
                        <a:buClr>
                          <a:srgbClr val="FF3399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143000" defTabSz="79692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85900" defTabSz="796925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9431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003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575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14700" defTabSz="796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7969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consequents (RHS) control evaluation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9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7000"/>
            <a:ext cx="7620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  <a:cs typeface="Arabic Typesetting" pitchFamily="66" charset="-78"/>
              </a:rPr>
              <a:t>R E A S O N I N G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524000" y="4037012"/>
            <a:ext cx="6248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24000" y="2438400"/>
            <a:ext cx="6248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59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152400"/>
            <a:ext cx="7797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err="1" smtClean="0">
                <a:latin typeface="Segoe Print" pitchFamily="2" charset="0"/>
                <a:ea typeface="Cambria Math" pitchFamily="18" charset="0"/>
              </a:rPr>
              <a:t>Contoh</a:t>
            </a:r>
            <a:endParaRPr lang="en-US" sz="3600" b="1" u="sng" dirty="0" smtClean="0">
              <a:latin typeface="Segoe Print" pitchFamily="2" charset="0"/>
              <a:ea typeface="Cambria Math" pitchFamily="18" charset="0"/>
            </a:endParaRPr>
          </a:p>
          <a:p>
            <a:r>
              <a:rPr lang="en-US" sz="3600" b="1" u="sng" dirty="0" smtClean="0">
                <a:latin typeface="Segoe Print" pitchFamily="2" charset="0"/>
                <a:ea typeface="Cambria Math" pitchFamily="18" charset="0"/>
              </a:rPr>
              <a:t>Forward &amp; Backward Chaining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652" y="1266825"/>
            <a:ext cx="3733800" cy="4924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752600"/>
            <a:ext cx="245745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1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latin typeface="Segoe Print" pitchFamily="2" charset="0"/>
                <a:ea typeface="Cambria Math" pitchFamily="18" charset="0"/>
              </a:rPr>
              <a:t>Forward &amp; Backward Chaining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652" y="1266825"/>
            <a:ext cx="3733800" cy="4924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752600"/>
            <a:ext cx="2457450" cy="376237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553200" y="1219200"/>
            <a:ext cx="457200" cy="485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Q</a:t>
            </a:r>
            <a:endParaRPr lang="en-US" sz="2400" b="1" dirty="0"/>
          </a:p>
        </p:txBody>
      </p:sp>
      <p:sp>
        <p:nvSpPr>
          <p:cNvPr id="7" name="Oval 6"/>
          <p:cNvSpPr/>
          <p:nvPr/>
        </p:nvSpPr>
        <p:spPr>
          <a:xfrm>
            <a:off x="6565952" y="2362200"/>
            <a:ext cx="457200" cy="485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</a:t>
            </a:r>
            <a:endParaRPr lang="en-US" sz="2400" b="1" dirty="0"/>
          </a:p>
        </p:txBody>
      </p:sp>
      <p:sp>
        <p:nvSpPr>
          <p:cNvPr id="8" name="Oval 7"/>
          <p:cNvSpPr/>
          <p:nvPr/>
        </p:nvSpPr>
        <p:spPr>
          <a:xfrm>
            <a:off x="7391400" y="3390899"/>
            <a:ext cx="457200" cy="485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</a:t>
            </a:r>
            <a:endParaRPr lang="en-US" sz="2400" b="1" dirty="0"/>
          </a:p>
        </p:txBody>
      </p:sp>
      <p:sp>
        <p:nvSpPr>
          <p:cNvPr id="9" name="Oval 8"/>
          <p:cNvSpPr/>
          <p:nvPr/>
        </p:nvSpPr>
        <p:spPr>
          <a:xfrm>
            <a:off x="8140804" y="5753100"/>
            <a:ext cx="457200" cy="485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10" name="Oval 9"/>
          <p:cNvSpPr/>
          <p:nvPr/>
        </p:nvSpPr>
        <p:spPr>
          <a:xfrm>
            <a:off x="6172200" y="4337953"/>
            <a:ext cx="457200" cy="485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L</a:t>
            </a:r>
            <a:endParaRPr lang="en-US" sz="2400" b="1" dirty="0"/>
          </a:p>
        </p:txBody>
      </p:sp>
      <p:sp>
        <p:nvSpPr>
          <p:cNvPr id="11" name="Oval 10"/>
          <p:cNvSpPr/>
          <p:nvPr/>
        </p:nvSpPr>
        <p:spPr>
          <a:xfrm>
            <a:off x="6772275" y="5791200"/>
            <a:ext cx="457200" cy="485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</a:t>
            </a:r>
            <a:endParaRPr lang="en-US" sz="24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752600" y="2438400"/>
            <a:ext cx="1143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52600" y="2895600"/>
            <a:ext cx="1905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52600" y="3352800"/>
            <a:ext cx="1905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52600" y="3886200"/>
            <a:ext cx="1905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52600" y="4343400"/>
            <a:ext cx="1905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752600" y="4876800"/>
            <a:ext cx="381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52600" y="5334000"/>
            <a:ext cx="381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553200" y="1219200"/>
            <a:ext cx="457200" cy="4857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Q</a:t>
            </a:r>
            <a:endParaRPr lang="en-US" sz="2400" b="1" dirty="0"/>
          </a:p>
        </p:txBody>
      </p:sp>
      <p:sp>
        <p:nvSpPr>
          <p:cNvPr id="24" name="Oval 23"/>
          <p:cNvSpPr/>
          <p:nvPr/>
        </p:nvSpPr>
        <p:spPr>
          <a:xfrm>
            <a:off x="6565952" y="2362200"/>
            <a:ext cx="457200" cy="4857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</a:t>
            </a:r>
            <a:endParaRPr lang="en-US" sz="2400" b="1" dirty="0"/>
          </a:p>
        </p:txBody>
      </p:sp>
      <p:sp>
        <p:nvSpPr>
          <p:cNvPr id="25" name="Oval 24"/>
          <p:cNvSpPr/>
          <p:nvPr/>
        </p:nvSpPr>
        <p:spPr>
          <a:xfrm>
            <a:off x="7391400" y="3377281"/>
            <a:ext cx="457200" cy="4857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</a:t>
            </a:r>
            <a:endParaRPr lang="en-US" sz="2400" b="1" dirty="0"/>
          </a:p>
        </p:txBody>
      </p:sp>
      <p:sp>
        <p:nvSpPr>
          <p:cNvPr id="26" name="Oval 25"/>
          <p:cNvSpPr/>
          <p:nvPr/>
        </p:nvSpPr>
        <p:spPr>
          <a:xfrm>
            <a:off x="6172200" y="4337952"/>
            <a:ext cx="457200" cy="4857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L</a:t>
            </a:r>
            <a:endParaRPr lang="en-US" sz="2400" b="1" dirty="0"/>
          </a:p>
        </p:txBody>
      </p:sp>
      <p:sp>
        <p:nvSpPr>
          <p:cNvPr id="27" name="Oval 26"/>
          <p:cNvSpPr/>
          <p:nvPr/>
        </p:nvSpPr>
        <p:spPr>
          <a:xfrm>
            <a:off x="6772275" y="5781675"/>
            <a:ext cx="457200" cy="4857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28" name="Oval 27"/>
          <p:cNvSpPr/>
          <p:nvPr/>
        </p:nvSpPr>
        <p:spPr>
          <a:xfrm>
            <a:off x="8140804" y="5753100"/>
            <a:ext cx="457200" cy="4857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B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0861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latin typeface="Segoe Print" pitchFamily="2" charset="0"/>
                <a:ea typeface="Cambria Math" pitchFamily="18" charset="0"/>
              </a:rPr>
              <a:t>Forward </a:t>
            </a:r>
            <a:r>
              <a:rPr lang="en-US" sz="3600" b="1" u="sng" dirty="0" smtClean="0">
                <a:latin typeface="Segoe Print" pitchFamily="2" charset="0"/>
                <a:ea typeface="Cambria Math" pitchFamily="18" charset="0"/>
              </a:rPr>
              <a:t>Chaining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652" y="1266825"/>
            <a:ext cx="3733800" cy="4924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752600"/>
            <a:ext cx="2457450" cy="376237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553200" y="1219200"/>
            <a:ext cx="457200" cy="485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Q</a:t>
            </a:r>
            <a:endParaRPr lang="en-US" sz="2400" b="1" dirty="0"/>
          </a:p>
        </p:txBody>
      </p:sp>
      <p:sp>
        <p:nvSpPr>
          <p:cNvPr id="7" name="Oval 6"/>
          <p:cNvSpPr/>
          <p:nvPr/>
        </p:nvSpPr>
        <p:spPr>
          <a:xfrm>
            <a:off x="6565952" y="2362200"/>
            <a:ext cx="457200" cy="485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</a:t>
            </a:r>
            <a:endParaRPr lang="en-US" sz="2400" b="1" dirty="0"/>
          </a:p>
        </p:txBody>
      </p:sp>
      <p:sp>
        <p:nvSpPr>
          <p:cNvPr id="8" name="Oval 7"/>
          <p:cNvSpPr/>
          <p:nvPr/>
        </p:nvSpPr>
        <p:spPr>
          <a:xfrm>
            <a:off x="7391400" y="3390899"/>
            <a:ext cx="457200" cy="485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</a:t>
            </a:r>
            <a:endParaRPr lang="en-US" sz="2400" b="1" dirty="0"/>
          </a:p>
        </p:txBody>
      </p:sp>
      <p:sp>
        <p:nvSpPr>
          <p:cNvPr id="9" name="Oval 8"/>
          <p:cNvSpPr/>
          <p:nvPr/>
        </p:nvSpPr>
        <p:spPr>
          <a:xfrm>
            <a:off x="8140804" y="5753100"/>
            <a:ext cx="457200" cy="485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10" name="Oval 9"/>
          <p:cNvSpPr/>
          <p:nvPr/>
        </p:nvSpPr>
        <p:spPr>
          <a:xfrm>
            <a:off x="6172200" y="4337953"/>
            <a:ext cx="457200" cy="485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L</a:t>
            </a:r>
            <a:endParaRPr lang="en-US" sz="2400" b="1" dirty="0"/>
          </a:p>
        </p:txBody>
      </p:sp>
      <p:sp>
        <p:nvSpPr>
          <p:cNvPr id="11" name="Oval 10"/>
          <p:cNvSpPr/>
          <p:nvPr/>
        </p:nvSpPr>
        <p:spPr>
          <a:xfrm>
            <a:off x="6772275" y="5791200"/>
            <a:ext cx="457200" cy="485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</a:t>
            </a:r>
            <a:endParaRPr lang="en-US" sz="24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752600" y="2438400"/>
            <a:ext cx="1143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52600" y="2895600"/>
            <a:ext cx="1905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52600" y="3352800"/>
            <a:ext cx="1905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52600" y="3886200"/>
            <a:ext cx="1905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52600" y="4343400"/>
            <a:ext cx="1905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752600" y="4876800"/>
            <a:ext cx="381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52600" y="5334000"/>
            <a:ext cx="381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553200" y="1219200"/>
            <a:ext cx="457200" cy="4857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Q</a:t>
            </a:r>
            <a:endParaRPr lang="en-US" sz="2400" b="1" dirty="0"/>
          </a:p>
        </p:txBody>
      </p:sp>
      <p:sp>
        <p:nvSpPr>
          <p:cNvPr id="24" name="Oval 23"/>
          <p:cNvSpPr/>
          <p:nvPr/>
        </p:nvSpPr>
        <p:spPr>
          <a:xfrm>
            <a:off x="6565952" y="2362200"/>
            <a:ext cx="457200" cy="4857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</a:t>
            </a:r>
            <a:endParaRPr lang="en-US" sz="2400" b="1" dirty="0"/>
          </a:p>
        </p:txBody>
      </p:sp>
      <p:sp>
        <p:nvSpPr>
          <p:cNvPr id="25" name="Oval 24"/>
          <p:cNvSpPr/>
          <p:nvPr/>
        </p:nvSpPr>
        <p:spPr>
          <a:xfrm>
            <a:off x="7391400" y="3377281"/>
            <a:ext cx="457200" cy="4857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</a:t>
            </a:r>
            <a:endParaRPr lang="en-US" sz="2400" b="1" dirty="0"/>
          </a:p>
        </p:txBody>
      </p:sp>
      <p:sp>
        <p:nvSpPr>
          <p:cNvPr id="26" name="Oval 25"/>
          <p:cNvSpPr/>
          <p:nvPr/>
        </p:nvSpPr>
        <p:spPr>
          <a:xfrm>
            <a:off x="6172200" y="4337952"/>
            <a:ext cx="457200" cy="4857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L</a:t>
            </a:r>
            <a:endParaRPr lang="en-US" sz="2400" b="1" dirty="0"/>
          </a:p>
        </p:txBody>
      </p:sp>
      <p:sp>
        <p:nvSpPr>
          <p:cNvPr id="27" name="Oval 26"/>
          <p:cNvSpPr/>
          <p:nvPr/>
        </p:nvSpPr>
        <p:spPr>
          <a:xfrm>
            <a:off x="6772275" y="5781675"/>
            <a:ext cx="457200" cy="4857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28" name="Oval 27"/>
          <p:cNvSpPr/>
          <p:nvPr/>
        </p:nvSpPr>
        <p:spPr>
          <a:xfrm>
            <a:off x="8140804" y="5753100"/>
            <a:ext cx="457200" cy="4857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08442" y="48768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07810" y="488126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07174" y="392429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25794" y="286196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53073" y="182656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68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latin typeface="Segoe Print" pitchFamily="2" charset="0"/>
                <a:ea typeface="Cambria Math" pitchFamily="18" charset="0"/>
              </a:rPr>
              <a:t>Backward </a:t>
            </a:r>
            <a:r>
              <a:rPr lang="en-US" sz="3600" b="1" u="sng" dirty="0">
                <a:latin typeface="Segoe Print" pitchFamily="2" charset="0"/>
                <a:ea typeface="Cambria Math" pitchFamily="18" charset="0"/>
              </a:rPr>
              <a:t>Chaining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652" y="1266825"/>
            <a:ext cx="3733800" cy="4924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752600"/>
            <a:ext cx="2457450" cy="376237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553200" y="1219200"/>
            <a:ext cx="457200" cy="485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Q</a:t>
            </a:r>
            <a:endParaRPr lang="en-US" sz="2400" b="1" dirty="0"/>
          </a:p>
        </p:txBody>
      </p:sp>
      <p:sp>
        <p:nvSpPr>
          <p:cNvPr id="7" name="Oval 6"/>
          <p:cNvSpPr/>
          <p:nvPr/>
        </p:nvSpPr>
        <p:spPr>
          <a:xfrm>
            <a:off x="6565952" y="2362200"/>
            <a:ext cx="457200" cy="485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</a:t>
            </a:r>
            <a:endParaRPr lang="en-US" sz="2400" b="1" dirty="0"/>
          </a:p>
        </p:txBody>
      </p:sp>
      <p:sp>
        <p:nvSpPr>
          <p:cNvPr id="8" name="Oval 7"/>
          <p:cNvSpPr/>
          <p:nvPr/>
        </p:nvSpPr>
        <p:spPr>
          <a:xfrm>
            <a:off x="7391400" y="3390899"/>
            <a:ext cx="457200" cy="485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</a:t>
            </a:r>
            <a:endParaRPr lang="en-US" sz="2400" b="1" dirty="0"/>
          </a:p>
        </p:txBody>
      </p:sp>
      <p:sp>
        <p:nvSpPr>
          <p:cNvPr id="9" name="Oval 8"/>
          <p:cNvSpPr/>
          <p:nvPr/>
        </p:nvSpPr>
        <p:spPr>
          <a:xfrm>
            <a:off x="8140804" y="5753100"/>
            <a:ext cx="457200" cy="485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10" name="Oval 9"/>
          <p:cNvSpPr/>
          <p:nvPr/>
        </p:nvSpPr>
        <p:spPr>
          <a:xfrm>
            <a:off x="6172200" y="4337953"/>
            <a:ext cx="457200" cy="485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L</a:t>
            </a:r>
            <a:endParaRPr lang="en-US" sz="2400" b="1" dirty="0"/>
          </a:p>
        </p:txBody>
      </p:sp>
      <p:sp>
        <p:nvSpPr>
          <p:cNvPr id="11" name="Oval 10"/>
          <p:cNvSpPr/>
          <p:nvPr/>
        </p:nvSpPr>
        <p:spPr>
          <a:xfrm>
            <a:off x="6772275" y="5791200"/>
            <a:ext cx="457200" cy="485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23" name="Oval 22"/>
          <p:cNvSpPr/>
          <p:nvPr/>
        </p:nvSpPr>
        <p:spPr>
          <a:xfrm>
            <a:off x="6553200" y="1219200"/>
            <a:ext cx="457200" cy="4857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Q</a:t>
            </a:r>
            <a:endParaRPr lang="en-US" sz="2400" b="1" dirty="0"/>
          </a:p>
        </p:txBody>
      </p:sp>
      <p:sp>
        <p:nvSpPr>
          <p:cNvPr id="24" name="Oval 23"/>
          <p:cNvSpPr/>
          <p:nvPr/>
        </p:nvSpPr>
        <p:spPr>
          <a:xfrm>
            <a:off x="6565952" y="2362200"/>
            <a:ext cx="457200" cy="4857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</a:t>
            </a:r>
            <a:endParaRPr lang="en-US" sz="2400" b="1" dirty="0"/>
          </a:p>
        </p:txBody>
      </p:sp>
      <p:sp>
        <p:nvSpPr>
          <p:cNvPr id="25" name="Oval 24"/>
          <p:cNvSpPr/>
          <p:nvPr/>
        </p:nvSpPr>
        <p:spPr>
          <a:xfrm>
            <a:off x="7391400" y="3377281"/>
            <a:ext cx="457200" cy="4857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</a:t>
            </a:r>
            <a:endParaRPr lang="en-US" sz="2400" b="1" dirty="0"/>
          </a:p>
        </p:txBody>
      </p:sp>
      <p:sp>
        <p:nvSpPr>
          <p:cNvPr id="26" name="Oval 25"/>
          <p:cNvSpPr/>
          <p:nvPr/>
        </p:nvSpPr>
        <p:spPr>
          <a:xfrm>
            <a:off x="6172200" y="4337952"/>
            <a:ext cx="457200" cy="4857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L</a:t>
            </a:r>
            <a:endParaRPr lang="en-US" sz="2400" b="1" dirty="0"/>
          </a:p>
        </p:txBody>
      </p:sp>
      <p:sp>
        <p:nvSpPr>
          <p:cNvPr id="27" name="Oval 26"/>
          <p:cNvSpPr/>
          <p:nvPr/>
        </p:nvSpPr>
        <p:spPr>
          <a:xfrm>
            <a:off x="6772275" y="5781675"/>
            <a:ext cx="457200" cy="4857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28" name="Oval 27"/>
          <p:cNvSpPr/>
          <p:nvPr/>
        </p:nvSpPr>
        <p:spPr>
          <a:xfrm>
            <a:off x="8140804" y="5753100"/>
            <a:ext cx="457200" cy="4857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29" name="Oval 28"/>
          <p:cNvSpPr/>
          <p:nvPr/>
        </p:nvSpPr>
        <p:spPr>
          <a:xfrm>
            <a:off x="6172200" y="4347477"/>
            <a:ext cx="457200" cy="4857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L</a:t>
            </a:r>
            <a:endParaRPr lang="en-US" sz="2400" b="1" dirty="0"/>
          </a:p>
        </p:txBody>
      </p:sp>
      <p:sp>
        <p:nvSpPr>
          <p:cNvPr id="30" name="Oval 29"/>
          <p:cNvSpPr/>
          <p:nvPr/>
        </p:nvSpPr>
        <p:spPr>
          <a:xfrm>
            <a:off x="7391400" y="3384550"/>
            <a:ext cx="457200" cy="4857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</a:t>
            </a:r>
            <a:endParaRPr lang="en-US" sz="2400" b="1" dirty="0"/>
          </a:p>
        </p:txBody>
      </p:sp>
      <p:sp>
        <p:nvSpPr>
          <p:cNvPr id="31" name="Oval 30"/>
          <p:cNvSpPr/>
          <p:nvPr/>
        </p:nvSpPr>
        <p:spPr>
          <a:xfrm>
            <a:off x="6572250" y="2362200"/>
            <a:ext cx="457200" cy="4857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</a:t>
            </a:r>
            <a:endParaRPr lang="en-US" sz="2400" b="1" dirty="0"/>
          </a:p>
        </p:txBody>
      </p:sp>
      <p:sp>
        <p:nvSpPr>
          <p:cNvPr id="32" name="Oval 31"/>
          <p:cNvSpPr/>
          <p:nvPr/>
        </p:nvSpPr>
        <p:spPr>
          <a:xfrm>
            <a:off x="6553200" y="1219200"/>
            <a:ext cx="457200" cy="4857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Q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8338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latin typeface="Segoe Print" pitchFamily="2" charset="0"/>
                <a:ea typeface="Cambria Math" pitchFamily="18" charset="0"/>
              </a:rPr>
              <a:t>Alternative Inference Method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981200"/>
            <a:ext cx="77724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1890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28800"/>
            <a:ext cx="5181600" cy="16764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sz="3600" b="1" dirty="0" smtClean="0">
                <a:latin typeface="Arial" panose="020B0604020202020204" pitchFamily="34" charset="0"/>
                <a:ea typeface="Kozuka Gothic Pro H" pitchFamily="34" charset="-128"/>
                <a:cs typeface="Arial" panose="020B0604020202020204" pitchFamily="34" charset="0"/>
              </a:rPr>
              <a:t>Ada </a:t>
            </a:r>
            <a:r>
              <a:rPr lang="en-US" sz="3600" b="1" dirty="0" err="1" smtClean="0">
                <a:latin typeface="Arial" panose="020B0604020202020204" pitchFamily="34" charset="0"/>
                <a:ea typeface="Kozuka Gothic Pro H" pitchFamily="34" charset="-128"/>
                <a:cs typeface="Arial" panose="020B0604020202020204" pitchFamily="34" charset="0"/>
              </a:rPr>
              <a:t>Pertanyaan</a:t>
            </a:r>
            <a:r>
              <a:rPr lang="en-US" sz="3600" b="1" dirty="0" smtClean="0">
                <a:latin typeface="Arial" panose="020B0604020202020204" pitchFamily="34" charset="0"/>
                <a:ea typeface="Kozuka Gothic Pro H" pitchFamily="34" charset="-128"/>
                <a:cs typeface="Arial" panose="020B0604020202020204" pitchFamily="34" charset="0"/>
              </a:rPr>
              <a:t> ???</a:t>
            </a:r>
            <a:endParaRPr lang="en-US" sz="3600" b="1" dirty="0">
              <a:latin typeface="Arial" panose="020B0604020202020204" pitchFamily="34" charset="0"/>
              <a:ea typeface="Kozuka Gothic Pro H" pitchFamily="34" charset="-128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2650" y="0"/>
            <a:ext cx="4572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1771650" y="4038600"/>
            <a:ext cx="556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71650" y="4114800"/>
            <a:ext cx="556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D:\Desktop\tndtanya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5650" y="4648200"/>
            <a:ext cx="2609850" cy="1752600"/>
          </a:xfrm>
          <a:prstGeom prst="rect">
            <a:avLst/>
          </a:prstGeom>
          <a:noFill/>
        </p:spPr>
      </p:pic>
      <p:pic>
        <p:nvPicPr>
          <p:cNvPr id="1027" name="Picture 3" descr="D:\Desktop\tndtany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0250" y="4876800"/>
            <a:ext cx="1885950" cy="1247775"/>
          </a:xfrm>
          <a:prstGeom prst="rect">
            <a:avLst/>
          </a:prstGeom>
          <a:noFill/>
        </p:spPr>
      </p:pic>
      <p:pic>
        <p:nvPicPr>
          <p:cNvPr id="1028" name="Picture 4" descr="D:\Desktop\tndtanya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2050" y="4572000"/>
            <a:ext cx="2457450" cy="1857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10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6800" y="7620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Segoe Print" pitchFamily="2" charset="0"/>
                <a:ea typeface="Cambria Math" pitchFamily="18" charset="0"/>
              </a:rPr>
              <a:t>REFERENSI . . .</a:t>
            </a:r>
            <a:endParaRPr lang="en-US" sz="3600" b="1" dirty="0">
              <a:latin typeface="Segoe Print" pitchFamily="2" charset="0"/>
              <a:ea typeface="Cambria Math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Connector 13"/>
          <p:cNvCxnSpPr/>
          <p:nvPr/>
        </p:nvCxnSpPr>
        <p:spPr>
          <a:xfrm>
            <a:off x="1143000" y="1524000"/>
            <a:ext cx="74676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143000" y="2286000"/>
            <a:ext cx="7095460" cy="13716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Russell, S., </a:t>
            </a:r>
            <a:r>
              <a:rPr lang="en-US" sz="2400" dirty="0" err="1"/>
              <a:t>Norvig</a:t>
            </a:r>
            <a:r>
              <a:rPr lang="en-US" sz="2400" dirty="0"/>
              <a:t>, P. </a:t>
            </a:r>
            <a:r>
              <a:rPr lang="en-US" sz="2400" b="1" i="1" dirty="0"/>
              <a:t>Artificial Intelligence A Modern Approach</a:t>
            </a:r>
            <a:r>
              <a:rPr lang="en-US" sz="2400" i="1" dirty="0"/>
              <a:t> (Third Edition)</a:t>
            </a:r>
            <a:r>
              <a:rPr lang="en-US" sz="2400" dirty="0"/>
              <a:t>. 2010. Pearson Education, USA.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001000" cy="1143000"/>
          </a:xfrm>
        </p:spPr>
        <p:txBody>
          <a:bodyPr>
            <a:normAutofit/>
          </a:bodyPr>
          <a:lstStyle/>
          <a:p>
            <a:r>
              <a:rPr lang="en-US" sz="3200" smtClean="0">
                <a:latin typeface="Arabic Typesetting" pitchFamily="66" charset="-78"/>
                <a:cs typeface="Arabic Typesetting" pitchFamily="66" charset="-78"/>
              </a:rPr>
              <a:t>TUGAS PERORANGAN</a:t>
            </a:r>
            <a:endParaRPr lang="en-US" sz="3200" dirty="0" smtClean="0">
              <a:latin typeface="Arabic Typesetting" pitchFamily="66" charset="-78"/>
              <a:cs typeface="Arabic Typesetting" pitchFamily="66" charset="-78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752600" y="762000"/>
            <a:ext cx="556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752600" y="838200"/>
            <a:ext cx="556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143000"/>
            <a:ext cx="8153400" cy="5574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smtClean="0">
                <a:ea typeface="Kozuka Gothic Pro H" pitchFamily="34" charset="-128"/>
              </a:rPr>
              <a:t>Kerjakan Exercises halaman 279 di buku Russel (AI A Modern Approach) Nomor 7.1 – 7.10 ! </a:t>
            </a:r>
          </a:p>
          <a:p>
            <a:pPr marL="0" indent="0">
              <a:buNone/>
            </a:pPr>
            <a:r>
              <a:rPr lang="en-US" sz="2800" smtClean="0">
                <a:ea typeface="Kozuka Gothic Pro H" pitchFamily="34" charset="-128"/>
              </a:rPr>
              <a:t>(Tuliskan jawaban dalam kertas folio bergaris)</a:t>
            </a:r>
            <a:endParaRPr lang="en-US" sz="2800" dirty="0">
              <a:ea typeface="Kozuka Gothic Pro H" pitchFamily="34" charset="-128"/>
            </a:endParaRPr>
          </a:p>
          <a:p>
            <a:pPr marL="0" indent="0">
              <a:buNone/>
            </a:pPr>
            <a:endParaRPr lang="en-US" sz="2400" dirty="0" smtClean="0">
              <a:ea typeface="Kozuka Gothic Pro H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6009964"/>
            <a:ext cx="358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i="1" dirty="0">
                <a:solidFill>
                  <a:srgbClr val="FF0000"/>
                </a:solidFill>
                <a:ea typeface="Kozuka Gothic Pro H" pitchFamily="34" charset="-128"/>
              </a:rPr>
              <a:t>Deadline : </a:t>
            </a:r>
            <a:endParaRPr lang="en-US" sz="2000" b="1" i="1" dirty="0" smtClean="0">
              <a:solidFill>
                <a:srgbClr val="FF0000"/>
              </a:solidFill>
              <a:ea typeface="Kozuka Gothic Pro H" pitchFamily="34" charset="-128"/>
            </a:endParaRPr>
          </a:p>
          <a:p>
            <a:pPr algn="r"/>
            <a:r>
              <a:rPr lang="en-US" sz="2000" b="1" i="1" dirty="0" smtClean="0">
                <a:solidFill>
                  <a:srgbClr val="FF0000"/>
                </a:solidFill>
                <a:ea typeface="Kozuka Gothic Pro H" pitchFamily="34" charset="-128"/>
              </a:rPr>
              <a:t>H-1 </a:t>
            </a:r>
            <a:r>
              <a:rPr lang="en-US" sz="2000" b="1" i="1" dirty="0" err="1">
                <a:solidFill>
                  <a:srgbClr val="FF0000"/>
                </a:solidFill>
                <a:ea typeface="Kozuka Gothic Pro H" pitchFamily="34" charset="-128"/>
              </a:rPr>
              <a:t>pertemuan</a:t>
            </a:r>
            <a:r>
              <a:rPr lang="en-US" sz="2000" b="1" i="1" dirty="0">
                <a:solidFill>
                  <a:srgbClr val="FF0000"/>
                </a:solidFill>
                <a:ea typeface="Kozuka Gothic Pro H" pitchFamily="34" charset="-128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a typeface="Kozuka Gothic Pro H" pitchFamily="34" charset="-128"/>
              </a:rPr>
              <a:t>selanjutnya</a:t>
            </a:r>
            <a:endParaRPr lang="en-US" sz="2400" b="1" i="1" dirty="0">
              <a:solidFill>
                <a:srgbClr val="FF0000"/>
              </a:solidFill>
              <a:ea typeface="Kozuka Gothic Pro H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550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0010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TUGAS KELOMPOK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752600" y="762000"/>
            <a:ext cx="556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752600" y="838200"/>
            <a:ext cx="556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143000"/>
            <a:ext cx="8153400" cy="5574850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2400" dirty="0" err="1" smtClean="0">
                <a:ea typeface="Kozuka Gothic Pro H" pitchFamily="34" charset="-128"/>
              </a:rPr>
              <a:t>Buatlah</a:t>
            </a:r>
            <a:r>
              <a:rPr lang="en-US" sz="2400" dirty="0" smtClean="0">
                <a:ea typeface="Kozuka Gothic Pro H" pitchFamily="34" charset="-128"/>
              </a:rPr>
              <a:t> program </a:t>
            </a:r>
            <a:r>
              <a:rPr lang="en-US" sz="2400" err="1" smtClean="0">
                <a:ea typeface="Kozuka Gothic Pro H" pitchFamily="34" charset="-128"/>
              </a:rPr>
              <a:t>sesuai</a:t>
            </a:r>
            <a:r>
              <a:rPr lang="en-US" sz="2400" smtClean="0">
                <a:ea typeface="Kozuka Gothic Pro H" pitchFamily="34" charset="-128"/>
              </a:rPr>
              <a:t> algoritma tugas besar yang dipilih</a:t>
            </a:r>
            <a:endParaRPr lang="en-US" sz="2400" dirty="0" smtClean="0">
              <a:ea typeface="Kozuka Gothic Pro H" pitchFamily="34" charset="-128"/>
            </a:endParaRPr>
          </a:p>
          <a:p>
            <a:pPr marL="457200" indent="-457200">
              <a:buAutoNum type="arabicPeriod"/>
            </a:pPr>
            <a:r>
              <a:rPr lang="en-US" sz="2400" dirty="0" err="1" smtClean="0">
                <a:ea typeface="Kozuka Gothic Pro H" pitchFamily="34" charset="-128"/>
              </a:rPr>
              <a:t>Buat</a:t>
            </a:r>
            <a:r>
              <a:rPr lang="en-US" sz="2400" dirty="0" smtClean="0">
                <a:ea typeface="Kozuka Gothic Pro H" pitchFamily="34" charset="-128"/>
              </a:rPr>
              <a:t> </a:t>
            </a:r>
            <a:r>
              <a:rPr lang="en-US" sz="2400" dirty="0" err="1" smtClean="0">
                <a:ea typeface="Kozuka Gothic Pro H" pitchFamily="34" charset="-128"/>
              </a:rPr>
              <a:t>penjelasan</a:t>
            </a:r>
            <a:r>
              <a:rPr lang="en-US" sz="2400" dirty="0" smtClean="0">
                <a:ea typeface="Kozuka Gothic Pro H" pitchFamily="34" charset="-128"/>
              </a:rPr>
              <a:t> </a:t>
            </a:r>
            <a:r>
              <a:rPr lang="en-US" sz="2400" dirty="0" err="1" smtClean="0">
                <a:ea typeface="Kozuka Gothic Pro H" pitchFamily="34" charset="-128"/>
              </a:rPr>
              <a:t>singkat</a:t>
            </a:r>
            <a:r>
              <a:rPr lang="en-US" sz="2400" dirty="0" smtClean="0">
                <a:ea typeface="Kozuka Gothic Pro H" pitchFamily="34" charset="-128"/>
              </a:rPr>
              <a:t> </a:t>
            </a:r>
            <a:r>
              <a:rPr lang="en-US" sz="2400" dirty="0" err="1" smtClean="0">
                <a:ea typeface="Kozuka Gothic Pro H" pitchFamily="34" charset="-128"/>
              </a:rPr>
              <a:t>tentang</a:t>
            </a:r>
            <a:r>
              <a:rPr lang="en-US" sz="2400" dirty="0">
                <a:ea typeface="Kozuka Gothic Pro H" pitchFamily="34" charset="-128"/>
              </a:rPr>
              <a:t> </a:t>
            </a:r>
            <a:r>
              <a:rPr lang="en-US" sz="2400" dirty="0" err="1" smtClean="0">
                <a:ea typeface="Kozuka Gothic Pro H" pitchFamily="34" charset="-128"/>
              </a:rPr>
              <a:t>isi</a:t>
            </a:r>
            <a:r>
              <a:rPr lang="en-US" sz="2400" dirty="0" smtClean="0">
                <a:ea typeface="Kozuka Gothic Pro H" pitchFamily="34" charset="-128"/>
              </a:rPr>
              <a:t> program </a:t>
            </a:r>
          </a:p>
          <a:p>
            <a:pPr marL="0" indent="0">
              <a:buNone/>
            </a:pPr>
            <a:r>
              <a:rPr lang="en-US" sz="2400" dirty="0">
                <a:ea typeface="Kozuka Gothic Pro H" pitchFamily="34" charset="-128"/>
              </a:rPr>
              <a:t> </a:t>
            </a:r>
            <a:r>
              <a:rPr lang="en-US" sz="2400" dirty="0" smtClean="0">
                <a:ea typeface="Kozuka Gothic Pro H" pitchFamily="34" charset="-128"/>
              </a:rPr>
              <a:t>      (proses-proses </a:t>
            </a:r>
            <a:r>
              <a:rPr lang="en-US" sz="2400" dirty="0" err="1" smtClean="0">
                <a:ea typeface="Kozuka Gothic Pro H" pitchFamily="34" charset="-128"/>
              </a:rPr>
              <a:t>apa</a:t>
            </a:r>
            <a:r>
              <a:rPr lang="en-US" sz="2400" dirty="0" smtClean="0">
                <a:ea typeface="Kozuka Gothic Pro H" pitchFamily="34" charset="-128"/>
              </a:rPr>
              <a:t> </a:t>
            </a:r>
            <a:r>
              <a:rPr lang="en-US" sz="2400" dirty="0" err="1" smtClean="0">
                <a:ea typeface="Kozuka Gothic Pro H" pitchFamily="34" charset="-128"/>
              </a:rPr>
              <a:t>saja</a:t>
            </a:r>
            <a:r>
              <a:rPr lang="en-US" sz="2400" dirty="0" smtClean="0">
                <a:ea typeface="Kozuka Gothic Pro H" pitchFamily="34" charset="-128"/>
              </a:rPr>
              <a:t> yang </a:t>
            </a:r>
            <a:r>
              <a:rPr lang="en-US" sz="2400" dirty="0" err="1" smtClean="0">
                <a:ea typeface="Kozuka Gothic Pro H" pitchFamily="34" charset="-128"/>
              </a:rPr>
              <a:t>ada</a:t>
            </a:r>
            <a:r>
              <a:rPr lang="en-US" sz="2400" dirty="0" smtClean="0">
                <a:ea typeface="Kozuka Gothic Pro H" pitchFamily="34" charset="-128"/>
              </a:rPr>
              <a:t> di </a:t>
            </a:r>
            <a:r>
              <a:rPr lang="en-US" sz="2400" dirty="0" err="1" smtClean="0">
                <a:ea typeface="Kozuka Gothic Pro H" pitchFamily="34" charset="-128"/>
              </a:rPr>
              <a:t>dalamnya</a:t>
            </a:r>
            <a:r>
              <a:rPr lang="en-US" sz="2400" dirty="0" smtClean="0">
                <a:ea typeface="Kozuka Gothic Pro H" pitchFamily="34" charset="-128"/>
              </a:rPr>
              <a:t>)</a:t>
            </a:r>
          </a:p>
          <a:p>
            <a:pPr marL="0" indent="0">
              <a:buNone/>
            </a:pPr>
            <a:endParaRPr lang="en-US" sz="2000" dirty="0">
              <a:ea typeface="Kozuka Gothic Pro H" pitchFamily="34" charset="-128"/>
            </a:endParaRPr>
          </a:p>
          <a:p>
            <a:pPr marL="0" indent="0">
              <a:buNone/>
            </a:pPr>
            <a:r>
              <a:rPr lang="en-US" sz="2400" dirty="0" err="1">
                <a:ea typeface="Kozuka Gothic Pro H" pitchFamily="34" charset="-128"/>
              </a:rPr>
              <a:t>Kumpulkan</a:t>
            </a:r>
            <a:r>
              <a:rPr lang="en-US" sz="2400" dirty="0">
                <a:ea typeface="Kozuka Gothic Pro H" pitchFamily="34" charset="-128"/>
              </a:rPr>
              <a:t> </a:t>
            </a:r>
            <a:r>
              <a:rPr lang="en-US" sz="2400" dirty="0" err="1">
                <a:ea typeface="Kozuka Gothic Pro H" pitchFamily="34" charset="-128"/>
              </a:rPr>
              <a:t>dalam</a:t>
            </a:r>
            <a:r>
              <a:rPr lang="en-US" sz="2400" dirty="0">
                <a:ea typeface="Kozuka Gothic Pro H" pitchFamily="34" charset="-128"/>
              </a:rPr>
              <a:t> 1 CD per </a:t>
            </a:r>
            <a:r>
              <a:rPr lang="en-US" sz="2400" dirty="0" err="1">
                <a:ea typeface="Kozuka Gothic Pro H" pitchFamily="34" charset="-128"/>
              </a:rPr>
              <a:t>kelas</a:t>
            </a:r>
            <a:r>
              <a:rPr lang="en-US" sz="2400" dirty="0">
                <a:ea typeface="Kozuka Gothic Pro H" pitchFamily="34" charset="-128"/>
              </a:rPr>
              <a:t>, </a:t>
            </a:r>
            <a:endParaRPr lang="en-US" sz="2400" dirty="0" smtClean="0">
              <a:ea typeface="Kozuka Gothic Pro H" pitchFamily="34" charset="-128"/>
            </a:endParaRPr>
          </a:p>
          <a:p>
            <a:pPr marL="0" indent="0">
              <a:buNone/>
            </a:pPr>
            <a:r>
              <a:rPr lang="en-US" sz="2400" dirty="0" err="1" smtClean="0">
                <a:ea typeface="Kozuka Gothic Pro H" pitchFamily="34" charset="-128"/>
              </a:rPr>
              <a:t>dengan</a:t>
            </a:r>
            <a:r>
              <a:rPr lang="en-US" sz="2400" dirty="0" smtClean="0">
                <a:ea typeface="Kozuka Gothic Pro H" pitchFamily="34" charset="-128"/>
              </a:rPr>
              <a:t> </a:t>
            </a:r>
            <a:r>
              <a:rPr lang="en-US" sz="2400" dirty="0">
                <a:ea typeface="Kozuka Gothic Pro H" pitchFamily="34" charset="-128"/>
              </a:rPr>
              <a:t>1 folder </a:t>
            </a:r>
            <a:r>
              <a:rPr lang="en-US" sz="2400" dirty="0" err="1">
                <a:ea typeface="Kozuka Gothic Pro H" pitchFamily="34" charset="-128"/>
              </a:rPr>
              <a:t>untuk</a:t>
            </a:r>
            <a:r>
              <a:rPr lang="en-US" sz="2400" dirty="0">
                <a:ea typeface="Kozuka Gothic Pro H" pitchFamily="34" charset="-128"/>
              </a:rPr>
              <a:t> </a:t>
            </a:r>
            <a:r>
              <a:rPr lang="en-US" sz="2400" dirty="0" err="1">
                <a:ea typeface="Kozuka Gothic Pro H" pitchFamily="34" charset="-128"/>
              </a:rPr>
              <a:t>setiap</a:t>
            </a:r>
            <a:r>
              <a:rPr lang="en-US" sz="2400" dirty="0">
                <a:ea typeface="Kozuka Gothic Pro H" pitchFamily="34" charset="-128"/>
              </a:rPr>
              <a:t> </a:t>
            </a:r>
            <a:r>
              <a:rPr lang="en-US" sz="2400" dirty="0" err="1" smtClean="0">
                <a:ea typeface="Kozuka Gothic Pro H" pitchFamily="34" charset="-128"/>
              </a:rPr>
              <a:t>kelompok</a:t>
            </a:r>
            <a:r>
              <a:rPr lang="en-US" sz="2400" dirty="0" smtClean="0">
                <a:ea typeface="Kozuka Gothic Pro H" pitchFamily="34" charset="-128"/>
              </a:rPr>
              <a:t>.</a:t>
            </a:r>
            <a:endParaRPr lang="en-US" sz="2400" dirty="0">
              <a:ea typeface="Kozuka Gothic Pro H" pitchFamily="34" charset="-128"/>
            </a:endParaRPr>
          </a:p>
          <a:p>
            <a:pPr marL="0" indent="0">
              <a:buNone/>
            </a:pPr>
            <a:endParaRPr lang="en-US" sz="2000" dirty="0" smtClean="0">
              <a:ea typeface="Kozuka Gothic Pro H" pitchFamily="34" charset="-128"/>
            </a:endParaRPr>
          </a:p>
          <a:p>
            <a:pPr marL="0" indent="0">
              <a:buNone/>
            </a:pPr>
            <a:r>
              <a:rPr lang="en-US" sz="2000" b="1" dirty="0" smtClean="0">
                <a:ea typeface="Kozuka Gothic Pro H" pitchFamily="34" charset="-128"/>
              </a:rPr>
              <a:t>Format Folder : </a:t>
            </a:r>
          </a:p>
          <a:p>
            <a:pPr marL="0" indent="0">
              <a:buNone/>
            </a:pPr>
            <a:r>
              <a:rPr lang="en-US" sz="2000" dirty="0" err="1" smtClean="0">
                <a:ea typeface="Kozuka Gothic Pro H" pitchFamily="34" charset="-128"/>
              </a:rPr>
              <a:t>Kelas_Kelompok</a:t>
            </a:r>
            <a:endParaRPr lang="en-US" sz="2000" dirty="0" smtClean="0">
              <a:ea typeface="Kozuka Gothic Pro H" pitchFamily="34" charset="-128"/>
            </a:endParaRPr>
          </a:p>
          <a:p>
            <a:pPr marL="0" indent="0">
              <a:buNone/>
            </a:pPr>
            <a:r>
              <a:rPr lang="en-US" sz="2000" dirty="0" smtClean="0">
                <a:ea typeface="Kozuka Gothic Pro H" pitchFamily="34" charset="-128"/>
              </a:rPr>
              <a:t>AI - 12_Kelompok 01</a:t>
            </a:r>
            <a:endParaRPr lang="en-US" sz="2000" i="1" dirty="0">
              <a:ea typeface="Kozuka Gothic Pro H" pitchFamily="34" charset="-128"/>
            </a:endParaRPr>
          </a:p>
          <a:p>
            <a:pPr marL="0" indent="0">
              <a:buNone/>
            </a:pPr>
            <a:endParaRPr lang="en-US" sz="2000" i="1" dirty="0" smtClean="0">
              <a:ea typeface="Kozuka Gothic Pro H" pitchFamily="34" charset="-128"/>
            </a:endParaRPr>
          </a:p>
          <a:p>
            <a:pPr marL="0" indent="0">
              <a:buNone/>
            </a:pPr>
            <a:r>
              <a:rPr lang="en-US" sz="2000" b="1" dirty="0">
                <a:ea typeface="Kozuka Gothic Pro H" pitchFamily="34" charset="-128"/>
              </a:rPr>
              <a:t>Isi Folder :</a:t>
            </a:r>
          </a:p>
          <a:p>
            <a:pPr>
              <a:buFontTx/>
              <a:buChar char="-"/>
            </a:pPr>
            <a:r>
              <a:rPr lang="en-US" sz="2000" dirty="0">
                <a:ea typeface="Kozuka Gothic Pro H" pitchFamily="34" charset="-128"/>
              </a:rPr>
              <a:t>Program (source + .exe)</a:t>
            </a:r>
          </a:p>
          <a:p>
            <a:pPr>
              <a:buFontTx/>
              <a:buChar char="-"/>
            </a:pPr>
            <a:r>
              <a:rPr lang="en-US" sz="2000" dirty="0" err="1">
                <a:ea typeface="Kozuka Gothic Pro H" pitchFamily="34" charset="-128"/>
              </a:rPr>
              <a:t>Penjelasan</a:t>
            </a:r>
            <a:r>
              <a:rPr lang="en-US" sz="2000" dirty="0">
                <a:ea typeface="Kozuka Gothic Pro H" pitchFamily="34" charset="-128"/>
              </a:rPr>
              <a:t> Isi Program</a:t>
            </a:r>
          </a:p>
          <a:p>
            <a:pPr marL="0" indent="0">
              <a:buNone/>
            </a:pPr>
            <a:endParaRPr lang="en-US" sz="2000" dirty="0">
              <a:ea typeface="Kozuka Gothic Pro H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6009964"/>
            <a:ext cx="358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i="1" dirty="0">
                <a:solidFill>
                  <a:srgbClr val="FF0000"/>
                </a:solidFill>
                <a:ea typeface="Kozuka Gothic Pro H" pitchFamily="34" charset="-128"/>
              </a:rPr>
              <a:t>Deadline : </a:t>
            </a:r>
            <a:endParaRPr lang="en-US" sz="2000" b="1" i="1" dirty="0" smtClean="0">
              <a:solidFill>
                <a:srgbClr val="FF0000"/>
              </a:solidFill>
              <a:ea typeface="Kozuka Gothic Pro H" pitchFamily="34" charset="-128"/>
            </a:endParaRPr>
          </a:p>
          <a:p>
            <a:pPr algn="r"/>
            <a:r>
              <a:rPr lang="en-US" sz="2000" b="1" i="1" dirty="0" smtClean="0">
                <a:solidFill>
                  <a:srgbClr val="FF0000"/>
                </a:solidFill>
                <a:ea typeface="Kozuka Gothic Pro H" pitchFamily="34" charset="-128"/>
              </a:rPr>
              <a:t>H-1 </a:t>
            </a:r>
            <a:r>
              <a:rPr lang="en-US" sz="2000" b="1" i="1" err="1">
                <a:solidFill>
                  <a:srgbClr val="FF0000"/>
                </a:solidFill>
                <a:ea typeface="Kozuka Gothic Pro H" pitchFamily="34" charset="-128"/>
              </a:rPr>
              <a:t>pertemuan</a:t>
            </a:r>
            <a:r>
              <a:rPr lang="en-US" sz="2000" b="1" i="1">
                <a:solidFill>
                  <a:srgbClr val="FF0000"/>
                </a:solidFill>
                <a:ea typeface="Kozuka Gothic Pro H" pitchFamily="34" charset="-128"/>
              </a:rPr>
              <a:t> </a:t>
            </a:r>
            <a:r>
              <a:rPr lang="en-US" sz="2000" b="1" i="1" smtClean="0">
                <a:solidFill>
                  <a:srgbClr val="FF0000"/>
                </a:solidFill>
                <a:ea typeface="Kozuka Gothic Pro H" pitchFamily="34" charset="-128"/>
              </a:rPr>
              <a:t>3 minggu lagi</a:t>
            </a:r>
            <a:endParaRPr lang="en-US" sz="2400" b="1" i="1" dirty="0">
              <a:solidFill>
                <a:srgbClr val="FF0000"/>
              </a:solidFill>
              <a:ea typeface="Kozuka Gothic Pro H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893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219200"/>
            <a:ext cx="8045554" cy="53433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smtClean="0"/>
              <a:t>Isi Makalah :</a:t>
            </a:r>
          </a:p>
          <a:p>
            <a:pPr lvl="1">
              <a:buFontTx/>
              <a:buChar char="-"/>
            </a:pPr>
            <a:r>
              <a:rPr lang="en-US" sz="2400" i="1" smtClean="0"/>
              <a:t>Definisi Algoritma (Pengertian, Rumus Umum, dll.)</a:t>
            </a:r>
          </a:p>
          <a:p>
            <a:pPr lvl="1">
              <a:buFontTx/>
              <a:buChar char="-"/>
            </a:pPr>
            <a:r>
              <a:rPr lang="en-US" sz="2400" i="1" smtClean="0"/>
              <a:t>Penjelasan dari penerapan algoritma tersebut di program yang dibuat (</a:t>
            </a:r>
            <a:r>
              <a:rPr lang="en-US" sz="2400" i="1"/>
              <a:t>langkah per </a:t>
            </a:r>
            <a:r>
              <a:rPr lang="en-US" sz="2400" i="1" smtClean="0"/>
              <a:t>langkah) </a:t>
            </a:r>
          </a:p>
          <a:p>
            <a:pPr lvl="1">
              <a:buFontTx/>
              <a:buChar char="-"/>
            </a:pPr>
            <a:r>
              <a:rPr lang="en-US" sz="2400" i="1" smtClean="0"/>
              <a:t>Contoh kasus yang digunakan dalam program</a:t>
            </a:r>
          </a:p>
          <a:p>
            <a:pPr lvl="1">
              <a:buFontTx/>
              <a:buChar char="-"/>
            </a:pPr>
            <a:r>
              <a:rPr lang="en-US" sz="2400" i="1" smtClean="0"/>
              <a:t>Tampilan (screenshot) program (langkah per langkah)</a:t>
            </a:r>
            <a:endParaRPr lang="en-US" sz="2400" i="1"/>
          </a:p>
          <a:p>
            <a:pPr lvl="1">
              <a:buFontTx/>
              <a:buChar char="-"/>
            </a:pPr>
            <a:endParaRPr lang="en-US" sz="2400" i="1" smtClean="0"/>
          </a:p>
          <a:p>
            <a:pPr lvl="1">
              <a:buFontTx/>
              <a:buChar char="-"/>
            </a:pPr>
            <a:endParaRPr lang="en-US" sz="2400" i="1" smtClean="0"/>
          </a:p>
          <a:p>
            <a:pPr marL="0" indent="0" algn="r">
              <a:buNone/>
            </a:pPr>
            <a:r>
              <a:rPr lang="en-US" sz="2400" i="1" smtClean="0">
                <a:solidFill>
                  <a:srgbClr val="FF0000"/>
                </a:solidFill>
              </a:rPr>
              <a:t>Kumpulkan dalam 1 CD per kelas </a:t>
            </a:r>
          </a:p>
          <a:p>
            <a:pPr marL="0" indent="0" algn="r">
              <a:buNone/>
            </a:pPr>
            <a:r>
              <a:rPr lang="en-US" sz="2400" i="1" smtClean="0">
                <a:solidFill>
                  <a:srgbClr val="FF0000"/>
                </a:solidFill>
              </a:rPr>
              <a:t>(setiap folder berisi MAKALAH &amp; PROGRAM untuk 1 kelompok)</a:t>
            </a:r>
          </a:p>
          <a:p>
            <a:pPr marL="0" indent="0" algn="r">
              <a:buNone/>
            </a:pPr>
            <a:r>
              <a:rPr lang="en-US" sz="2400" b="1" i="1" smtClean="0">
                <a:solidFill>
                  <a:srgbClr val="FF0000"/>
                </a:solidFill>
                <a:ea typeface="Kozuka Gothic Pro H" pitchFamily="34" charset="-128"/>
              </a:rPr>
              <a:t>Format </a:t>
            </a:r>
            <a:r>
              <a:rPr lang="en-US" sz="2400" b="1" i="1">
                <a:solidFill>
                  <a:srgbClr val="FF0000"/>
                </a:solidFill>
                <a:ea typeface="Kozuka Gothic Pro H" pitchFamily="34" charset="-128"/>
              </a:rPr>
              <a:t>Folder : </a:t>
            </a:r>
            <a:r>
              <a:rPr lang="en-US" sz="2400" i="1" smtClean="0">
                <a:solidFill>
                  <a:srgbClr val="FF0000"/>
                </a:solidFill>
                <a:ea typeface="Kozuka Gothic Pro H" pitchFamily="34" charset="-128"/>
              </a:rPr>
              <a:t>Kelas_NomorKelompok</a:t>
            </a:r>
            <a:endParaRPr lang="en-US" sz="2400" i="1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en-US" sz="280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304800"/>
            <a:ext cx="72804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smtClean="0">
                <a:latin typeface="Segoe Print" pitchFamily="2" charset="0"/>
                <a:ea typeface="Cambria Math" pitchFamily="18" charset="0"/>
              </a:rPr>
              <a:t>TUGAS BESAR</a:t>
            </a:r>
            <a:endParaRPr lang="en-US" sz="3200" b="1" u="sng" dirty="0" smtClean="0">
              <a:latin typeface="Segoe Print" pitchFamily="2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26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8006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en-US" sz="2800" dirty="0" err="1" smtClean="0"/>
              <a:t>Penyelesaian</a:t>
            </a:r>
            <a:r>
              <a:rPr lang="en-US" sz="2800" dirty="0" smtClean="0"/>
              <a:t> </a:t>
            </a:r>
            <a:r>
              <a:rPr lang="en-US" sz="2800" dirty="0" err="1"/>
              <a:t>masalah</a:t>
            </a:r>
            <a:r>
              <a:rPr lang="en-US" sz="2800" dirty="0"/>
              <a:t> </a:t>
            </a:r>
            <a:endParaRPr lang="en-US" sz="2800" dirty="0" smtClean="0"/>
          </a:p>
          <a:p>
            <a:pPr marL="0" indent="0" algn="ctr">
              <a:lnSpc>
                <a:spcPct val="160000"/>
              </a:lnSpc>
              <a:buNone/>
            </a:pP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cara</a:t>
            </a:r>
            <a:r>
              <a:rPr lang="en-US" sz="2800" dirty="0" smtClean="0"/>
              <a:t> </a:t>
            </a:r>
            <a:r>
              <a:rPr lang="en-US" sz="2800" dirty="0" err="1" smtClean="0"/>
              <a:t>merepresentasikan</a:t>
            </a:r>
            <a:r>
              <a:rPr lang="en-US" sz="2800" dirty="0" smtClean="0"/>
              <a:t> </a:t>
            </a:r>
            <a:r>
              <a:rPr lang="en-US" sz="2800" dirty="0" err="1"/>
              <a:t>masalah</a:t>
            </a:r>
            <a:r>
              <a:rPr lang="en-US" sz="2800" dirty="0"/>
              <a:t> </a:t>
            </a:r>
            <a:endParaRPr lang="en-US" sz="2800" dirty="0" smtClean="0"/>
          </a:p>
          <a:p>
            <a:pPr marL="0" indent="0" algn="ctr">
              <a:lnSpc>
                <a:spcPct val="160000"/>
              </a:lnSpc>
              <a:buNone/>
            </a:pP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/>
              <a:t>dalam</a:t>
            </a:r>
            <a:r>
              <a:rPr lang="en-US" sz="2800" dirty="0"/>
              <a:t> basis </a:t>
            </a:r>
            <a:r>
              <a:rPr lang="en-US" sz="2800" dirty="0" err="1"/>
              <a:t>pengetahuan</a:t>
            </a:r>
            <a:r>
              <a:rPr lang="en-US" sz="2800" dirty="0"/>
              <a:t> </a:t>
            </a:r>
            <a:endParaRPr lang="en-US" sz="2800" dirty="0" smtClean="0"/>
          </a:p>
          <a:p>
            <a:pPr marL="0" indent="0" algn="ctr">
              <a:lnSpc>
                <a:spcPct val="160000"/>
              </a:lnSpc>
              <a:buNone/>
            </a:pPr>
            <a:r>
              <a:rPr lang="en-US" sz="2800" dirty="0" err="1" smtClean="0"/>
              <a:t>menggunakan</a:t>
            </a:r>
            <a:r>
              <a:rPr lang="en-US" sz="2800" dirty="0" smtClean="0"/>
              <a:t> </a:t>
            </a:r>
            <a:r>
              <a:rPr lang="en-US" sz="2800" b="1" i="1" dirty="0"/>
              <a:t>logic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b="1" i="1" dirty="0" err="1"/>
              <a:t>bahasa</a:t>
            </a:r>
            <a:r>
              <a:rPr lang="en-US" sz="2800" b="1" i="1" dirty="0"/>
              <a:t> formal</a:t>
            </a:r>
            <a:r>
              <a:rPr lang="en-US" sz="2800" dirty="0"/>
              <a:t>.</a:t>
            </a:r>
            <a:endParaRPr lang="id-ID" sz="2800" dirty="0">
              <a:sym typeface="Wingdings" pitchFamily="2" charset="2"/>
            </a:endParaRPr>
          </a:p>
          <a:p>
            <a:pPr marL="0" indent="0" algn="ctr">
              <a:lnSpc>
                <a:spcPct val="160000"/>
              </a:lnSpc>
              <a:buNone/>
            </a:pP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60000"/>
              </a:lnSpc>
              <a:buNone/>
            </a:pPr>
            <a:endParaRPr lang="en-US" sz="28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latin typeface="Segoe Print" pitchFamily="2" charset="0"/>
                <a:ea typeface="Cambria Math" pitchFamily="18" charset="0"/>
              </a:rPr>
              <a:t>REASONING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83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latin typeface="Segoe Print" pitchFamily="2" charset="0"/>
                <a:ea typeface="Cambria Math" pitchFamily="18" charset="0"/>
              </a:rPr>
              <a:t>Searching vs Reasoning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240767"/>
              </p:ext>
            </p:extLst>
          </p:nvPr>
        </p:nvGraphicFramePr>
        <p:xfrm>
          <a:off x="685800" y="1371600"/>
          <a:ext cx="7610475" cy="344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1675"/>
                <a:gridCol w="2819400"/>
                <a:gridCol w="2819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SEARCHING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REASONING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i="1" dirty="0" err="1" smtClean="0"/>
                        <a:t>Representasi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State,</a:t>
                      </a:r>
                      <a:r>
                        <a:rPr lang="en-US" sz="2400" baseline="0" dirty="0" smtClean="0"/>
                        <a:t> </a:t>
                      </a:r>
                    </a:p>
                    <a:p>
                      <a:r>
                        <a:rPr lang="en-US" sz="2400" dirty="0" err="1" smtClean="0"/>
                        <a:t>Ruang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masalah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Basis </a:t>
                      </a:r>
                      <a:r>
                        <a:rPr lang="en-US" sz="2400" dirty="0" err="1" smtClean="0"/>
                        <a:t>pengetahuan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i="1" dirty="0" err="1" smtClean="0"/>
                        <a:t>Teknik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Strategi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pencarian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Penalaran</a:t>
                      </a:r>
                      <a:r>
                        <a:rPr lang="en-US" sz="2400" baseline="0" smtClean="0"/>
                        <a:t> </a:t>
                      </a:r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i="1" dirty="0" err="1" smtClean="0"/>
                        <a:t>Tujuan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Menemukan</a:t>
                      </a:r>
                      <a:r>
                        <a:rPr lang="en-US" sz="2400" dirty="0" smtClean="0"/>
                        <a:t>  </a:t>
                      </a:r>
                      <a:r>
                        <a:rPr lang="en-US" sz="2400" dirty="0" err="1" smtClean="0"/>
                        <a:t>nilai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tertentu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Menghasilkan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kesimpulan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i="1" dirty="0" err="1" smtClean="0"/>
                        <a:t>Masalah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Kelengkapan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representasi</a:t>
                      </a:r>
                      <a:r>
                        <a:rPr lang="en-US" sz="2400" baseline="0" dirty="0" smtClean="0"/>
                        <a:t> state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Kelengkapan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aturan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04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371600"/>
            <a:ext cx="8153400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>
                <a:sym typeface="Wingdings" pitchFamily="2" charset="2"/>
              </a:rPr>
              <a:t>Pendekatan</a:t>
            </a:r>
            <a:r>
              <a:rPr lang="en-US" dirty="0">
                <a:sym typeface="Wingdings" pitchFamily="2" charset="2"/>
              </a:rPr>
              <a:t> </a:t>
            </a:r>
            <a:endParaRPr lang="id-ID" dirty="0">
              <a:sym typeface="Wingdings" pitchFamily="2" charset="2"/>
            </a:endParaRPr>
          </a:p>
          <a:p>
            <a:pPr lvl="1"/>
            <a:r>
              <a:rPr lang="en-US" dirty="0" err="1"/>
              <a:t>Logika</a:t>
            </a:r>
            <a:r>
              <a:rPr lang="en-US" dirty="0"/>
              <a:t> </a:t>
            </a:r>
            <a:r>
              <a:rPr lang="en-US" dirty="0" err="1"/>
              <a:t>pasti</a:t>
            </a:r>
            <a:r>
              <a:rPr lang="en-US" dirty="0"/>
              <a:t> </a:t>
            </a:r>
            <a:r>
              <a:rPr lang="en-US" i="1" dirty="0"/>
              <a:t>(</a:t>
            </a:r>
            <a:r>
              <a:rPr lang="en-US" i="1" dirty="0" smtClean="0"/>
              <a:t>propositional</a:t>
            </a:r>
            <a:r>
              <a:rPr lang="en-US" i="1" dirty="0"/>
              <a:t>, first order/predicate)</a:t>
            </a:r>
          </a:p>
          <a:p>
            <a:pPr lvl="1"/>
            <a:r>
              <a:rPr lang="en-US" dirty="0" err="1"/>
              <a:t>Logika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pasti</a:t>
            </a:r>
            <a:r>
              <a:rPr lang="en-US" dirty="0"/>
              <a:t> </a:t>
            </a:r>
            <a:r>
              <a:rPr lang="en-US" i="1" dirty="0"/>
              <a:t>(fuzzy logic)</a:t>
            </a:r>
          </a:p>
          <a:p>
            <a:pPr marL="0" indent="0" algn="ctr">
              <a:lnSpc>
                <a:spcPct val="160000"/>
              </a:lnSpc>
              <a:buNone/>
            </a:pPr>
            <a:endParaRPr lang="en-US" sz="28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latin typeface="Segoe Print" pitchFamily="2" charset="0"/>
                <a:ea typeface="Cambria Math" pitchFamily="18" charset="0"/>
              </a:rPr>
              <a:t>REASONING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94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295275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err="1" smtClean="0">
                <a:latin typeface="Segoe Print" pitchFamily="2" charset="0"/>
                <a:ea typeface="Cambria Math" pitchFamily="18" charset="0"/>
              </a:rPr>
              <a:t>Jenis</a:t>
            </a:r>
            <a:r>
              <a:rPr lang="en-US" sz="3600" b="1" u="sng" dirty="0" smtClean="0">
                <a:latin typeface="Segoe Print" pitchFamily="2" charset="0"/>
                <a:ea typeface="Cambria Math" pitchFamily="18" charset="0"/>
              </a:rPr>
              <a:t> Logic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659144"/>
              </p:ext>
            </p:extLst>
          </p:nvPr>
        </p:nvGraphicFramePr>
        <p:xfrm>
          <a:off x="533400" y="1371600"/>
          <a:ext cx="8001000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0066"/>
                <a:gridCol w="2545904"/>
                <a:gridCol w="316503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/>
                        <a:t>JENIS LOGIC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/>
                        <a:t>YANG ADA DI DUNIA</a:t>
                      </a:r>
                      <a:r>
                        <a:rPr lang="en-US" sz="2000" b="1" baseline="0" dirty="0" smtClean="0"/>
                        <a:t> NYATA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/>
                        <a:t>APA YG DIPERCAYA AGENT TENTANG NYATA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1" i="1" dirty="0" smtClean="0"/>
                        <a:t>Propositional</a:t>
                      </a:r>
                      <a:r>
                        <a:rPr lang="en-US" sz="2000" b="1" i="1" baseline="0" dirty="0" smtClean="0"/>
                        <a:t> </a:t>
                      </a:r>
                      <a:r>
                        <a:rPr lang="en-US" sz="2000" b="0" i="1" baseline="0" dirty="0" smtClean="0"/>
                        <a:t>logic</a:t>
                      </a:r>
                      <a:endParaRPr lang="en-US" sz="20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err="1" smtClean="0"/>
                        <a:t>Fakta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err="1" smtClean="0"/>
                        <a:t>Benar</a:t>
                      </a:r>
                      <a:r>
                        <a:rPr lang="en-US" sz="2000" dirty="0" smtClean="0"/>
                        <a:t>/</a:t>
                      </a:r>
                      <a:r>
                        <a:rPr lang="en-US" sz="2000" dirty="0" err="1" smtClean="0"/>
                        <a:t>salah</a:t>
                      </a:r>
                      <a:r>
                        <a:rPr lang="en-US" sz="2000" dirty="0" smtClean="0"/>
                        <a:t>/</a:t>
                      </a:r>
                      <a:r>
                        <a:rPr lang="en-US" sz="2000" dirty="0" err="1" smtClean="0"/>
                        <a:t>tidak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diketahui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1" i="1" dirty="0" smtClean="0"/>
                        <a:t>First order </a:t>
                      </a:r>
                      <a:r>
                        <a:rPr lang="en-US" sz="2000" b="0" i="1" dirty="0" smtClean="0"/>
                        <a:t>logic</a:t>
                      </a:r>
                      <a:endParaRPr lang="en-US" sz="20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err="1" smtClean="0"/>
                        <a:t>Fakta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Objek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Relasi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Benar</a:t>
                      </a:r>
                      <a:r>
                        <a:rPr lang="en-US" sz="2000" dirty="0" smtClean="0"/>
                        <a:t>/</a:t>
                      </a:r>
                      <a:r>
                        <a:rPr lang="en-US" sz="2000" dirty="0" err="1" smtClean="0"/>
                        <a:t>salah</a:t>
                      </a:r>
                      <a:r>
                        <a:rPr lang="en-US" sz="2000" dirty="0" smtClean="0"/>
                        <a:t>/</a:t>
                      </a:r>
                      <a:r>
                        <a:rPr lang="en-US" sz="2000" dirty="0" err="1" smtClean="0"/>
                        <a:t>tidak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diketahui</a:t>
                      </a:r>
                      <a:endParaRPr lang="en-US" sz="20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1" i="1" dirty="0" smtClean="0"/>
                        <a:t>Temporary </a:t>
                      </a:r>
                      <a:r>
                        <a:rPr lang="en-US" sz="2000" b="0" i="1" dirty="0" smtClean="0"/>
                        <a:t>logic</a:t>
                      </a:r>
                      <a:endParaRPr lang="en-US" sz="20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Fakta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Objek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Relasi</a:t>
                      </a:r>
                      <a:r>
                        <a:rPr lang="en-US" sz="2000" dirty="0" smtClean="0"/>
                        <a:t>,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Waktu</a:t>
                      </a:r>
                      <a:endParaRPr lang="en-US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Benar</a:t>
                      </a:r>
                      <a:r>
                        <a:rPr lang="en-US" sz="2000" dirty="0" smtClean="0"/>
                        <a:t>/</a:t>
                      </a:r>
                      <a:r>
                        <a:rPr lang="en-US" sz="2000" dirty="0" err="1" smtClean="0"/>
                        <a:t>salah</a:t>
                      </a:r>
                      <a:r>
                        <a:rPr lang="en-US" sz="2000" dirty="0" smtClean="0"/>
                        <a:t>/</a:t>
                      </a:r>
                      <a:r>
                        <a:rPr lang="en-US" sz="2000" dirty="0" err="1" smtClean="0"/>
                        <a:t>tidak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diketahui</a:t>
                      </a:r>
                      <a:endParaRPr lang="en-US" sz="20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1" i="1" dirty="0" smtClean="0"/>
                        <a:t>Probability theory</a:t>
                      </a:r>
                      <a:endParaRPr lang="en-US" sz="20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err="1" smtClean="0"/>
                        <a:t>Fakta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err="1" smtClean="0"/>
                        <a:t>Derajat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kebenaran</a:t>
                      </a:r>
                      <a:r>
                        <a:rPr lang="en-US" sz="2000" dirty="0" smtClean="0"/>
                        <a:t> [1,0]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1" i="1" dirty="0" smtClean="0"/>
                        <a:t>Fuzzy </a:t>
                      </a:r>
                      <a:r>
                        <a:rPr lang="en-US" sz="2000" b="0" i="1" dirty="0" smtClean="0"/>
                        <a:t>logic</a:t>
                      </a:r>
                      <a:endParaRPr lang="en-US" sz="20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err="1" smtClean="0"/>
                        <a:t>Derajat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kebenaran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Derajat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kebenaran</a:t>
                      </a:r>
                      <a:r>
                        <a:rPr lang="en-US" sz="2000" dirty="0" smtClean="0"/>
                        <a:t> [1,0]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06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1200"/>
            <a:ext cx="7620000" cy="1828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 panose="020F0704030504030204" pitchFamily="34" charset="0"/>
                <a:cs typeface="Arabic Typesetting" pitchFamily="66" charset="-78"/>
              </a:rPr>
              <a:t>K N O W L E D G E - B A S E D </a:t>
            </a:r>
            <a:r>
              <a:rPr lang="en-US" sz="5300" dirty="0" smtClean="0">
                <a:latin typeface="Arial Rounded MT Bold" panose="020F0704030504030204" pitchFamily="34" charset="0"/>
                <a:cs typeface="Arabic Typesetting" pitchFamily="66" charset="-78"/>
              </a:rPr>
              <a:t/>
            </a:r>
            <a:br>
              <a:rPr lang="en-US" sz="5300" dirty="0" smtClean="0">
                <a:latin typeface="Arial Rounded MT Bold" panose="020F0704030504030204" pitchFamily="34" charset="0"/>
                <a:cs typeface="Arabic Typesetting" pitchFamily="66" charset="-78"/>
              </a:rPr>
            </a:br>
            <a:r>
              <a:rPr lang="en-US" sz="3600" dirty="0" smtClean="0">
                <a:latin typeface="Arial Rounded MT Bold" panose="020F0704030504030204" pitchFamily="34" charset="0"/>
                <a:cs typeface="Arabic Typesetting" pitchFamily="66" charset="-78"/>
              </a:rPr>
              <a:t>A G E N T</a:t>
            </a:r>
            <a:endParaRPr lang="en-US" sz="2800" dirty="0" smtClean="0">
              <a:latin typeface="Arial Rounded MT Bold" panose="020F0704030504030204" pitchFamily="34" charset="0"/>
              <a:cs typeface="Arabic Typesetting" pitchFamily="66" charset="-78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524000" y="4037012"/>
            <a:ext cx="6248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24000" y="1752600"/>
            <a:ext cx="6248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98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304800"/>
            <a:ext cx="779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latin typeface="Segoe Print" pitchFamily="2" charset="0"/>
                <a:ea typeface="Cambria Math" pitchFamily="18" charset="0"/>
              </a:rPr>
              <a:t>KB Agent</a:t>
            </a:r>
            <a:endParaRPr lang="en-US" sz="3200" b="1" u="sng" dirty="0">
              <a:latin typeface="Segoe Print" pitchFamily="2" charset="0"/>
              <a:ea typeface="Cambria Math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295400"/>
            <a:ext cx="78741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smtClean="0">
                <a:latin typeface="+mj-lt"/>
                <a:ea typeface="Cambria Math" pitchFamily="18" charset="0"/>
                <a:cs typeface="Arial" panose="020B0604020202020204" pitchFamily="34" charset="0"/>
              </a:rPr>
              <a:t>Agent yang </a:t>
            </a:r>
            <a:r>
              <a:rPr lang="en-US" sz="2800" i="1" dirty="0" err="1" smtClean="0">
                <a:latin typeface="+mj-lt"/>
                <a:ea typeface="Cambria Math" pitchFamily="18" charset="0"/>
                <a:cs typeface="Arial" panose="020B0604020202020204" pitchFamily="34" charset="0"/>
              </a:rPr>
              <a:t>menentukan</a:t>
            </a:r>
            <a:r>
              <a:rPr lang="en-US" sz="2800" i="1" dirty="0" smtClean="0">
                <a:latin typeface="+mj-lt"/>
                <a:ea typeface="Cambria Math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+mj-lt"/>
                <a:ea typeface="Cambria Math" pitchFamily="18" charset="0"/>
                <a:cs typeface="Arial" panose="020B0604020202020204" pitchFamily="34" charset="0"/>
              </a:rPr>
              <a:t>aksi</a:t>
            </a:r>
            <a:r>
              <a:rPr lang="en-US" sz="2800" i="1" dirty="0" smtClean="0">
                <a:latin typeface="+mj-lt"/>
                <a:ea typeface="Cambria Math" pitchFamily="18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i="1" dirty="0" err="1" smtClean="0">
                <a:latin typeface="+mj-lt"/>
                <a:ea typeface="Cambria Math" pitchFamily="18" charset="0"/>
                <a:cs typeface="Arial" panose="020B0604020202020204" pitchFamily="34" charset="0"/>
              </a:rPr>
              <a:t>berdasarkan</a:t>
            </a:r>
            <a:r>
              <a:rPr lang="en-US" sz="2800" i="1" dirty="0" smtClean="0">
                <a:latin typeface="+mj-lt"/>
                <a:ea typeface="Cambria Math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+mj-lt"/>
                <a:ea typeface="Cambria Math" pitchFamily="18" charset="0"/>
                <a:cs typeface="Arial" panose="020B0604020202020204" pitchFamily="34" charset="0"/>
              </a:rPr>
              <a:t>pengetahuan</a:t>
            </a:r>
            <a:r>
              <a:rPr lang="en-US" sz="2800" i="1" dirty="0">
                <a:latin typeface="+mj-lt"/>
                <a:ea typeface="Cambria Math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smtClean="0">
                <a:latin typeface="+mj-lt"/>
                <a:ea typeface="Cambria Math" pitchFamily="18" charset="0"/>
                <a:cs typeface="Arial" panose="020B0604020202020204" pitchFamily="34" charset="0"/>
              </a:rPr>
              <a:t>yang </a:t>
            </a:r>
            <a:r>
              <a:rPr lang="en-US" sz="2800" i="1" dirty="0" err="1" smtClean="0">
                <a:latin typeface="+mj-lt"/>
                <a:ea typeface="Cambria Math" pitchFamily="18" charset="0"/>
                <a:cs typeface="Arial" panose="020B0604020202020204" pitchFamily="34" charset="0"/>
              </a:rPr>
              <a:t>dimilikinya</a:t>
            </a:r>
            <a:r>
              <a:rPr lang="en-US" sz="2800" i="1" dirty="0" smtClean="0">
                <a:latin typeface="+mj-lt"/>
                <a:ea typeface="Cambria Math" pitchFamily="18" charset="0"/>
                <a:cs typeface="Arial" panose="020B0604020202020204" pitchFamily="34" charset="0"/>
              </a:rPr>
              <a:t> (</a:t>
            </a:r>
            <a:r>
              <a:rPr lang="en-US" sz="2800" i="1" dirty="0" err="1" smtClean="0">
                <a:latin typeface="+mj-lt"/>
                <a:ea typeface="Cambria Math" pitchFamily="18" charset="0"/>
                <a:cs typeface="Arial" panose="020B0604020202020204" pitchFamily="34" charset="0"/>
              </a:rPr>
              <a:t>melakukan</a:t>
            </a:r>
            <a:r>
              <a:rPr lang="en-US" sz="2800" i="1" dirty="0" smtClean="0">
                <a:latin typeface="+mj-lt"/>
                <a:ea typeface="Cambria Math" pitchFamily="18" charset="0"/>
                <a:cs typeface="Arial" panose="020B0604020202020204" pitchFamily="34" charset="0"/>
              </a:rPr>
              <a:t> reasoning).</a:t>
            </a:r>
          </a:p>
        </p:txBody>
      </p:sp>
    </p:spTree>
    <p:extLst>
      <p:ext uri="{BB962C8B-B14F-4D97-AF65-F5344CB8AC3E}">
        <p14:creationId xmlns:p14="http://schemas.microsoft.com/office/powerpoint/2010/main" val="104916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12087</TotalTime>
  <Words>745</Words>
  <Application>Microsoft Office PowerPoint</Application>
  <PresentationFormat>On-screen Show (4:3)</PresentationFormat>
  <Paragraphs>250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Arabic Typesetting</vt:lpstr>
      <vt:lpstr>Arial</vt:lpstr>
      <vt:lpstr>Arial Rounded MT Bold</vt:lpstr>
      <vt:lpstr>Calibri</vt:lpstr>
      <vt:lpstr>Cambria Math</vt:lpstr>
      <vt:lpstr>Kozuka Gothic Pro H</vt:lpstr>
      <vt:lpstr>Segoe Print</vt:lpstr>
      <vt:lpstr>Wingdings</vt:lpstr>
      <vt:lpstr>Office Theme</vt:lpstr>
      <vt:lpstr>MATERI PERKULIAHAN KECERDASAN BUATAN</vt:lpstr>
      <vt:lpstr>PowerPoint Presentation</vt:lpstr>
      <vt:lpstr>R E A S O N I N G</vt:lpstr>
      <vt:lpstr>PowerPoint Presentation</vt:lpstr>
      <vt:lpstr>PowerPoint Presentation</vt:lpstr>
      <vt:lpstr>PowerPoint Presentation</vt:lpstr>
      <vt:lpstr>PowerPoint Presentation</vt:lpstr>
      <vt:lpstr>K N O W L E D G E - B A S E D  A G E N 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 R O P O S I T I O N A L  L O G I 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 N O W L E D G E - B A S E D  S Y S T E 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TUGAS PERORANGAN</vt:lpstr>
      <vt:lpstr>TUGAS KELOMPOK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Pemrograman Berorientasi Objek &lt;PBO&gt;</dc:title>
  <dc:creator>Ken</dc:creator>
  <cp:lastModifiedBy>ASUS</cp:lastModifiedBy>
  <cp:revision>636</cp:revision>
  <dcterms:created xsi:type="dcterms:W3CDTF">2012-02-22T14:18:32Z</dcterms:created>
  <dcterms:modified xsi:type="dcterms:W3CDTF">2019-10-21T05:54:24Z</dcterms:modified>
</cp:coreProperties>
</file>