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5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41" autoAdjust="0"/>
    <p:restoredTop sz="94660"/>
  </p:normalViewPr>
  <p:slideViewPr>
    <p:cSldViewPr>
      <p:cViewPr varScale="1">
        <p:scale>
          <a:sx n="51" d="100"/>
          <a:sy n="51" d="100"/>
        </p:scale>
        <p:origin x="1248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2BD00-16B3-4EFE-A3E0-5FC4EBEC4333}" type="datetimeFigureOut">
              <a:rPr lang="en-US" smtClean="0"/>
              <a:pPr/>
              <a:t>8/29/2018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45660C5-17D3-44CA-B5DF-B3F904A92AC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2BD00-16B3-4EFE-A3E0-5FC4EBEC4333}" type="datetimeFigureOut">
              <a:rPr lang="en-US" smtClean="0"/>
              <a:pPr/>
              <a:t>8/29/2018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660C5-17D3-44CA-B5DF-B3F904A92A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B45660C5-17D3-44CA-B5DF-B3F904A92AC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2BD00-16B3-4EFE-A3E0-5FC4EBEC4333}" type="datetimeFigureOut">
              <a:rPr lang="en-US" smtClean="0"/>
              <a:pPr/>
              <a:t>8/29/2018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2BD00-16B3-4EFE-A3E0-5FC4EBEC4333}" type="datetimeFigureOut">
              <a:rPr lang="en-US" smtClean="0"/>
              <a:pPr/>
              <a:t>8/29/2018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B45660C5-17D3-44CA-B5DF-B3F904A92AC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2BD00-16B3-4EFE-A3E0-5FC4EBEC4333}" type="datetimeFigureOut">
              <a:rPr lang="en-US" smtClean="0"/>
              <a:pPr/>
              <a:t>8/29/2018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45660C5-17D3-44CA-B5DF-B3F904A92AC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9742BD00-16B3-4EFE-A3E0-5FC4EBEC4333}" type="datetimeFigureOut">
              <a:rPr lang="en-US" smtClean="0"/>
              <a:pPr/>
              <a:t>8/29/2018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660C5-17D3-44CA-B5DF-B3F904A92AC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2BD00-16B3-4EFE-A3E0-5FC4EBEC4333}" type="datetimeFigureOut">
              <a:rPr lang="en-US" smtClean="0"/>
              <a:pPr/>
              <a:t>8/29/2018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B45660C5-17D3-44CA-B5DF-B3F904A92AC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2BD00-16B3-4EFE-A3E0-5FC4EBEC4333}" type="datetimeFigureOut">
              <a:rPr lang="en-US" smtClean="0"/>
              <a:pPr/>
              <a:t>8/29/2018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B45660C5-17D3-44CA-B5DF-B3F904A92A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2BD00-16B3-4EFE-A3E0-5FC4EBEC4333}" type="datetimeFigureOut">
              <a:rPr lang="en-US" smtClean="0"/>
              <a:pPr/>
              <a:t>8/29/2018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45660C5-17D3-44CA-B5DF-B3F904A92A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45660C5-17D3-44CA-B5DF-B3F904A92AC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2BD00-16B3-4EFE-A3E0-5FC4EBEC4333}" type="datetimeFigureOut">
              <a:rPr lang="en-US" smtClean="0"/>
              <a:pPr/>
              <a:t>8/29/2018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B45660C5-17D3-44CA-B5DF-B3F904A92AC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9742BD00-16B3-4EFE-A3E0-5FC4EBEC4333}" type="datetimeFigureOut">
              <a:rPr lang="en-US" smtClean="0"/>
              <a:pPr/>
              <a:t>8/29/2018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9742BD00-16B3-4EFE-A3E0-5FC4EBEC4333}" type="datetimeFigureOut">
              <a:rPr lang="en-US" smtClean="0"/>
              <a:pPr/>
              <a:t>8/29/2018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45660C5-17D3-44CA-B5DF-B3F904A92AC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2.pptx" TargetMode="External"/><Relationship Id="rId2" Type="http://schemas.openxmlformats.org/officeDocument/2006/relationships/hyperlink" Target="1.pptx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400" b="1" dirty="0" smtClean="0">
                <a:solidFill>
                  <a:schemeClr val="tx1"/>
                </a:solidFill>
              </a:rPr>
              <a:t>WEBER</a:t>
            </a:r>
            <a:endParaRPr lang="en-US" sz="4400" b="1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TEORI LOKASI BIAYA MINIMUM</a:t>
            </a:r>
            <a:endParaRPr lang="en-US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Aglomerasi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Ada</a:t>
            </a:r>
            <a:r>
              <a:rPr lang="en-US" dirty="0" smtClean="0"/>
              <a:t> 3 </a:t>
            </a:r>
            <a:r>
              <a:rPr lang="en-US" dirty="0" err="1" smtClean="0"/>
              <a:t>industri</a:t>
            </a:r>
            <a:r>
              <a:rPr lang="en-US" dirty="0" smtClean="0"/>
              <a:t> yang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lokasi</a:t>
            </a:r>
            <a:r>
              <a:rPr lang="en-US" dirty="0" smtClean="0"/>
              <a:t> </a:t>
            </a:r>
            <a:r>
              <a:rPr lang="en-US" dirty="0" err="1" smtClean="0"/>
              <a:t>biaya</a:t>
            </a:r>
            <a:r>
              <a:rPr lang="en-US" dirty="0" smtClean="0"/>
              <a:t> </a:t>
            </a:r>
            <a:r>
              <a:rPr lang="en-US" dirty="0" err="1" smtClean="0"/>
              <a:t>transpor</a:t>
            </a:r>
            <a:r>
              <a:rPr lang="en-US" dirty="0" smtClean="0"/>
              <a:t> minimal </a:t>
            </a:r>
            <a:r>
              <a:rPr lang="en-US" dirty="0" err="1" smtClean="0"/>
              <a:t>pada</a:t>
            </a:r>
            <a:r>
              <a:rPr lang="en-US" dirty="0" smtClean="0"/>
              <a:t> T1, T2 </a:t>
            </a:r>
            <a:r>
              <a:rPr lang="en-US" dirty="0" err="1" smtClean="0"/>
              <a:t>dan</a:t>
            </a:r>
            <a:r>
              <a:rPr lang="en-US" dirty="0" smtClean="0"/>
              <a:t> T3</a:t>
            </a:r>
          </a:p>
          <a:p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>
                <a:sym typeface="Wingdings" pitchFamily="2" charset="2"/>
              </a:rPr>
              <a:t>isodapan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kritis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berpotongan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di</a:t>
            </a:r>
            <a:r>
              <a:rPr lang="en-US" dirty="0" smtClean="0">
                <a:sym typeface="Wingdings" pitchFamily="2" charset="2"/>
              </a:rPr>
              <a:t> A </a:t>
            </a:r>
          </a:p>
          <a:p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>
                <a:sym typeface="Wingdings" pitchFamily="2" charset="2"/>
              </a:rPr>
              <a:t>aglomerasi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akan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terjadi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di</a:t>
            </a:r>
            <a:r>
              <a:rPr lang="en-US" dirty="0" smtClean="0">
                <a:sym typeface="Wingdings" pitchFamily="2" charset="2"/>
              </a:rPr>
              <a:t> A </a:t>
            </a:r>
          </a:p>
          <a:p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>
                <a:sym typeface="Wingdings" pitchFamily="2" charset="2"/>
              </a:rPr>
              <a:t>lebih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efisien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bila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masing-masing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Tnya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1828800" y="1981200"/>
            <a:ext cx="2514600" cy="28956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286000" y="2895600"/>
            <a:ext cx="1219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800" dirty="0" smtClean="0"/>
              <a:t>T1</a:t>
            </a:r>
            <a:endParaRPr lang="en-US" sz="2800" dirty="0"/>
          </a:p>
        </p:txBody>
      </p:sp>
      <p:sp>
        <p:nvSpPr>
          <p:cNvPr id="6" name="Oval 5"/>
          <p:cNvSpPr/>
          <p:nvPr/>
        </p:nvSpPr>
        <p:spPr>
          <a:xfrm>
            <a:off x="3657600" y="1905000"/>
            <a:ext cx="2362200" cy="29718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667000" y="3352800"/>
            <a:ext cx="2590800" cy="28194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4648200" y="2819400"/>
            <a:ext cx="99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800" dirty="0" smtClean="0"/>
              <a:t>T2</a:t>
            </a:r>
            <a:endParaRPr lang="en-US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3581400" y="5029200"/>
            <a:ext cx="83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800" dirty="0" smtClean="0"/>
              <a:t>T3</a:t>
            </a:r>
            <a:endParaRPr lang="en-US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3810000" y="35052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Teori</a:t>
            </a:r>
            <a:r>
              <a:rPr lang="en-US" dirty="0" smtClean="0"/>
              <a:t> </a:t>
            </a:r>
            <a:r>
              <a:rPr lang="en-US" dirty="0" err="1" smtClean="0"/>
              <a:t>Lokasi</a:t>
            </a:r>
            <a:r>
              <a:rPr lang="en-US" dirty="0" smtClean="0"/>
              <a:t> </a:t>
            </a:r>
            <a:r>
              <a:rPr lang="en-US" dirty="0" err="1" smtClean="0"/>
              <a:t>pasar</a:t>
            </a:r>
            <a:r>
              <a:rPr lang="en-US" dirty="0" smtClean="0"/>
              <a:t> </a:t>
            </a:r>
            <a:r>
              <a:rPr lang="en-US" dirty="0" err="1" smtClean="0"/>
              <a:t>Losch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Dari </a:t>
            </a:r>
            <a:r>
              <a:rPr lang="en-US" dirty="0" err="1" smtClean="0"/>
              <a:t>permintaan</a:t>
            </a:r>
            <a:r>
              <a:rPr lang="en-US" dirty="0" smtClean="0"/>
              <a:t> (</a:t>
            </a:r>
            <a:r>
              <a:rPr lang="en-US" dirty="0" err="1" smtClean="0"/>
              <a:t>pasar</a:t>
            </a:r>
            <a:r>
              <a:rPr lang="en-US" dirty="0" smtClean="0"/>
              <a:t>)</a:t>
            </a:r>
          </a:p>
          <a:p>
            <a:pPr>
              <a:buFont typeface="Wingdings"/>
              <a:buChar char="à"/>
            </a:pPr>
            <a:r>
              <a:rPr lang="en-US" dirty="0" err="1" smtClean="0">
                <a:sym typeface="Wingdings" pitchFamily="2" charset="2"/>
              </a:rPr>
              <a:t>Lokasi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penjual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berpengaruh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terhadap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jumlah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konsumennya</a:t>
            </a:r>
            <a:endParaRPr lang="en-US" dirty="0" smtClean="0">
              <a:sym typeface="Wingdings" pitchFamily="2" charset="2"/>
            </a:endParaRPr>
          </a:p>
          <a:p>
            <a:pPr>
              <a:buFont typeface="Wingdings"/>
              <a:buChar char="à"/>
            </a:pPr>
            <a:r>
              <a:rPr lang="en-US" dirty="0" smtClean="0">
                <a:sym typeface="Wingdings" pitchFamily="2" charset="2"/>
              </a:rPr>
              <a:t>Makin </a:t>
            </a:r>
            <a:r>
              <a:rPr lang="en-US" dirty="0" err="1" smtClean="0">
                <a:sym typeface="Wingdings" pitchFamily="2" charset="2"/>
              </a:rPr>
              <a:t>jauh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dari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pasar</a:t>
            </a:r>
            <a:r>
              <a:rPr lang="en-US" dirty="0" smtClean="0">
                <a:sym typeface="Wingdings" pitchFamily="2" charset="2"/>
              </a:rPr>
              <a:t>  </a:t>
            </a:r>
            <a:r>
              <a:rPr lang="en-US" dirty="0" err="1" smtClean="0">
                <a:sym typeface="Wingdings" pitchFamily="2" charset="2"/>
              </a:rPr>
              <a:t>konsumen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enggan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karena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biaya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transpor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/>
              <a:t>W</a:t>
            </a:r>
            <a:r>
              <a:rPr lang="en-US" sz="3200" dirty="0" smtClean="0"/>
              <a:t>eber</a:t>
            </a:r>
            <a:endParaRPr lang="en-US" sz="32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err="1"/>
              <a:t>L</a:t>
            </a:r>
            <a:r>
              <a:rPr lang="en-US" sz="3200" dirty="0" err="1" smtClean="0"/>
              <a:t>osch</a:t>
            </a:r>
            <a:endParaRPr lang="en-US" sz="3200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r>
              <a:rPr lang="en-US" sz="2800" dirty="0" err="1" smtClean="0"/>
              <a:t>Sisi</a:t>
            </a:r>
            <a:r>
              <a:rPr lang="en-US" sz="2800" dirty="0" smtClean="0"/>
              <a:t> </a:t>
            </a:r>
            <a:r>
              <a:rPr lang="en-US" sz="2800" dirty="0" err="1" smtClean="0"/>
              <a:t>produksi</a:t>
            </a:r>
            <a:endParaRPr lang="en-US" sz="2800" dirty="0" smtClean="0"/>
          </a:p>
          <a:p>
            <a:r>
              <a:rPr lang="en-US" sz="2800" dirty="0" smtClean="0"/>
              <a:t>(</a:t>
            </a:r>
            <a:r>
              <a:rPr lang="en-US" sz="2800" dirty="0" err="1" smtClean="0"/>
              <a:t>lokasi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ongkos</a:t>
            </a:r>
            <a:r>
              <a:rPr lang="en-US" sz="2800" dirty="0" smtClean="0"/>
              <a:t> </a:t>
            </a:r>
            <a:r>
              <a:rPr lang="en-US" sz="2800" dirty="0" err="1" smtClean="0"/>
              <a:t>transpor</a:t>
            </a:r>
            <a:r>
              <a:rPr lang="en-US" sz="2800" dirty="0" smtClean="0"/>
              <a:t> </a:t>
            </a:r>
            <a:r>
              <a:rPr lang="en-US" sz="2800" dirty="0" err="1" smtClean="0"/>
              <a:t>terkecil</a:t>
            </a:r>
            <a:r>
              <a:rPr lang="en-US" sz="2800" dirty="0" smtClean="0"/>
              <a:t>)</a:t>
            </a:r>
            <a:endParaRPr lang="en-US" sz="280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US" sz="2800" dirty="0" err="1" smtClean="0"/>
              <a:t>Sisi</a:t>
            </a:r>
            <a:r>
              <a:rPr lang="en-US" sz="2800" dirty="0" smtClean="0"/>
              <a:t> </a:t>
            </a:r>
            <a:r>
              <a:rPr lang="en-US" sz="2800" dirty="0" err="1" smtClean="0"/>
              <a:t>permintaan</a:t>
            </a:r>
            <a:endParaRPr lang="en-US" sz="2800" dirty="0" smtClean="0"/>
          </a:p>
          <a:p>
            <a:r>
              <a:rPr lang="en-US" sz="2800" dirty="0" smtClean="0"/>
              <a:t>(</a:t>
            </a:r>
            <a:r>
              <a:rPr lang="en-US" sz="2800" dirty="0" err="1" smtClean="0"/>
              <a:t>penjualan</a:t>
            </a:r>
            <a:r>
              <a:rPr lang="en-US" sz="2800" dirty="0" smtClean="0"/>
              <a:t> </a:t>
            </a:r>
            <a:r>
              <a:rPr lang="en-US" sz="2800" dirty="0" err="1" smtClean="0"/>
              <a:t>maksimal</a:t>
            </a:r>
            <a:r>
              <a:rPr lang="en-US" sz="2800" dirty="0" smtClean="0"/>
              <a:t>)</a:t>
            </a:r>
            <a:endParaRPr lang="en-US" sz="2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perbedaan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Penggabungan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Weber</a:t>
            </a:r>
          </a:p>
          <a:p>
            <a:r>
              <a:rPr lang="en-US" dirty="0" err="1" smtClean="0"/>
              <a:t>Losch</a:t>
            </a:r>
            <a:endParaRPr lang="en-US" dirty="0" smtClean="0"/>
          </a:p>
          <a:p>
            <a:r>
              <a:rPr lang="en-US" dirty="0" smtClean="0">
                <a:sym typeface="Wingdings" pitchFamily="2" charset="2"/>
              </a:rPr>
              <a:t> SMITH </a:t>
            </a:r>
          </a:p>
          <a:p>
            <a:pPr lvl="1"/>
            <a:r>
              <a:rPr lang="en-US" dirty="0" err="1" smtClean="0">
                <a:sym typeface="Wingdings" pitchFamily="2" charset="2"/>
              </a:rPr>
              <a:t>Konsep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biaya</a:t>
            </a:r>
            <a:r>
              <a:rPr lang="en-US" dirty="0" smtClean="0">
                <a:sym typeface="Wingdings" pitchFamily="2" charset="2"/>
              </a:rPr>
              <a:t> rata-rata (</a:t>
            </a:r>
            <a:r>
              <a:rPr lang="en-US" i="1" dirty="0" smtClean="0">
                <a:sym typeface="Wingdings" pitchFamily="2" charset="2"/>
              </a:rPr>
              <a:t>average cost</a:t>
            </a:r>
            <a:r>
              <a:rPr lang="en-US" dirty="0" smtClean="0">
                <a:sym typeface="Wingdings" pitchFamily="2" charset="2"/>
              </a:rPr>
              <a:t>)</a:t>
            </a:r>
          </a:p>
          <a:p>
            <a:pPr lvl="1"/>
            <a:r>
              <a:rPr lang="en-US" dirty="0" err="1" smtClean="0">
                <a:sym typeface="Wingdings" pitchFamily="2" charset="2"/>
              </a:rPr>
              <a:t>Penerimaan</a:t>
            </a:r>
            <a:r>
              <a:rPr lang="en-US" dirty="0" smtClean="0">
                <a:sym typeface="Wingdings" pitchFamily="2" charset="2"/>
              </a:rPr>
              <a:t> rata-rata (</a:t>
            </a:r>
            <a:r>
              <a:rPr lang="en-US" i="1" dirty="0" smtClean="0">
                <a:sym typeface="Wingdings" pitchFamily="2" charset="2"/>
              </a:rPr>
              <a:t>average revenue</a:t>
            </a:r>
            <a:r>
              <a:rPr lang="en-US" dirty="0" smtClean="0">
                <a:sym typeface="Wingdings" pitchFamily="2" charset="2"/>
              </a:rPr>
              <a:t>)</a:t>
            </a:r>
          </a:p>
          <a:p>
            <a:pPr lvl="1"/>
            <a:r>
              <a:rPr lang="en-US" dirty="0" err="1" smtClean="0">
                <a:sym typeface="Wingdings" pitchFamily="2" charset="2"/>
              </a:rPr>
              <a:t>Terkait</a:t>
            </a:r>
            <a:r>
              <a:rPr lang="en-US" dirty="0" smtClean="0">
                <a:sym typeface="Wingdings" pitchFamily="2" charset="2"/>
              </a:rPr>
              <a:t> LOKASI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lanjutan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asumsi</a:t>
            </a:r>
            <a:r>
              <a:rPr lang="en-US" dirty="0" smtClean="0"/>
              <a:t> 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produksi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sama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>
                <a:sym typeface="Wingdings" pitchFamily="2" charset="2"/>
              </a:rPr>
              <a:t>dibuat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kurva</a:t>
            </a:r>
            <a:r>
              <a:rPr lang="en-US" dirty="0" smtClean="0">
                <a:sym typeface="Wingdings" pitchFamily="2" charset="2"/>
              </a:rPr>
              <a:t> average cost (per unit </a:t>
            </a:r>
            <a:r>
              <a:rPr lang="en-US" dirty="0" err="1" smtClean="0">
                <a:sym typeface="Wingdings" pitchFamily="2" charset="2"/>
              </a:rPr>
              <a:t>produksi</a:t>
            </a:r>
            <a:r>
              <a:rPr lang="en-US" dirty="0" smtClean="0">
                <a:sym typeface="Wingdings" pitchFamily="2" charset="2"/>
              </a:rPr>
              <a:t>)  </a:t>
            </a:r>
            <a:r>
              <a:rPr lang="en-US" dirty="0" err="1" smtClean="0">
                <a:sym typeface="Wingdings" pitchFamily="2" charset="2"/>
              </a:rPr>
              <a:t>bervariasi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dengan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lokasi</a:t>
            </a:r>
            <a:endParaRPr lang="en-US" dirty="0" smtClean="0">
              <a:sym typeface="Wingdings" pitchFamily="2" charset="2"/>
            </a:endParaRPr>
          </a:p>
          <a:p>
            <a:r>
              <a:rPr lang="en-US" dirty="0" err="1" smtClean="0">
                <a:sym typeface="Wingdings" pitchFamily="2" charset="2"/>
              </a:rPr>
              <a:t>Dibuat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kurva</a:t>
            </a:r>
            <a:r>
              <a:rPr lang="en-US" dirty="0" smtClean="0">
                <a:sym typeface="Wingdings" pitchFamily="2" charset="2"/>
              </a:rPr>
              <a:t> average revenue  </a:t>
            </a:r>
            <a:r>
              <a:rPr lang="en-US" dirty="0" err="1" smtClean="0">
                <a:sym typeface="Wingdings" pitchFamily="2" charset="2"/>
              </a:rPr>
              <a:t>lokasi</a:t>
            </a:r>
            <a:endParaRPr lang="en-US" dirty="0" smtClean="0">
              <a:sym typeface="Wingdings" pitchFamily="2" charset="2"/>
            </a:endParaRPr>
          </a:p>
          <a:p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>
                <a:sym typeface="Wingdings" pitchFamily="2" charset="2"/>
              </a:rPr>
              <a:t>digabung</a:t>
            </a:r>
            <a:r>
              <a:rPr lang="en-US" dirty="0" smtClean="0">
                <a:sym typeface="Wingdings" pitchFamily="2" charset="2"/>
              </a:rPr>
              <a:t> : </a:t>
            </a:r>
            <a:r>
              <a:rPr lang="en-US" dirty="0" err="1" smtClean="0">
                <a:sym typeface="Wingdings" pitchFamily="2" charset="2"/>
              </a:rPr>
              <a:t>selisih</a:t>
            </a:r>
            <a:r>
              <a:rPr lang="en-US" dirty="0" smtClean="0">
                <a:sym typeface="Wingdings" pitchFamily="2" charset="2"/>
              </a:rPr>
              <a:t> average revenue </a:t>
            </a:r>
            <a:r>
              <a:rPr lang="en-US" dirty="0" err="1" smtClean="0">
                <a:sym typeface="Wingdings" pitchFamily="2" charset="2"/>
              </a:rPr>
              <a:t>dikurangi</a:t>
            </a:r>
            <a:r>
              <a:rPr lang="en-US" dirty="0" smtClean="0">
                <a:sym typeface="Wingdings" pitchFamily="2" charset="2"/>
              </a:rPr>
              <a:t> average cost  </a:t>
            </a:r>
            <a:r>
              <a:rPr lang="en-US" dirty="0" err="1" smtClean="0">
                <a:sym typeface="Wingdings" pitchFamily="2" charset="2"/>
              </a:rPr>
              <a:t>tertinggi</a:t>
            </a:r>
            <a:r>
              <a:rPr lang="en-US" dirty="0" smtClean="0">
                <a:sym typeface="Wingdings" pitchFamily="2" charset="2"/>
              </a:rPr>
              <a:t>  </a:t>
            </a:r>
            <a:r>
              <a:rPr lang="en-US" dirty="0" err="1" smtClean="0">
                <a:sym typeface="Wingdings" pitchFamily="2" charset="2"/>
              </a:rPr>
              <a:t>keuntungan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maksimal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 rot="5400000">
            <a:off x="-114300" y="3314700"/>
            <a:ext cx="3733800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752600" y="5181600"/>
            <a:ext cx="5715000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2362200" y="53340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648200" y="5257800"/>
            <a:ext cx="533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858000" y="53340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11" name="Arc 10"/>
          <p:cNvSpPr/>
          <p:nvPr/>
        </p:nvSpPr>
        <p:spPr>
          <a:xfrm>
            <a:off x="2286000" y="1600200"/>
            <a:ext cx="5029200" cy="4876800"/>
          </a:xfrm>
          <a:prstGeom prst="arc">
            <a:avLst>
              <a:gd name="adj1" fmla="val 11265992"/>
              <a:gd name="adj2" fmla="val 21012828"/>
            </a:avLst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Arc 11"/>
          <p:cNvSpPr/>
          <p:nvPr/>
        </p:nvSpPr>
        <p:spPr>
          <a:xfrm flipV="1">
            <a:off x="2057400" y="990600"/>
            <a:ext cx="5410200" cy="2895600"/>
          </a:xfrm>
          <a:prstGeom prst="arc">
            <a:avLst>
              <a:gd name="adj1" fmla="val 10819398"/>
              <a:gd name="adj2" fmla="val 57003"/>
            </a:avLst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 rot="5400000">
            <a:off x="1447800" y="4191000"/>
            <a:ext cx="1981200" cy="1588"/>
          </a:xfrm>
          <a:prstGeom prst="line">
            <a:avLst/>
          </a:prstGeom>
          <a:ln w="19050"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5400000">
            <a:off x="6136575" y="4191000"/>
            <a:ext cx="1981200" cy="1588"/>
          </a:xfrm>
          <a:prstGeom prst="line">
            <a:avLst/>
          </a:prstGeom>
          <a:ln w="19050"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7239000" y="19812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AC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7162800" y="37338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AR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7696200" y="4953000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LOKASI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1219200" y="10668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$</a:t>
            </a:r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 rot="5400000">
            <a:off x="2933700" y="3390900"/>
            <a:ext cx="3581400" cy="1588"/>
          </a:xfrm>
          <a:prstGeom prst="line">
            <a:avLst/>
          </a:prstGeom>
          <a:ln w="19050"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LANJUTAN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Masalah</a:t>
            </a:r>
            <a:r>
              <a:rPr lang="en-US" dirty="0" smtClean="0"/>
              <a:t> </a:t>
            </a:r>
            <a:r>
              <a:rPr lang="en-US" dirty="0" err="1" smtClean="0"/>
              <a:t>lokasi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penyeimbangan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biaya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pendapatan</a:t>
            </a:r>
            <a:r>
              <a:rPr lang="en-US" dirty="0" smtClean="0"/>
              <a:t> yang </a:t>
            </a:r>
            <a:r>
              <a:rPr lang="en-US" dirty="0" err="1" smtClean="0"/>
              <a:t>dihadapkan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ketidakpastian</a:t>
            </a:r>
            <a:r>
              <a:rPr lang="en-US" dirty="0" smtClean="0"/>
              <a:t> yang </a:t>
            </a:r>
            <a:r>
              <a:rPr lang="en-US" dirty="0" err="1" smtClean="0"/>
              <a:t>berbeda-beda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Keuntungan</a:t>
            </a:r>
            <a:r>
              <a:rPr lang="en-US" dirty="0" smtClean="0"/>
              <a:t> </a:t>
            </a:r>
            <a:r>
              <a:rPr lang="en-US" dirty="0" err="1" smtClean="0"/>
              <a:t>relatif</a:t>
            </a:r>
            <a:r>
              <a:rPr lang="en-US" dirty="0" smtClean="0"/>
              <a:t> </a:t>
            </a:r>
            <a:r>
              <a:rPr lang="en-US" dirty="0" err="1" smtClean="0"/>
              <a:t>lokasi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Dipengaruhi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:</a:t>
            </a:r>
          </a:p>
          <a:p>
            <a:pPr marL="971550" lvl="1" indent="-514350">
              <a:buFont typeface="+mj-lt"/>
              <a:buAutoNum type="alphaLcParenR"/>
            </a:pPr>
            <a:r>
              <a:rPr lang="en-US" dirty="0" err="1" smtClean="0"/>
              <a:t>Biaya</a:t>
            </a:r>
            <a:r>
              <a:rPr lang="en-US" dirty="0" smtClean="0"/>
              <a:t> input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bahan</a:t>
            </a:r>
            <a:r>
              <a:rPr lang="en-US" dirty="0" smtClean="0"/>
              <a:t> </a:t>
            </a:r>
            <a:r>
              <a:rPr lang="en-US" dirty="0" err="1" smtClean="0"/>
              <a:t>baku</a:t>
            </a:r>
            <a:endParaRPr lang="en-US" dirty="0" smtClean="0"/>
          </a:p>
          <a:p>
            <a:pPr marL="971550" lvl="1" indent="-514350">
              <a:buFont typeface="+mj-lt"/>
              <a:buAutoNum type="alphaLcParenR"/>
            </a:pPr>
            <a:r>
              <a:rPr lang="en-US" dirty="0" err="1" smtClean="0"/>
              <a:t>Biaya</a:t>
            </a:r>
            <a:r>
              <a:rPr lang="en-US" dirty="0" smtClean="0"/>
              <a:t> </a:t>
            </a:r>
            <a:r>
              <a:rPr lang="en-US" dirty="0" err="1" smtClean="0"/>
              <a:t>transportasi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>
                <a:sym typeface="Wingdings" pitchFamily="2" charset="2"/>
              </a:rPr>
              <a:t>fungsi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dari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jarak</a:t>
            </a:r>
            <a:endParaRPr lang="en-US" dirty="0" smtClean="0"/>
          </a:p>
          <a:p>
            <a:pPr marL="971550" lvl="1" indent="-514350">
              <a:buFont typeface="+mj-lt"/>
              <a:buAutoNum type="alphaLcParenR"/>
            </a:pPr>
            <a:r>
              <a:rPr lang="en-US" dirty="0" err="1" smtClean="0"/>
              <a:t>Keuntungan</a:t>
            </a:r>
            <a:r>
              <a:rPr lang="en-US" dirty="0" smtClean="0"/>
              <a:t> </a:t>
            </a:r>
            <a:r>
              <a:rPr lang="en-US" dirty="0" err="1" smtClean="0"/>
              <a:t>aglomerasi</a:t>
            </a:r>
            <a:r>
              <a:rPr lang="en-US" dirty="0" smtClean="0"/>
              <a:t> </a:t>
            </a:r>
          </a:p>
          <a:p>
            <a:pPr marL="971550" lvl="1" indent="-514350">
              <a:buFont typeface="+mj-lt"/>
              <a:buAutoNum type="alphaLcParenR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Lokasi</a:t>
            </a:r>
            <a:r>
              <a:rPr lang="en-US" dirty="0" smtClean="0"/>
              <a:t> </a:t>
            </a:r>
            <a:r>
              <a:rPr lang="en-US" dirty="0" err="1" smtClean="0"/>
              <a:t>industri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endParaRPr lang="en-US" dirty="0" smtClean="0"/>
          </a:p>
          <a:p>
            <a:r>
              <a:rPr lang="en-US" dirty="0" err="1" smtClean="0"/>
              <a:t>Lokasi</a:t>
            </a:r>
            <a:r>
              <a:rPr lang="en-US" dirty="0" smtClean="0"/>
              <a:t> </a:t>
            </a:r>
            <a:r>
              <a:rPr lang="en-US" dirty="0" err="1" smtClean="0"/>
              <a:t>industri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lokasi</a:t>
            </a:r>
            <a:r>
              <a:rPr lang="en-US" dirty="0" smtClean="0"/>
              <a:t> </a:t>
            </a:r>
            <a:r>
              <a:rPr lang="en-US" dirty="0" err="1" smtClean="0"/>
              <a:t>bahan</a:t>
            </a:r>
            <a:r>
              <a:rPr lang="en-US" dirty="0" smtClean="0"/>
              <a:t> </a:t>
            </a:r>
            <a:r>
              <a:rPr lang="en-US" dirty="0" err="1" smtClean="0"/>
              <a:t>baku</a:t>
            </a:r>
            <a:r>
              <a:rPr lang="en-US" dirty="0" smtClean="0"/>
              <a:t>?</a:t>
            </a:r>
          </a:p>
          <a:p>
            <a:r>
              <a:rPr lang="en-US" dirty="0" smtClean="0">
                <a:hlinkClick r:id="rId2" action="ppaction://hlinkpres?slideindex=1&amp;slidetitle="/>
              </a:rPr>
              <a:t>1</a:t>
            </a:r>
            <a:endParaRPr lang="en-US" dirty="0" smtClean="0"/>
          </a:p>
          <a:p>
            <a:r>
              <a:rPr lang="en-US" dirty="0" smtClean="0">
                <a:hlinkClick r:id="rId3" action="ppaction://hlinkpres?slideindex=1&amp;slidetitle="/>
              </a:rPr>
              <a:t>2</a:t>
            </a:r>
            <a:endParaRPr lang="en-US" dirty="0" smtClean="0"/>
          </a:p>
          <a:p>
            <a:r>
              <a:rPr lang="en-US" dirty="0" err="1" smtClean="0"/>
              <a:t>Lokasi</a:t>
            </a:r>
            <a:r>
              <a:rPr lang="en-US" dirty="0" smtClean="0"/>
              <a:t> </a:t>
            </a:r>
            <a:r>
              <a:rPr lang="en-US" dirty="0" err="1" smtClean="0"/>
              <a:t>industri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pasar</a:t>
            </a:r>
            <a:r>
              <a:rPr lang="en-US" dirty="0" smtClean="0"/>
              <a:t>?</a:t>
            </a:r>
          </a:p>
          <a:p>
            <a:pPr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LOKASI INDUSTRI</a:t>
            </a:r>
            <a:endParaRPr lang="en-US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Lokasi</a:t>
            </a:r>
            <a:r>
              <a:rPr lang="en-US" dirty="0" smtClean="0"/>
              <a:t> </a:t>
            </a:r>
            <a:r>
              <a:rPr lang="en-US" dirty="0" err="1" smtClean="0"/>
              <a:t>kegiatan</a:t>
            </a:r>
            <a:r>
              <a:rPr lang="en-US" dirty="0" smtClean="0"/>
              <a:t> </a:t>
            </a:r>
            <a:r>
              <a:rPr lang="en-US" dirty="0" err="1" smtClean="0"/>
              <a:t>industri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 </a:t>
            </a:r>
            <a:r>
              <a:rPr lang="en-US" dirty="0" err="1" smtClean="0">
                <a:sym typeface="Wingdings" pitchFamily="2" charset="2"/>
              </a:rPr>
              <a:t>prinsip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minimisasi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biaya</a:t>
            </a:r>
            <a:endParaRPr lang="en-US" dirty="0" smtClean="0">
              <a:sym typeface="Wingdings" pitchFamily="2" charset="2"/>
            </a:endParaRPr>
          </a:p>
          <a:p>
            <a:endParaRPr lang="en-US" dirty="0">
              <a:sym typeface="Wingdings" pitchFamily="2" charset="2"/>
            </a:endParaRPr>
          </a:p>
          <a:p>
            <a:r>
              <a:rPr lang="en-US" sz="2800" dirty="0" smtClean="0">
                <a:sym typeface="Wingdings" pitchFamily="2" charset="2"/>
              </a:rPr>
              <a:t>Total </a:t>
            </a:r>
            <a:r>
              <a:rPr lang="en-US" sz="2800" dirty="0" err="1" smtClean="0">
                <a:sym typeface="Wingdings" pitchFamily="2" charset="2"/>
              </a:rPr>
              <a:t>biaya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transpor</a:t>
            </a:r>
            <a:r>
              <a:rPr lang="en-US" sz="2800" dirty="0" smtClean="0">
                <a:sym typeface="Wingdings" pitchFamily="2" charset="2"/>
              </a:rPr>
              <a:t> + </a:t>
            </a:r>
            <a:r>
              <a:rPr lang="en-US" sz="2800" dirty="0" err="1" smtClean="0">
                <a:sym typeface="Wingdings" pitchFamily="2" charset="2"/>
              </a:rPr>
              <a:t>tenaga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kerja</a:t>
            </a:r>
            <a:r>
              <a:rPr lang="en-US" sz="2800" dirty="0" smtClean="0">
                <a:sym typeface="Wingdings" pitchFamily="2" charset="2"/>
              </a:rPr>
              <a:t>  </a:t>
            </a:r>
            <a:r>
              <a:rPr lang="en-US" sz="2800" dirty="0" err="1" smtClean="0">
                <a:sym typeface="Wingdings" pitchFamily="2" charset="2"/>
              </a:rPr>
              <a:t>keuntungan</a:t>
            </a:r>
            <a:endParaRPr lang="en-US" sz="2800" dirty="0"/>
          </a:p>
        </p:txBody>
      </p:sp>
      <p:sp>
        <p:nvSpPr>
          <p:cNvPr id="4" name="Down Arrow 3"/>
          <p:cNvSpPr/>
          <p:nvPr/>
        </p:nvSpPr>
        <p:spPr>
          <a:xfrm>
            <a:off x="990600" y="3810000"/>
            <a:ext cx="4648200" cy="914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own Arrow 4"/>
          <p:cNvSpPr/>
          <p:nvPr/>
        </p:nvSpPr>
        <p:spPr>
          <a:xfrm>
            <a:off x="7086600" y="3886200"/>
            <a:ext cx="914400" cy="838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438400" y="5029200"/>
            <a:ext cx="1905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minimum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6553200" y="5029200"/>
            <a:ext cx="2286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/>
              <a:t>maksimum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implikasi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teori</a:t>
            </a:r>
            <a:r>
              <a:rPr lang="en-US" dirty="0" smtClean="0"/>
              <a:t> </a:t>
            </a:r>
            <a:r>
              <a:rPr lang="en-US" dirty="0" err="1" smtClean="0"/>
              <a:t>lokasi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>
                <a:sym typeface="Wingdings" pitchFamily="2" charset="2"/>
              </a:rPr>
              <a:t>tidak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ada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teori</a:t>
            </a:r>
            <a:r>
              <a:rPr lang="en-US" dirty="0" smtClean="0">
                <a:sym typeface="Wingdings" pitchFamily="2" charset="2"/>
              </a:rPr>
              <a:t> yang </a:t>
            </a:r>
            <a:r>
              <a:rPr lang="en-US" dirty="0" err="1" smtClean="0">
                <a:sym typeface="Wingdings" pitchFamily="2" charset="2"/>
              </a:rPr>
              <a:t>dapat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menetapkan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lokasi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kegiatan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produksi</a:t>
            </a:r>
            <a:r>
              <a:rPr lang="en-US" dirty="0" smtClean="0">
                <a:sym typeface="Wingdings" pitchFamily="2" charset="2"/>
              </a:rPr>
              <a:t> (</a:t>
            </a:r>
            <a:r>
              <a:rPr lang="en-US" dirty="0" err="1" smtClean="0">
                <a:sym typeface="Wingdings" pitchFamily="2" charset="2"/>
              </a:rPr>
              <a:t>industri</a:t>
            </a:r>
            <a:r>
              <a:rPr lang="en-US" dirty="0" smtClean="0">
                <a:sym typeface="Wingdings" pitchFamily="2" charset="2"/>
              </a:rPr>
              <a:t>) </a:t>
            </a:r>
            <a:r>
              <a:rPr lang="en-US" dirty="0" err="1" smtClean="0">
                <a:sym typeface="Wingdings" pitchFamily="2" charset="2"/>
              </a:rPr>
              <a:t>sebaiknya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dipilih</a:t>
            </a:r>
            <a:endParaRPr lang="en-US" dirty="0" smtClean="0">
              <a:sym typeface="Wingdings" pitchFamily="2" charset="2"/>
            </a:endParaRPr>
          </a:p>
          <a:p>
            <a:r>
              <a:rPr lang="en-US" dirty="0" err="1" smtClean="0">
                <a:sym typeface="Wingdings" pitchFamily="2" charset="2"/>
              </a:rPr>
              <a:t>Untuk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penetapan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lokasi</a:t>
            </a:r>
            <a:r>
              <a:rPr lang="en-US" dirty="0" smtClean="0">
                <a:sym typeface="Wingdings" pitchFamily="2" charset="2"/>
              </a:rPr>
              <a:t>  </a:t>
            </a:r>
            <a:r>
              <a:rPr lang="en-US" dirty="0" err="1" smtClean="0">
                <a:sym typeface="Wingdings" pitchFamily="2" charset="2"/>
              </a:rPr>
              <a:t>harus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secara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komprehensif</a:t>
            </a:r>
            <a:r>
              <a:rPr lang="en-US" dirty="0" smtClean="0">
                <a:sym typeface="Wingdings" pitchFamily="2" charset="2"/>
              </a:rPr>
              <a:t>   </a:t>
            </a:r>
            <a:r>
              <a:rPr lang="en-US" dirty="0" err="1" smtClean="0">
                <a:sym typeface="Wingdings" pitchFamily="2" charset="2"/>
              </a:rPr>
              <a:t>gabungan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berbagai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disiplin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ilmu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Faktor</a:t>
            </a:r>
            <a:r>
              <a:rPr lang="en-US" baseline="30000" dirty="0" smtClean="0"/>
              <a:t>2</a:t>
            </a:r>
            <a:r>
              <a:rPr lang="en-US" dirty="0" smtClean="0"/>
              <a:t>  </a:t>
            </a:r>
            <a:r>
              <a:rPr lang="en-US" dirty="0" err="1" smtClean="0"/>
              <a:t>pertimbangan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Ketersediaan</a:t>
            </a:r>
            <a:r>
              <a:rPr lang="en-US" dirty="0" smtClean="0"/>
              <a:t> </a:t>
            </a:r>
            <a:r>
              <a:rPr lang="en-US" dirty="0" err="1" smtClean="0"/>
              <a:t>bahan</a:t>
            </a:r>
            <a:r>
              <a:rPr lang="en-US" dirty="0" smtClean="0"/>
              <a:t> </a:t>
            </a:r>
            <a:r>
              <a:rPr lang="en-US" dirty="0" err="1" smtClean="0"/>
              <a:t>baku</a:t>
            </a:r>
            <a:endParaRPr lang="en-US" dirty="0" smtClean="0"/>
          </a:p>
          <a:p>
            <a:r>
              <a:rPr lang="en-US" dirty="0" err="1" smtClean="0"/>
              <a:t>Upah</a:t>
            </a:r>
            <a:r>
              <a:rPr lang="en-US" dirty="0" smtClean="0"/>
              <a:t> </a:t>
            </a:r>
            <a:r>
              <a:rPr lang="en-US" dirty="0" err="1" smtClean="0"/>
              <a:t>buruh</a:t>
            </a:r>
            <a:endParaRPr lang="en-US" dirty="0" smtClean="0"/>
          </a:p>
          <a:p>
            <a:r>
              <a:rPr lang="en-US" dirty="0" err="1" smtClean="0"/>
              <a:t>Jaminan</a:t>
            </a:r>
            <a:r>
              <a:rPr lang="en-US" dirty="0" smtClean="0"/>
              <a:t> </a:t>
            </a:r>
            <a:r>
              <a:rPr lang="en-US" dirty="0" err="1" smtClean="0"/>
              <a:t>keamanan</a:t>
            </a:r>
            <a:endParaRPr lang="en-US" dirty="0" smtClean="0"/>
          </a:p>
          <a:p>
            <a:r>
              <a:rPr lang="en-US" dirty="0" err="1" smtClean="0"/>
              <a:t>Fasilitas</a:t>
            </a:r>
            <a:r>
              <a:rPr lang="en-US" dirty="0" smtClean="0"/>
              <a:t> </a:t>
            </a:r>
            <a:r>
              <a:rPr lang="en-US" dirty="0" err="1" smtClean="0"/>
              <a:t>penunjang</a:t>
            </a:r>
            <a:endParaRPr lang="en-US" dirty="0" smtClean="0"/>
          </a:p>
          <a:p>
            <a:r>
              <a:rPr lang="en-US" dirty="0" err="1" smtClean="0"/>
              <a:t>Daya</a:t>
            </a:r>
            <a:r>
              <a:rPr lang="en-US" dirty="0" smtClean="0"/>
              <a:t> </a:t>
            </a:r>
            <a:r>
              <a:rPr lang="en-US" dirty="0" err="1" smtClean="0"/>
              <a:t>serap</a:t>
            </a:r>
            <a:r>
              <a:rPr lang="en-US" dirty="0" smtClean="0"/>
              <a:t> </a:t>
            </a:r>
            <a:r>
              <a:rPr lang="en-US" dirty="0" err="1" smtClean="0"/>
              <a:t>pasar</a:t>
            </a:r>
            <a:r>
              <a:rPr lang="en-US" dirty="0" smtClean="0"/>
              <a:t> </a:t>
            </a:r>
            <a:r>
              <a:rPr lang="en-US" dirty="0" err="1" smtClean="0"/>
              <a:t>lokal</a:t>
            </a:r>
            <a:endParaRPr lang="en-US" dirty="0" smtClean="0"/>
          </a:p>
          <a:p>
            <a:r>
              <a:rPr lang="en-US" dirty="0" err="1" smtClean="0"/>
              <a:t>Aksesibilitas</a:t>
            </a:r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Faktor</a:t>
            </a:r>
            <a:r>
              <a:rPr lang="en-US" dirty="0" smtClean="0"/>
              <a:t> </a:t>
            </a:r>
            <a:r>
              <a:rPr lang="en-US" dirty="0" err="1" smtClean="0"/>
              <a:t>tambahan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Stabilitas</a:t>
            </a:r>
            <a:r>
              <a:rPr lang="en-US" dirty="0" smtClean="0"/>
              <a:t> </a:t>
            </a:r>
            <a:r>
              <a:rPr lang="en-US" dirty="0" err="1" smtClean="0"/>
              <a:t>politik</a:t>
            </a:r>
            <a:endParaRPr lang="en-US" dirty="0" smtClean="0"/>
          </a:p>
          <a:p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>
                <a:sym typeface="Wingdings" pitchFamily="2" charset="2"/>
              </a:rPr>
              <a:t>otonomi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daerah</a:t>
            </a:r>
            <a:r>
              <a:rPr lang="en-US" dirty="0" smtClean="0">
                <a:sym typeface="Wingdings" pitchFamily="2" charset="2"/>
              </a:rPr>
              <a:t>?</a:t>
            </a:r>
          </a:p>
          <a:p>
            <a:r>
              <a:rPr lang="en-US" dirty="0" err="1" smtClean="0">
                <a:sym typeface="Wingdings" pitchFamily="2" charset="2"/>
              </a:rPr>
              <a:t>Keunggulan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komparatif</a:t>
            </a:r>
            <a:r>
              <a:rPr lang="en-US" dirty="0" smtClean="0">
                <a:sym typeface="Wingdings" pitchFamily="2" charset="2"/>
              </a:rPr>
              <a:t>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asumsi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Unit </a:t>
            </a:r>
            <a:r>
              <a:rPr lang="en-US" dirty="0" err="1" smtClean="0"/>
              <a:t>telaahan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id-ID" dirty="0" smtClean="0"/>
              <a:t> :</a:t>
            </a:r>
            <a:r>
              <a:rPr lang="en-US" dirty="0" smtClean="0"/>
              <a:t> </a:t>
            </a:r>
            <a:endParaRPr lang="id-ID" dirty="0" smtClean="0"/>
          </a:p>
          <a:p>
            <a:pPr lvl="1"/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wilayah</a:t>
            </a:r>
            <a:r>
              <a:rPr lang="en-US" dirty="0" smtClean="0"/>
              <a:t> yang </a:t>
            </a:r>
            <a:r>
              <a:rPr lang="en-US" dirty="0" err="1" smtClean="0"/>
              <a:t>terisolasi</a:t>
            </a:r>
            <a:r>
              <a:rPr lang="en-US" dirty="0" smtClean="0"/>
              <a:t>,</a:t>
            </a:r>
            <a:endParaRPr lang="id-ID" dirty="0" smtClean="0"/>
          </a:p>
          <a:p>
            <a:pPr lvl="1"/>
            <a:r>
              <a:rPr lang="en-US" dirty="0" smtClean="0"/>
              <a:t> </a:t>
            </a:r>
            <a:r>
              <a:rPr lang="en-US" dirty="0" err="1" smtClean="0"/>
              <a:t>iklim</a:t>
            </a:r>
            <a:r>
              <a:rPr lang="en-US" dirty="0" smtClean="0"/>
              <a:t> </a:t>
            </a:r>
            <a:r>
              <a:rPr lang="en-US" dirty="0" err="1" smtClean="0"/>
              <a:t>homogen</a:t>
            </a:r>
            <a:r>
              <a:rPr lang="en-US" dirty="0" smtClean="0"/>
              <a:t>,</a:t>
            </a:r>
            <a:endParaRPr lang="id-ID" dirty="0" smtClean="0"/>
          </a:p>
          <a:p>
            <a:pPr lvl="1"/>
            <a:r>
              <a:rPr lang="en-US" dirty="0" smtClean="0"/>
              <a:t> </a:t>
            </a:r>
            <a:r>
              <a:rPr lang="en-US" dirty="0" err="1" smtClean="0"/>
              <a:t>konsumen</a:t>
            </a:r>
            <a:r>
              <a:rPr lang="en-US" dirty="0" smtClean="0"/>
              <a:t> </a:t>
            </a:r>
            <a:r>
              <a:rPr lang="en-US" dirty="0" err="1" smtClean="0"/>
              <a:t>terkonsentrasi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pusat</a:t>
            </a:r>
            <a:r>
              <a:rPr lang="en-US" dirty="0" smtClean="0"/>
              <a:t>, </a:t>
            </a:r>
            <a:endParaRPr lang="id-ID" dirty="0" smtClean="0"/>
          </a:p>
          <a:p>
            <a:pPr lvl="1"/>
            <a:r>
              <a:rPr lang="en-US" dirty="0" err="1" smtClean="0"/>
              <a:t>kondisi</a:t>
            </a:r>
            <a:r>
              <a:rPr lang="en-US" dirty="0" smtClean="0"/>
              <a:t> </a:t>
            </a:r>
            <a:r>
              <a:rPr lang="en-US" dirty="0" err="1" smtClean="0"/>
              <a:t>pasar</a:t>
            </a:r>
            <a:r>
              <a:rPr lang="en-US" dirty="0" smtClean="0"/>
              <a:t> </a:t>
            </a:r>
            <a:r>
              <a:rPr lang="en-US" dirty="0" err="1" smtClean="0"/>
              <a:t>persaingan</a:t>
            </a:r>
            <a:r>
              <a:rPr lang="en-US" dirty="0" smtClean="0"/>
              <a:t> </a:t>
            </a:r>
            <a:r>
              <a:rPr lang="en-US" dirty="0" err="1" smtClean="0"/>
              <a:t>sempurna</a:t>
            </a:r>
            <a:endParaRPr lang="en-US" dirty="0" smtClean="0"/>
          </a:p>
          <a:p>
            <a:r>
              <a:rPr lang="en-US" dirty="0" smtClean="0"/>
              <a:t>SDA (air </a:t>
            </a:r>
            <a:r>
              <a:rPr lang="en-US" dirty="0" err="1" smtClean="0"/>
              <a:t>dll</a:t>
            </a:r>
            <a:r>
              <a:rPr lang="en-US" dirty="0" smtClean="0"/>
              <a:t>), </a:t>
            </a:r>
            <a:r>
              <a:rPr lang="en-US" dirty="0" err="1" smtClean="0"/>
              <a:t>memadai</a:t>
            </a:r>
            <a:r>
              <a:rPr lang="en-US" dirty="0" smtClean="0"/>
              <a:t>,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dimana-mana</a:t>
            </a:r>
            <a:endParaRPr lang="en-US" dirty="0" smtClean="0"/>
          </a:p>
          <a:p>
            <a:r>
              <a:rPr lang="en-US" dirty="0" smtClean="0"/>
              <a:t>Material (</a:t>
            </a:r>
            <a:r>
              <a:rPr lang="en-US" dirty="0" err="1" smtClean="0"/>
              <a:t>bahan</a:t>
            </a:r>
            <a:r>
              <a:rPr lang="en-US" dirty="0" smtClean="0"/>
              <a:t> </a:t>
            </a:r>
            <a:r>
              <a:rPr lang="en-US" dirty="0" err="1" smtClean="0"/>
              <a:t>bakar</a:t>
            </a:r>
            <a:r>
              <a:rPr lang="en-US" dirty="0" smtClean="0"/>
              <a:t>, mineral)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terjangkau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tempat</a:t>
            </a:r>
            <a:r>
              <a:rPr lang="en-US" dirty="0" smtClean="0"/>
              <a:t> </a:t>
            </a:r>
            <a:r>
              <a:rPr lang="en-US" dirty="0" err="1" smtClean="0"/>
              <a:t>terbatas</a:t>
            </a:r>
            <a:endParaRPr lang="en-US" dirty="0" smtClean="0"/>
          </a:p>
          <a:p>
            <a:r>
              <a:rPr lang="en-US" dirty="0" err="1" smtClean="0"/>
              <a:t>Tenaga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menyebar</a:t>
            </a:r>
            <a:r>
              <a:rPr lang="en-US" dirty="0" smtClean="0"/>
              <a:t> </a:t>
            </a:r>
            <a:r>
              <a:rPr lang="en-US" dirty="0" err="1" smtClean="0"/>
              <a:t>merata</a:t>
            </a:r>
            <a:r>
              <a:rPr lang="en-US" dirty="0" smtClean="0"/>
              <a:t>, </a:t>
            </a:r>
            <a:r>
              <a:rPr lang="en-US" dirty="0" err="1" smtClean="0"/>
              <a:t>berkelompok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lokasi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44562"/>
          </a:xfrm>
        </p:spPr>
        <p:txBody>
          <a:bodyPr>
            <a:normAutofit fontScale="90000"/>
          </a:bodyPr>
          <a:lstStyle/>
          <a:p>
            <a:r>
              <a:rPr lang="en-US" sz="3200" dirty="0" err="1" smtClean="0"/>
              <a:t>Berdasar</a:t>
            </a:r>
            <a:r>
              <a:rPr lang="en-US" sz="3200" dirty="0" smtClean="0"/>
              <a:t> </a:t>
            </a:r>
            <a:r>
              <a:rPr lang="en-US" sz="3200" dirty="0" err="1" smtClean="0"/>
              <a:t>asumsi</a:t>
            </a:r>
            <a:r>
              <a:rPr lang="en-US" sz="3200" dirty="0" smtClean="0"/>
              <a:t> </a:t>
            </a:r>
            <a:r>
              <a:rPr lang="en-US" sz="3200" dirty="0" err="1" smtClean="0"/>
              <a:t>tsb</a:t>
            </a:r>
            <a:r>
              <a:rPr lang="en-US" sz="3200" dirty="0" smtClean="0"/>
              <a:t>, </a:t>
            </a:r>
            <a:br>
              <a:rPr lang="en-US" sz="3200" dirty="0" smtClean="0"/>
            </a:br>
            <a:r>
              <a:rPr lang="en-US" sz="3200" dirty="0" smtClean="0"/>
              <a:t>3 </a:t>
            </a:r>
            <a:r>
              <a:rPr lang="en-US" sz="3200" dirty="0" err="1" smtClean="0"/>
              <a:t>faktor</a:t>
            </a:r>
            <a:r>
              <a:rPr lang="en-US" sz="3200" dirty="0" smtClean="0"/>
              <a:t> </a:t>
            </a:r>
            <a:r>
              <a:rPr lang="en-US" sz="3200" dirty="0" err="1" smtClean="0"/>
              <a:t>mempengaruhi</a:t>
            </a:r>
            <a:r>
              <a:rPr lang="en-US" sz="3200" dirty="0" smtClean="0"/>
              <a:t> </a:t>
            </a:r>
            <a:r>
              <a:rPr lang="en-US" sz="3200" dirty="0" err="1" smtClean="0"/>
              <a:t>lokasi</a:t>
            </a:r>
            <a:r>
              <a:rPr lang="en-US" sz="3200" dirty="0" smtClean="0"/>
              <a:t> </a:t>
            </a:r>
            <a:r>
              <a:rPr lang="en-US" sz="3200" dirty="0" err="1" smtClean="0"/>
              <a:t>industri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828800"/>
            <a:ext cx="8229600" cy="4297363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Biaya</a:t>
            </a:r>
            <a:r>
              <a:rPr lang="en-US" dirty="0" smtClean="0"/>
              <a:t> </a:t>
            </a:r>
            <a:r>
              <a:rPr lang="en-US" dirty="0" err="1" smtClean="0"/>
              <a:t>transportasi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Upah</a:t>
            </a:r>
            <a:r>
              <a:rPr lang="en-US" dirty="0" smtClean="0"/>
              <a:t> </a:t>
            </a:r>
            <a:r>
              <a:rPr lang="en-US" dirty="0" err="1" smtClean="0"/>
              <a:t>tenaga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Dampak</a:t>
            </a:r>
            <a:r>
              <a:rPr lang="en-US" dirty="0" smtClean="0"/>
              <a:t> </a:t>
            </a:r>
            <a:r>
              <a:rPr lang="en-US" dirty="0" err="1" smtClean="0"/>
              <a:t>aglomerasi</a:t>
            </a:r>
            <a:r>
              <a:rPr lang="en-US" dirty="0" smtClean="0"/>
              <a:t>/ </a:t>
            </a:r>
            <a:r>
              <a:rPr lang="en-US" dirty="0" err="1" smtClean="0"/>
              <a:t>deaglomerasi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Biaya</a:t>
            </a:r>
            <a:r>
              <a:rPr lang="en-US" dirty="0" smtClean="0"/>
              <a:t> </a:t>
            </a:r>
            <a:r>
              <a:rPr lang="en-US" dirty="0" err="1" smtClean="0"/>
              <a:t>transportasi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Dipengaruhi</a:t>
            </a:r>
            <a:r>
              <a:rPr lang="en-US" dirty="0" smtClean="0"/>
              <a:t> </a:t>
            </a:r>
            <a:r>
              <a:rPr lang="en-US" dirty="0" err="1" smtClean="0"/>
              <a:t>lokasi</a:t>
            </a:r>
            <a:r>
              <a:rPr lang="en-US" dirty="0" smtClean="0"/>
              <a:t> (</a:t>
            </a:r>
            <a:r>
              <a:rPr lang="en-US" dirty="0" err="1" smtClean="0"/>
              <a:t>jarak</a:t>
            </a:r>
            <a:r>
              <a:rPr lang="en-US" dirty="0" smtClean="0"/>
              <a:t>) </a:t>
            </a:r>
            <a:r>
              <a:rPr lang="en-US" dirty="0" smtClean="0">
                <a:sym typeface="Wingdings" pitchFamily="2" charset="2"/>
              </a:rPr>
              <a:t></a:t>
            </a:r>
          </a:p>
          <a:p>
            <a:pPr lvl="1"/>
            <a:r>
              <a:rPr lang="en-US" dirty="0" err="1" smtClean="0">
                <a:sym typeface="Wingdings" pitchFamily="2" charset="2"/>
              </a:rPr>
              <a:t>Untuk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transpor</a:t>
            </a:r>
            <a:r>
              <a:rPr lang="en-US" dirty="0" smtClean="0">
                <a:sym typeface="Wingdings" pitchFamily="2" charset="2"/>
              </a:rPr>
              <a:t> input (</a:t>
            </a:r>
            <a:r>
              <a:rPr lang="en-US" dirty="0" err="1" smtClean="0">
                <a:sym typeface="Wingdings" pitchFamily="2" charset="2"/>
              </a:rPr>
              <a:t>bahan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mentah</a:t>
            </a:r>
            <a:r>
              <a:rPr lang="en-US" dirty="0" smtClean="0">
                <a:sym typeface="Wingdings" pitchFamily="2" charset="2"/>
              </a:rPr>
              <a:t>, </a:t>
            </a:r>
            <a:r>
              <a:rPr lang="en-US" dirty="0" err="1" smtClean="0">
                <a:sym typeface="Wingdings" pitchFamily="2" charset="2"/>
              </a:rPr>
              <a:t>bahan</a:t>
            </a:r>
            <a:r>
              <a:rPr lang="en-US" dirty="0" smtClean="0">
                <a:sym typeface="Wingdings" pitchFamily="2" charset="2"/>
              </a:rPr>
              <a:t> ½ </a:t>
            </a:r>
            <a:r>
              <a:rPr lang="en-US" dirty="0" err="1" smtClean="0">
                <a:sym typeface="Wingdings" pitchFamily="2" charset="2"/>
              </a:rPr>
              <a:t>jadi</a:t>
            </a:r>
            <a:r>
              <a:rPr lang="en-US" dirty="0" smtClean="0">
                <a:sym typeface="Wingdings" pitchFamily="2" charset="2"/>
              </a:rPr>
              <a:t>)</a:t>
            </a:r>
          </a:p>
          <a:p>
            <a:pPr lvl="1"/>
            <a:r>
              <a:rPr lang="en-US" dirty="0" err="1" smtClean="0">
                <a:sym typeface="Wingdings" pitchFamily="2" charset="2"/>
              </a:rPr>
              <a:t>Untuk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transpor</a:t>
            </a:r>
            <a:r>
              <a:rPr lang="en-US" dirty="0" smtClean="0">
                <a:sym typeface="Wingdings" pitchFamily="2" charset="2"/>
              </a:rPr>
              <a:t> output  </a:t>
            </a:r>
            <a:r>
              <a:rPr lang="en-US" dirty="0" err="1" smtClean="0">
                <a:sym typeface="Wingdings" pitchFamily="2" charset="2"/>
              </a:rPr>
              <a:t>ke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pasar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Arrow Connector 5"/>
          <p:cNvCxnSpPr/>
          <p:nvPr/>
        </p:nvCxnSpPr>
        <p:spPr>
          <a:xfrm rot="5400000" flipH="1" flipV="1">
            <a:off x="3352800" y="2362200"/>
            <a:ext cx="2895600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rot="10800000" flipV="1">
            <a:off x="1828800" y="3733800"/>
            <a:ext cx="2971800" cy="13716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4800600" y="3733800"/>
            <a:ext cx="2667000" cy="14478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5400000">
            <a:off x="1905000" y="1905000"/>
            <a:ext cx="3505200" cy="228600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rot="16200000" flipH="1">
            <a:off x="4076700" y="2019300"/>
            <a:ext cx="3657600" cy="220980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2514600" y="4800600"/>
            <a:ext cx="4495800" cy="15240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4648200" y="38862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4876800" y="22098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3505200" y="38862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791200" y="40386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1905000" y="43434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M1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7086600" y="44196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M2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5029200" y="12954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572000" y="457200"/>
            <a:ext cx="381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1447800" y="50292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Y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7543800" y="5105400"/>
            <a:ext cx="533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Z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152400" y="1676400"/>
            <a:ext cx="3276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Keterangan</a:t>
            </a:r>
            <a:r>
              <a:rPr lang="en-US" dirty="0" smtClean="0"/>
              <a:t>:</a:t>
            </a:r>
          </a:p>
          <a:p>
            <a:r>
              <a:rPr lang="en-US" dirty="0" smtClean="0"/>
              <a:t>T: </a:t>
            </a:r>
            <a:r>
              <a:rPr lang="en-US" dirty="0" err="1" smtClean="0"/>
              <a:t>lokasi</a:t>
            </a:r>
            <a:r>
              <a:rPr lang="en-US" dirty="0" smtClean="0"/>
              <a:t> optimum</a:t>
            </a:r>
          </a:p>
          <a:p>
            <a:r>
              <a:rPr lang="en-US" dirty="0" smtClean="0"/>
              <a:t>M1 &amp; M2 : </a:t>
            </a: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bahan</a:t>
            </a:r>
            <a:r>
              <a:rPr lang="en-US" dirty="0" smtClean="0"/>
              <a:t> </a:t>
            </a:r>
            <a:r>
              <a:rPr lang="en-US" dirty="0" err="1" smtClean="0"/>
              <a:t>baku</a:t>
            </a:r>
            <a:endParaRPr lang="en-US" dirty="0" smtClean="0"/>
          </a:p>
          <a:p>
            <a:r>
              <a:rPr lang="en-US" dirty="0" smtClean="0"/>
              <a:t>P: </a:t>
            </a:r>
            <a:r>
              <a:rPr lang="en-US" dirty="0" err="1" smtClean="0"/>
              <a:t>pasar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5562600" y="1676400"/>
            <a:ext cx="3352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X,Y,Z: </a:t>
            </a:r>
            <a:r>
              <a:rPr lang="en-US" dirty="0" err="1" smtClean="0"/>
              <a:t>bobot</a:t>
            </a:r>
            <a:r>
              <a:rPr lang="en-US" dirty="0" smtClean="0"/>
              <a:t> input &amp; output</a:t>
            </a:r>
          </a:p>
          <a:p>
            <a:r>
              <a:rPr lang="en-US" dirty="0" err="1"/>
              <a:t>a</a:t>
            </a:r>
            <a:r>
              <a:rPr lang="en-US" dirty="0" err="1" smtClean="0"/>
              <a:t>,b,c</a:t>
            </a:r>
            <a:r>
              <a:rPr lang="en-US" dirty="0" smtClean="0"/>
              <a:t> : </a:t>
            </a:r>
            <a:r>
              <a:rPr lang="en-US" dirty="0" err="1" smtClean="0"/>
              <a:t>jarak</a:t>
            </a:r>
            <a:r>
              <a:rPr lang="en-US" dirty="0" smtClean="0"/>
              <a:t> </a:t>
            </a:r>
            <a:r>
              <a:rPr lang="en-US" dirty="0" err="1" smtClean="0"/>
              <a:t>lokasi</a:t>
            </a:r>
            <a:r>
              <a:rPr lang="en-US" dirty="0" smtClean="0"/>
              <a:t> input &amp; output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1828800" y="5715000"/>
            <a:ext cx="563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i="1" dirty="0" err="1" smtClean="0"/>
              <a:t>Locational</a:t>
            </a:r>
            <a:r>
              <a:rPr lang="en-US" sz="2800" i="1" dirty="0" smtClean="0"/>
              <a:t> Triangle </a:t>
            </a:r>
            <a:r>
              <a:rPr lang="en-US" sz="2800" dirty="0" err="1" smtClean="0"/>
              <a:t>dari</a:t>
            </a:r>
            <a:r>
              <a:rPr lang="en-US" sz="2800" dirty="0" smtClean="0"/>
              <a:t> Weber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Indeks</a:t>
            </a:r>
            <a:r>
              <a:rPr lang="en-US" dirty="0" smtClean="0"/>
              <a:t> material (IM)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2">
              <a:buNone/>
            </a:pPr>
            <a:r>
              <a:rPr lang="en-US" dirty="0" smtClean="0"/>
              <a:t>   </a:t>
            </a:r>
            <a:r>
              <a:rPr lang="id-ID" dirty="0" smtClean="0"/>
              <a:t>		</a:t>
            </a:r>
            <a:r>
              <a:rPr lang="en-US" sz="3200" dirty="0" err="1" smtClean="0"/>
              <a:t>Bobot</a:t>
            </a:r>
            <a:r>
              <a:rPr lang="en-US" sz="3200" dirty="0" smtClean="0"/>
              <a:t> </a:t>
            </a:r>
            <a:r>
              <a:rPr lang="en-US" sz="3200" dirty="0" err="1" smtClean="0"/>
              <a:t>bahan</a:t>
            </a:r>
            <a:r>
              <a:rPr lang="en-US" sz="3200" dirty="0" smtClean="0"/>
              <a:t> </a:t>
            </a:r>
            <a:r>
              <a:rPr lang="en-US" sz="3200" dirty="0" err="1" smtClean="0"/>
              <a:t>baku</a:t>
            </a:r>
            <a:r>
              <a:rPr lang="en-US" sz="3200" dirty="0" smtClean="0"/>
              <a:t> </a:t>
            </a:r>
            <a:r>
              <a:rPr lang="en-US" sz="3200" dirty="0" err="1" smtClean="0"/>
              <a:t>lokal</a:t>
            </a:r>
            <a:endParaRPr lang="en-US" sz="3200" dirty="0" smtClean="0"/>
          </a:p>
          <a:p>
            <a:r>
              <a:rPr lang="en-US" dirty="0" smtClean="0"/>
              <a:t>IM =</a:t>
            </a:r>
          </a:p>
          <a:p>
            <a:pPr lvl="2">
              <a:buNone/>
            </a:pPr>
            <a:r>
              <a:rPr lang="en-US" sz="3200" dirty="0" smtClean="0"/>
              <a:t>   </a:t>
            </a:r>
            <a:r>
              <a:rPr lang="en-US" sz="3200" dirty="0" err="1" smtClean="0"/>
              <a:t>Bobot</a:t>
            </a:r>
            <a:r>
              <a:rPr lang="en-US" sz="3200" dirty="0" smtClean="0"/>
              <a:t> </a:t>
            </a:r>
            <a:r>
              <a:rPr lang="en-US" sz="3200" dirty="0" err="1" smtClean="0"/>
              <a:t>produk</a:t>
            </a:r>
            <a:r>
              <a:rPr lang="en-US" sz="3200" dirty="0" smtClean="0"/>
              <a:t> </a:t>
            </a:r>
            <a:r>
              <a:rPr lang="en-US" sz="3200" dirty="0" err="1" smtClean="0"/>
              <a:t>akhir</a:t>
            </a:r>
            <a:endParaRPr lang="en-US" sz="3200" dirty="0" smtClean="0"/>
          </a:p>
          <a:p>
            <a:pPr lvl="2">
              <a:buNone/>
            </a:pPr>
            <a:endParaRPr lang="en-US" sz="3200" dirty="0"/>
          </a:p>
          <a:p>
            <a:r>
              <a:rPr lang="en-US" sz="2500" dirty="0" err="1" smtClean="0"/>
              <a:t>Bila</a:t>
            </a:r>
            <a:r>
              <a:rPr lang="en-US" sz="2500" dirty="0" smtClean="0"/>
              <a:t> IM &gt; 1 </a:t>
            </a:r>
            <a:r>
              <a:rPr lang="en-US" sz="2500" dirty="0" smtClean="0">
                <a:sym typeface="Wingdings" pitchFamily="2" charset="2"/>
              </a:rPr>
              <a:t> </a:t>
            </a:r>
            <a:r>
              <a:rPr lang="en-US" sz="2500" dirty="0" err="1" smtClean="0">
                <a:sym typeface="Wingdings" pitchFamily="2" charset="2"/>
              </a:rPr>
              <a:t>perusahaan</a:t>
            </a:r>
            <a:r>
              <a:rPr lang="en-US" sz="2500" dirty="0" smtClean="0">
                <a:sym typeface="Wingdings" pitchFamily="2" charset="2"/>
              </a:rPr>
              <a:t> </a:t>
            </a:r>
            <a:r>
              <a:rPr lang="en-US" sz="2500" dirty="0" err="1" smtClean="0">
                <a:sym typeface="Wingdings" pitchFamily="2" charset="2"/>
              </a:rPr>
              <a:t>akan</a:t>
            </a:r>
            <a:r>
              <a:rPr lang="en-US" sz="2500" dirty="0" smtClean="0">
                <a:sym typeface="Wingdings" pitchFamily="2" charset="2"/>
              </a:rPr>
              <a:t> </a:t>
            </a:r>
            <a:r>
              <a:rPr lang="en-US" sz="2500" dirty="0" err="1" smtClean="0">
                <a:sym typeface="Wingdings" pitchFamily="2" charset="2"/>
              </a:rPr>
              <a:t>berlokasi</a:t>
            </a:r>
            <a:r>
              <a:rPr lang="en-US" sz="2500" dirty="0" smtClean="0">
                <a:sym typeface="Wingdings" pitchFamily="2" charset="2"/>
              </a:rPr>
              <a:t> </a:t>
            </a:r>
            <a:r>
              <a:rPr lang="en-US" sz="2500" dirty="0" err="1" smtClean="0">
                <a:sym typeface="Wingdings" pitchFamily="2" charset="2"/>
              </a:rPr>
              <a:t>dekat</a:t>
            </a:r>
            <a:r>
              <a:rPr lang="en-US" sz="2500" dirty="0" smtClean="0">
                <a:sym typeface="Wingdings" pitchFamily="2" charset="2"/>
              </a:rPr>
              <a:t> </a:t>
            </a:r>
            <a:r>
              <a:rPr lang="en-US" sz="2500" dirty="0" err="1" smtClean="0">
                <a:sym typeface="Wingdings" pitchFamily="2" charset="2"/>
              </a:rPr>
              <a:t>bahan</a:t>
            </a:r>
            <a:r>
              <a:rPr lang="en-US" sz="2500" dirty="0" smtClean="0">
                <a:sym typeface="Wingdings" pitchFamily="2" charset="2"/>
              </a:rPr>
              <a:t> </a:t>
            </a:r>
            <a:r>
              <a:rPr lang="en-US" sz="2500" dirty="0" err="1" smtClean="0">
                <a:sym typeface="Wingdings" pitchFamily="2" charset="2"/>
              </a:rPr>
              <a:t>baku</a:t>
            </a:r>
            <a:endParaRPr lang="en-US" sz="2500" dirty="0" smtClean="0">
              <a:sym typeface="Wingdings" pitchFamily="2" charset="2"/>
            </a:endParaRPr>
          </a:p>
          <a:p>
            <a:r>
              <a:rPr lang="en-US" sz="2500" dirty="0" err="1" smtClean="0"/>
              <a:t>Bila</a:t>
            </a:r>
            <a:r>
              <a:rPr lang="en-US" sz="2500" dirty="0" smtClean="0"/>
              <a:t> IM &lt; 1 </a:t>
            </a:r>
            <a:r>
              <a:rPr lang="en-US" sz="2500" dirty="0" smtClean="0">
                <a:sym typeface="Wingdings" pitchFamily="2" charset="2"/>
              </a:rPr>
              <a:t> </a:t>
            </a:r>
            <a:r>
              <a:rPr lang="en-US" sz="2500" dirty="0" err="1" smtClean="0">
                <a:sym typeface="Wingdings" pitchFamily="2" charset="2"/>
              </a:rPr>
              <a:t>perusahaan</a:t>
            </a:r>
            <a:r>
              <a:rPr lang="en-US" sz="2500" dirty="0" smtClean="0">
                <a:sym typeface="Wingdings" pitchFamily="2" charset="2"/>
              </a:rPr>
              <a:t> </a:t>
            </a:r>
            <a:r>
              <a:rPr lang="en-US" sz="2500" dirty="0" err="1" smtClean="0">
                <a:sym typeface="Wingdings" pitchFamily="2" charset="2"/>
              </a:rPr>
              <a:t>akan</a:t>
            </a:r>
            <a:r>
              <a:rPr lang="en-US" sz="2500" dirty="0" smtClean="0">
                <a:sym typeface="Wingdings" pitchFamily="2" charset="2"/>
              </a:rPr>
              <a:t> </a:t>
            </a:r>
            <a:r>
              <a:rPr lang="en-US" sz="2500" dirty="0" err="1" smtClean="0">
                <a:sym typeface="Wingdings" pitchFamily="2" charset="2"/>
              </a:rPr>
              <a:t>berlokasi</a:t>
            </a:r>
            <a:r>
              <a:rPr lang="en-US" sz="2500" dirty="0" smtClean="0">
                <a:sym typeface="Wingdings" pitchFamily="2" charset="2"/>
              </a:rPr>
              <a:t> </a:t>
            </a:r>
            <a:r>
              <a:rPr lang="en-US" sz="2500" dirty="0" err="1" smtClean="0">
                <a:sym typeface="Wingdings" pitchFamily="2" charset="2"/>
              </a:rPr>
              <a:t>dekat</a:t>
            </a:r>
            <a:r>
              <a:rPr lang="en-US" sz="2500" dirty="0" smtClean="0">
                <a:sym typeface="Wingdings" pitchFamily="2" charset="2"/>
              </a:rPr>
              <a:t> </a:t>
            </a:r>
            <a:r>
              <a:rPr lang="en-US" sz="2500" dirty="0" err="1" smtClean="0">
                <a:sym typeface="Wingdings" pitchFamily="2" charset="2"/>
              </a:rPr>
              <a:t>pasar</a:t>
            </a:r>
            <a:endParaRPr lang="en-US" sz="2500" dirty="0" smtClean="0"/>
          </a:p>
          <a:p>
            <a:endParaRPr lang="en-US" sz="2500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1752600" y="2438400"/>
            <a:ext cx="3657600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3886200" y="2209800"/>
            <a:ext cx="1219200" cy="9144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4267200" y="25908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 T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3048000" y="1676400"/>
            <a:ext cx="2819400" cy="21336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2438400" y="1143000"/>
            <a:ext cx="4114800" cy="3429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276600" y="2895600"/>
            <a:ext cx="457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743200" y="34290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133600" y="40386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114800" y="4114800"/>
            <a:ext cx="838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   L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7391400" y="2514600"/>
            <a:ext cx="1752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isodapan</a:t>
            </a:r>
            <a:endParaRPr lang="en-US" sz="2400" dirty="0"/>
          </a:p>
        </p:txBody>
      </p:sp>
      <p:cxnSp>
        <p:nvCxnSpPr>
          <p:cNvPr id="16" name="Elbow Connector 15"/>
          <p:cNvCxnSpPr/>
          <p:nvPr/>
        </p:nvCxnSpPr>
        <p:spPr>
          <a:xfrm>
            <a:off x="6477000" y="2209800"/>
            <a:ext cx="914400" cy="533400"/>
          </a:xfrm>
          <a:prstGeom prst="bentConnector3">
            <a:avLst>
              <a:gd name="adj1" fmla="val 50000"/>
            </a:avLst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609600" y="4876800"/>
            <a:ext cx="457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 : </a:t>
            </a:r>
            <a:r>
              <a:rPr lang="en-US" dirty="0" err="1" smtClean="0"/>
              <a:t>Lokasi</a:t>
            </a:r>
            <a:r>
              <a:rPr lang="en-US" dirty="0" smtClean="0"/>
              <a:t> </a:t>
            </a:r>
            <a:r>
              <a:rPr lang="en-US" dirty="0" err="1" smtClean="0"/>
              <a:t>biaya</a:t>
            </a:r>
            <a:r>
              <a:rPr lang="en-US" dirty="0" smtClean="0"/>
              <a:t> </a:t>
            </a:r>
            <a:r>
              <a:rPr lang="en-US" dirty="0" err="1" smtClean="0"/>
              <a:t>transpor</a:t>
            </a:r>
            <a:r>
              <a:rPr lang="en-US" dirty="0" smtClean="0"/>
              <a:t> </a:t>
            </a:r>
            <a:r>
              <a:rPr lang="en-US" dirty="0" err="1" smtClean="0"/>
              <a:t>terendah</a:t>
            </a:r>
            <a:endParaRPr lang="en-US" dirty="0" smtClean="0"/>
          </a:p>
          <a:p>
            <a:r>
              <a:rPr lang="en-US" dirty="0" smtClean="0"/>
              <a:t>L  : </a:t>
            </a:r>
            <a:r>
              <a:rPr lang="en-US" dirty="0" err="1" smtClean="0"/>
              <a:t>Lokasi</a:t>
            </a:r>
            <a:r>
              <a:rPr lang="en-US" dirty="0" smtClean="0"/>
              <a:t> </a:t>
            </a:r>
            <a:r>
              <a:rPr lang="en-US" dirty="0" err="1" smtClean="0"/>
              <a:t>biaya</a:t>
            </a:r>
            <a:r>
              <a:rPr lang="en-US" dirty="0" smtClean="0"/>
              <a:t> </a:t>
            </a:r>
            <a:r>
              <a:rPr lang="en-US" dirty="0" err="1" smtClean="0"/>
              <a:t>tenaga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</a:t>
            </a:r>
            <a:r>
              <a:rPr lang="en-US" dirty="0" err="1" smtClean="0"/>
              <a:t>terendah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5486400" y="4724400"/>
            <a:ext cx="3429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-1097280"/>
            <a:r>
              <a:rPr lang="en-US" dirty="0" err="1" smtClean="0"/>
              <a:t>isodapan</a:t>
            </a:r>
            <a:r>
              <a:rPr lang="en-US" dirty="0" smtClean="0"/>
              <a:t>= </a:t>
            </a:r>
          </a:p>
          <a:p>
            <a:pPr indent="-1097280"/>
            <a:r>
              <a:rPr lang="en-US" dirty="0" err="1" smtClean="0"/>
              <a:t>garis</a:t>
            </a:r>
            <a:r>
              <a:rPr lang="en-US" dirty="0" smtClean="0"/>
              <a:t> yang </a:t>
            </a:r>
            <a:r>
              <a:rPr lang="en-US" dirty="0" err="1" smtClean="0"/>
              <a:t>menunjukkan</a:t>
            </a:r>
            <a:r>
              <a:rPr lang="en-US" dirty="0" smtClean="0"/>
              <a:t>  </a:t>
            </a:r>
            <a:r>
              <a:rPr lang="en-US" dirty="0" err="1" smtClean="0"/>
              <a:t>biaya</a:t>
            </a:r>
            <a:r>
              <a:rPr lang="en-US" dirty="0" smtClean="0"/>
              <a:t> </a:t>
            </a:r>
            <a:r>
              <a:rPr lang="en-US" dirty="0" err="1" smtClean="0"/>
              <a:t>transpor</a:t>
            </a:r>
            <a:r>
              <a:rPr lang="en-US" dirty="0" smtClean="0"/>
              <a:t> yang </a:t>
            </a:r>
            <a:r>
              <a:rPr lang="en-US" dirty="0" err="1" smtClean="0"/>
              <a:t>sama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Aglomerasi</a:t>
            </a:r>
            <a:r>
              <a:rPr lang="en-US" dirty="0" smtClean="0"/>
              <a:t> </a:t>
            </a:r>
            <a:r>
              <a:rPr lang="en-US" dirty="0" err="1" smtClean="0"/>
              <a:t>menurut</a:t>
            </a:r>
            <a:r>
              <a:rPr lang="en-US" dirty="0" smtClean="0"/>
              <a:t> Weber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 : </a:t>
            </a:r>
            <a:r>
              <a:rPr lang="en-US" dirty="0" err="1" smtClean="0"/>
              <a:t>lokasi</a:t>
            </a:r>
            <a:r>
              <a:rPr lang="en-US" dirty="0" smtClean="0"/>
              <a:t> </a:t>
            </a:r>
            <a:r>
              <a:rPr lang="en-US" dirty="0" err="1" smtClean="0"/>
              <a:t>biaya</a:t>
            </a:r>
            <a:r>
              <a:rPr lang="en-US" dirty="0" smtClean="0"/>
              <a:t> </a:t>
            </a:r>
            <a:r>
              <a:rPr lang="en-US" dirty="0" err="1" smtClean="0"/>
              <a:t>transpor</a:t>
            </a:r>
            <a:r>
              <a:rPr lang="en-US" dirty="0" smtClean="0"/>
              <a:t> minimum</a:t>
            </a:r>
          </a:p>
          <a:p>
            <a:r>
              <a:rPr lang="en-US" dirty="0" err="1" smtClean="0"/>
              <a:t>Diluar</a:t>
            </a:r>
            <a:r>
              <a:rPr lang="en-US" dirty="0" smtClean="0"/>
              <a:t> T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isodapan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 smtClean="0"/>
              <a:t>tingkatan</a:t>
            </a:r>
            <a:endParaRPr lang="en-US" dirty="0" smtClean="0"/>
          </a:p>
          <a:p>
            <a:r>
              <a:rPr lang="en-US" dirty="0" err="1" smtClean="0"/>
              <a:t>Bila</a:t>
            </a:r>
            <a:r>
              <a:rPr lang="en-US" dirty="0" smtClean="0"/>
              <a:t> </a:t>
            </a:r>
            <a:r>
              <a:rPr lang="en-US" dirty="0" err="1" smtClean="0"/>
              <a:t>salah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kurva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titik</a:t>
            </a:r>
            <a:r>
              <a:rPr lang="en-US" dirty="0" smtClean="0"/>
              <a:t> T = </a:t>
            </a:r>
            <a:r>
              <a:rPr lang="en-US" dirty="0" err="1" smtClean="0"/>
              <a:t>keuntungan</a:t>
            </a:r>
            <a:r>
              <a:rPr lang="en-US" dirty="0" smtClean="0"/>
              <a:t> non </a:t>
            </a:r>
            <a:r>
              <a:rPr lang="en-US" dirty="0" err="1" smtClean="0"/>
              <a:t>transpor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>
                <a:sym typeface="Wingdings" pitchFamily="2" charset="2"/>
              </a:rPr>
              <a:t>isodapan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kritis</a:t>
            </a:r>
            <a:endParaRPr lang="en-US" dirty="0" smtClean="0">
              <a:sym typeface="Wingdings" pitchFamily="2" charset="2"/>
            </a:endParaRPr>
          </a:p>
          <a:p>
            <a:r>
              <a:rPr lang="en-US" dirty="0" err="1" smtClean="0">
                <a:sym typeface="Wingdings" pitchFamily="2" charset="2"/>
              </a:rPr>
              <a:t>Upah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buruh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lebih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murah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1270</TotalTime>
  <Words>495</Words>
  <Application>Microsoft Office PowerPoint</Application>
  <PresentationFormat>On-screen Show (4:3)</PresentationFormat>
  <Paragraphs>130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7" baseType="lpstr">
      <vt:lpstr>Arial</vt:lpstr>
      <vt:lpstr>Georgia</vt:lpstr>
      <vt:lpstr>Wingdings</vt:lpstr>
      <vt:lpstr>Wingdings 2</vt:lpstr>
      <vt:lpstr>Civic</vt:lpstr>
      <vt:lpstr>TEORI LOKASI BIAYA MINIMUM</vt:lpstr>
      <vt:lpstr>LOKASI INDUSTRI</vt:lpstr>
      <vt:lpstr>asumsi</vt:lpstr>
      <vt:lpstr>Berdasar asumsi tsb,  3 faktor mempengaruhi lokasi industri</vt:lpstr>
      <vt:lpstr>Biaya transportasi</vt:lpstr>
      <vt:lpstr>PowerPoint Presentation</vt:lpstr>
      <vt:lpstr>Indeks material (IM)</vt:lpstr>
      <vt:lpstr>PowerPoint Presentation</vt:lpstr>
      <vt:lpstr>Aglomerasi menurut Weber</vt:lpstr>
      <vt:lpstr>Aglomerasi</vt:lpstr>
      <vt:lpstr>PowerPoint Presentation</vt:lpstr>
      <vt:lpstr>Teori Lokasi pasar Losch</vt:lpstr>
      <vt:lpstr>perbedaan</vt:lpstr>
      <vt:lpstr>Penggabungan </vt:lpstr>
      <vt:lpstr>lanjutan</vt:lpstr>
      <vt:lpstr>PowerPoint Presentation</vt:lpstr>
      <vt:lpstr>LANJUTAN</vt:lpstr>
      <vt:lpstr>Keuntungan relatif lokasi</vt:lpstr>
      <vt:lpstr>Lokasi industri</vt:lpstr>
      <vt:lpstr>implikasi</vt:lpstr>
      <vt:lpstr>Faktor2  pertimbangan</vt:lpstr>
      <vt:lpstr>Faktor tambahan</vt:lpstr>
    </vt:vector>
  </TitlesOfParts>
  <Company>Universitas Komputer Indonesia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TEORI LOKASI BIAYA MINIMUM</dc:title>
  <dc:creator>Universitas Komputer Indonesia</dc:creator>
  <cp:lastModifiedBy>UNIKOM</cp:lastModifiedBy>
  <cp:revision>24</cp:revision>
  <dcterms:created xsi:type="dcterms:W3CDTF">2010-03-05T12:02:32Z</dcterms:created>
  <dcterms:modified xsi:type="dcterms:W3CDTF">2018-08-29T02:58:53Z</dcterms:modified>
</cp:coreProperties>
</file>