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68" r:id="rId6"/>
    <p:sldId id="258" r:id="rId7"/>
    <p:sldId id="269" r:id="rId8"/>
    <p:sldId id="274" r:id="rId9"/>
    <p:sldId id="275" r:id="rId10"/>
    <p:sldId id="270" r:id="rId11"/>
    <p:sldId id="260" r:id="rId12"/>
    <p:sldId id="273" r:id="rId13"/>
    <p:sldId id="271" r:id="rId14"/>
    <p:sldId id="272" r:id="rId15"/>
    <p:sldId id="26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3973-C9C5-41F9-BC9A-56DCBDD1E49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1098-44E4-4215-B66C-D4FCA8F2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BDB58-58FA-427B-A47D-974C09104EF8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6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02940-FE5A-49DB-A18D-7D0F419DAF16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9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99C2-6A62-4EE6-AF0F-CB9AE1FDF7D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56A7-F94A-4289-B48D-AB8D728F3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kademik\Bahan%20Kuliah%20Genap%202010_2011\TGPL\FRANKFURT\MOV00696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Huntersville Aerial Phot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1418" cy="6248400"/>
          </a:xfrm>
          <a:prstGeom prst="rect">
            <a:avLst/>
          </a:prstGeom>
          <a:noFill/>
          <a:ln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Guna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lahan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perkotaan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phug.wikispaces.com/file/view/harrisullman.png/72462507/harrisull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36" y="304800"/>
            <a:ext cx="8997364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1"/>
          <p:cNvSpPr>
            <a:spLocks noChangeArrowheads="1"/>
          </p:cNvSpPr>
          <p:nvPr/>
        </p:nvSpPr>
        <p:spPr bwMode="auto">
          <a:xfrm rot="8820000">
            <a:off x="2567464" y="3626168"/>
            <a:ext cx="1523048" cy="757238"/>
          </a:xfrm>
          <a:custGeom>
            <a:avLst/>
            <a:gdLst/>
            <a:ahLst/>
            <a:cxnLst/>
            <a:rect l="0" t="0" r="r" b="b"/>
            <a:pathLst>
              <a:path w="21600" h="19355">
                <a:moveTo>
                  <a:pt x="2487" y="19355"/>
                </a:moveTo>
                <a:cubicBezTo>
                  <a:pt x="7708" y="12441"/>
                  <a:pt x="13892" y="12441"/>
                  <a:pt x="19113" y="19355"/>
                </a:cubicBezTo>
                <a:lnTo>
                  <a:pt x="21600" y="6737"/>
                </a:lnTo>
                <a:cubicBezTo>
                  <a:pt x="14817" y="-2245"/>
                  <a:pt x="6783" y="-2245"/>
                  <a:pt x="0" y="6737"/>
                </a:cubicBezTo>
                <a:close/>
                <a:moveTo>
                  <a:pt x="2487" y="19355"/>
                </a:moveTo>
              </a:path>
            </a:pathLst>
          </a:custGeom>
          <a:solidFill>
            <a:srgbClr val="99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62" name="AutoShape 2"/>
          <p:cNvSpPr>
            <a:spLocks noChangeArrowheads="1"/>
          </p:cNvSpPr>
          <p:nvPr/>
        </p:nvSpPr>
        <p:spPr bwMode="auto">
          <a:xfrm rot="3060000">
            <a:off x="2728199" y="2039541"/>
            <a:ext cx="1827371" cy="1025843"/>
          </a:xfrm>
          <a:custGeom>
            <a:avLst/>
            <a:gdLst/>
            <a:ahLst/>
            <a:cxnLst/>
            <a:rect l="0" t="0" r="r" b="b"/>
            <a:pathLst>
              <a:path w="21600" h="19478">
                <a:moveTo>
                  <a:pt x="4917" y="19478"/>
                </a:moveTo>
                <a:cubicBezTo>
                  <a:pt x="8449" y="14855"/>
                  <a:pt x="13151" y="14855"/>
                  <a:pt x="16683" y="19478"/>
                </a:cubicBezTo>
                <a:lnTo>
                  <a:pt x="21600" y="6364"/>
                </a:lnTo>
                <a:cubicBezTo>
                  <a:pt x="15116" y="-2122"/>
                  <a:pt x="6484" y="-2122"/>
                  <a:pt x="0" y="6364"/>
                </a:cubicBezTo>
                <a:close/>
                <a:moveTo>
                  <a:pt x="4917" y="19478"/>
                </a:moveTo>
              </a:path>
            </a:pathLst>
          </a:custGeom>
          <a:solidFill>
            <a:srgbClr val="99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723198" y="3077528"/>
            <a:ext cx="1781652" cy="800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523" y="2186"/>
                </a:moveTo>
                <a:lnTo>
                  <a:pt x="809" y="0"/>
                </a:lnTo>
                <a:lnTo>
                  <a:pt x="0" y="9943"/>
                </a:lnTo>
                <a:lnTo>
                  <a:pt x="20195" y="21600"/>
                </a:lnTo>
                <a:lnTo>
                  <a:pt x="20599" y="19071"/>
                </a:lnTo>
                <a:lnTo>
                  <a:pt x="21080" y="15943"/>
                </a:lnTo>
                <a:lnTo>
                  <a:pt x="21407" y="12900"/>
                </a:lnTo>
                <a:lnTo>
                  <a:pt x="21542" y="10157"/>
                </a:lnTo>
                <a:lnTo>
                  <a:pt x="21600" y="7757"/>
                </a:lnTo>
                <a:lnTo>
                  <a:pt x="21600" y="5271"/>
                </a:lnTo>
                <a:lnTo>
                  <a:pt x="21523" y="2186"/>
                </a:lnTo>
                <a:close/>
                <a:moveTo>
                  <a:pt x="21523" y="2186"/>
                </a:moveTo>
              </a:path>
            </a:pathLst>
          </a:cu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20340" y="2491740"/>
            <a:ext cx="877253" cy="1605915"/>
            <a:chOff x="1904" y="1744"/>
            <a:chExt cx="614" cy="1124"/>
          </a:xfrm>
        </p:grpSpPr>
        <p:sp>
          <p:nvSpPr>
            <p:cNvPr id="66565" name="AutoShape 5"/>
            <p:cNvSpPr>
              <a:spLocks noChangeArrowheads="1"/>
            </p:cNvSpPr>
            <p:nvPr/>
          </p:nvSpPr>
          <p:spPr bwMode="auto">
            <a:xfrm rot="6299999">
              <a:off x="1657" y="1991"/>
              <a:ext cx="1108" cy="614"/>
            </a:xfrm>
            <a:custGeom>
              <a:avLst/>
              <a:gdLst/>
              <a:ahLst/>
              <a:cxnLst/>
              <a:rect l="0" t="0" r="r" b="b"/>
              <a:pathLst>
                <a:path w="21600" h="19751">
                  <a:moveTo>
                    <a:pt x="0" y="15597"/>
                  </a:moveTo>
                  <a:cubicBezTo>
                    <a:pt x="1326" y="4935"/>
                    <a:pt x="7398" y="-1849"/>
                    <a:pt x="13561" y="445"/>
                  </a:cubicBezTo>
                  <a:cubicBezTo>
                    <a:pt x="17134" y="1775"/>
                    <a:pt x="20122" y="5984"/>
                    <a:pt x="21600" y="11767"/>
                  </a:cubicBezTo>
                  <a:lnTo>
                    <a:pt x="11160" y="19751"/>
                  </a:lnTo>
                  <a:close/>
                  <a:moveTo>
                    <a:pt x="0" y="15597"/>
                  </a:moveTo>
                </a:path>
              </a:pathLst>
            </a:custGeom>
            <a:solidFill>
              <a:srgbClr val="FFCC00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AutoShape 6"/>
            <p:cNvSpPr>
              <a:spLocks noChangeArrowheads="1"/>
            </p:cNvSpPr>
            <p:nvPr/>
          </p:nvSpPr>
          <p:spPr bwMode="auto">
            <a:xfrm rot="6299999">
              <a:off x="1719" y="2071"/>
              <a:ext cx="1108" cy="485"/>
            </a:xfrm>
            <a:custGeom>
              <a:avLst/>
              <a:gdLst/>
              <a:ahLst/>
              <a:cxnLst/>
              <a:rect l="0" t="0" r="r" b="b"/>
              <a:pathLst>
                <a:path w="21600" h="19310">
                  <a:moveTo>
                    <a:pt x="0" y="19310"/>
                  </a:moveTo>
                  <a:cubicBezTo>
                    <a:pt x="1326" y="6109"/>
                    <a:pt x="7398" y="-2290"/>
                    <a:pt x="13561" y="551"/>
                  </a:cubicBezTo>
                  <a:cubicBezTo>
                    <a:pt x="17134" y="2197"/>
                    <a:pt x="20122" y="7409"/>
                    <a:pt x="21600" y="14568"/>
                  </a:cubicBezTo>
                </a:path>
              </a:pathLst>
            </a:custGeom>
            <a:noFill/>
            <a:ln w="25400">
              <a:solidFill>
                <a:srgbClr val="808080"/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1915955" y="3433287"/>
            <a:ext cx="995838" cy="14158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925" y="0"/>
                </a:moveTo>
                <a:lnTo>
                  <a:pt x="0" y="18563"/>
                </a:lnTo>
                <a:lnTo>
                  <a:pt x="1926" y="19382"/>
                </a:lnTo>
                <a:lnTo>
                  <a:pt x="3955" y="20033"/>
                </a:lnTo>
                <a:lnTo>
                  <a:pt x="6329" y="20588"/>
                </a:lnTo>
                <a:lnTo>
                  <a:pt x="9149" y="21094"/>
                </a:lnTo>
                <a:lnTo>
                  <a:pt x="12107" y="21407"/>
                </a:lnTo>
                <a:lnTo>
                  <a:pt x="15443" y="21600"/>
                </a:lnTo>
                <a:lnTo>
                  <a:pt x="18401" y="21552"/>
                </a:lnTo>
                <a:lnTo>
                  <a:pt x="21600" y="1712"/>
                </a:lnTo>
                <a:lnTo>
                  <a:pt x="15925" y="0"/>
                </a:lnTo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2674620" y="1520190"/>
            <a:ext cx="605790" cy="150447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56" y="21441"/>
                </a:moveTo>
                <a:lnTo>
                  <a:pt x="11250" y="21600"/>
                </a:lnTo>
                <a:lnTo>
                  <a:pt x="21600" y="911"/>
                </a:lnTo>
                <a:lnTo>
                  <a:pt x="17888" y="661"/>
                </a:lnTo>
                <a:lnTo>
                  <a:pt x="13725" y="365"/>
                </a:lnTo>
                <a:lnTo>
                  <a:pt x="8100" y="91"/>
                </a:lnTo>
                <a:lnTo>
                  <a:pt x="3825" y="0"/>
                </a:lnTo>
                <a:lnTo>
                  <a:pt x="0" y="91"/>
                </a:lnTo>
                <a:lnTo>
                  <a:pt x="1856" y="21441"/>
                </a:lnTo>
                <a:close/>
                <a:moveTo>
                  <a:pt x="1856" y="21441"/>
                </a:moveTo>
              </a:path>
            </a:pathLst>
          </a:custGeom>
          <a:solidFill>
            <a:srgbClr val="FF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45895" y="2143125"/>
            <a:ext cx="1170147" cy="1985963"/>
            <a:chOff x="1012" y="1500"/>
            <a:chExt cx="819" cy="1390"/>
          </a:xfrm>
        </p:grpSpPr>
        <p:sp>
          <p:nvSpPr>
            <p:cNvPr id="66570" name="AutoShape 10"/>
            <p:cNvSpPr>
              <a:spLocks noChangeArrowheads="1"/>
            </p:cNvSpPr>
            <p:nvPr/>
          </p:nvSpPr>
          <p:spPr bwMode="auto">
            <a:xfrm rot="-5100000">
              <a:off x="734" y="1792"/>
              <a:ext cx="1376" cy="819"/>
            </a:xfrm>
            <a:custGeom>
              <a:avLst/>
              <a:gdLst/>
              <a:ahLst/>
              <a:cxnLst/>
              <a:rect l="0" t="0" r="r" b="b"/>
              <a:pathLst>
                <a:path w="21600" h="18930">
                  <a:moveTo>
                    <a:pt x="0" y="8861"/>
                  </a:moveTo>
                  <a:cubicBezTo>
                    <a:pt x="3601" y="3"/>
                    <a:pt x="11169" y="-2670"/>
                    <a:pt x="16905" y="2891"/>
                  </a:cubicBezTo>
                  <a:cubicBezTo>
                    <a:pt x="18976" y="4899"/>
                    <a:pt x="20611" y="7819"/>
                    <a:pt x="21600" y="11273"/>
                  </a:cubicBezTo>
                  <a:lnTo>
                    <a:pt x="10385" y="18930"/>
                  </a:lnTo>
                  <a:close/>
                  <a:moveTo>
                    <a:pt x="0" y="8861"/>
                  </a:moveTo>
                </a:path>
              </a:pathLst>
            </a:cu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AutoShape 11"/>
            <p:cNvSpPr>
              <a:spLocks noChangeArrowheads="1"/>
            </p:cNvSpPr>
            <p:nvPr/>
          </p:nvSpPr>
          <p:spPr bwMode="auto">
            <a:xfrm rot="-5100000">
              <a:off x="569" y="1944"/>
              <a:ext cx="1376" cy="488"/>
            </a:xfrm>
            <a:custGeom>
              <a:avLst/>
              <a:gdLst/>
              <a:ahLst/>
              <a:cxnLst/>
              <a:rect l="0" t="0" r="r" b="b"/>
              <a:pathLst>
                <a:path w="21600" h="17463">
                  <a:moveTo>
                    <a:pt x="0" y="13725"/>
                  </a:moveTo>
                  <a:cubicBezTo>
                    <a:pt x="3601" y="3"/>
                    <a:pt x="11169" y="-4137"/>
                    <a:pt x="16905" y="4478"/>
                  </a:cubicBezTo>
                  <a:cubicBezTo>
                    <a:pt x="18976" y="7589"/>
                    <a:pt x="20611" y="12111"/>
                    <a:pt x="21600" y="17463"/>
                  </a:cubicBezTo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1303020" y="1404462"/>
            <a:ext cx="1463040" cy="33932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549" y="11401"/>
                </a:moveTo>
                <a:lnTo>
                  <a:pt x="0" y="18932"/>
                </a:lnTo>
                <a:lnTo>
                  <a:pt x="868" y="19518"/>
                </a:lnTo>
                <a:lnTo>
                  <a:pt x="2134" y="20094"/>
                </a:lnTo>
                <a:lnTo>
                  <a:pt x="3541" y="20620"/>
                </a:lnTo>
                <a:lnTo>
                  <a:pt x="4761" y="20943"/>
                </a:lnTo>
                <a:lnTo>
                  <a:pt x="5887" y="21266"/>
                </a:lnTo>
                <a:lnTo>
                  <a:pt x="7528" y="21600"/>
                </a:lnTo>
                <a:lnTo>
                  <a:pt x="21600" y="12129"/>
                </a:lnTo>
                <a:lnTo>
                  <a:pt x="20334" y="0"/>
                </a:lnTo>
                <a:lnTo>
                  <a:pt x="17590" y="20"/>
                </a:lnTo>
                <a:lnTo>
                  <a:pt x="15924" y="81"/>
                </a:lnTo>
                <a:lnTo>
                  <a:pt x="14142" y="162"/>
                </a:lnTo>
                <a:lnTo>
                  <a:pt x="12266" y="323"/>
                </a:lnTo>
                <a:lnTo>
                  <a:pt x="10483" y="526"/>
                </a:lnTo>
                <a:lnTo>
                  <a:pt x="8701" y="809"/>
                </a:lnTo>
                <a:lnTo>
                  <a:pt x="15549" y="11401"/>
                </a:lnTo>
                <a:close/>
                <a:moveTo>
                  <a:pt x="15549" y="11401"/>
                </a:moveTo>
              </a:path>
            </a:pathLst>
          </a:custGeom>
          <a:solidFill>
            <a:srgbClr val="FF66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211705" y="1781652"/>
            <a:ext cx="218599" cy="3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2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223260" y="3188970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294698" y="3929063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4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494723" y="2354580"/>
            <a:ext cx="21717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4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3926205" y="3253264"/>
            <a:ext cx="218599" cy="3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5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3120390" y="2710339"/>
            <a:ext cx="217170" cy="3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2960370" y="3566160"/>
            <a:ext cx="220028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453164" y="2931795"/>
            <a:ext cx="677228" cy="677228"/>
            <a:chOff x="1717" y="2052"/>
            <a:chExt cx="474" cy="474"/>
          </a:xfrm>
        </p:grpSpPr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1717" y="2052"/>
              <a:ext cx="474" cy="474"/>
            </a:xfrm>
            <a:prstGeom prst="ellipse">
              <a:avLst/>
            </a:prstGeom>
            <a:solidFill>
              <a:srgbClr val="800000"/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Rectangle 22"/>
            <p:cNvSpPr>
              <a:spLocks noChangeArrowheads="1"/>
            </p:cNvSpPr>
            <p:nvPr/>
          </p:nvSpPr>
          <p:spPr bwMode="auto">
            <a:xfrm>
              <a:off x="1886" y="2173"/>
              <a:ext cx="1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82485" bIns="38100" anchor="ctr"/>
            <a:lstStyle/>
            <a:p>
              <a:pPr marL="38577"/>
              <a:r>
                <a:rPr lang="en-US" altLang="ko-KR" b="1" dirty="0">
                  <a:latin typeface="Arial Narrow" pitchFamily="1" charset="0"/>
                  <a:ea typeface="굴림" pitchFamily="1" charset="-127"/>
                  <a:sym typeface="Arial Narrow" pitchFamily="1" charset="0"/>
                </a:rPr>
                <a:t>1</a:t>
              </a:r>
            </a:p>
          </p:txBody>
        </p:sp>
      </p:grp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2794635" y="1774508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2397443" y="3997643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1647350" y="2928938"/>
            <a:ext cx="218598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1447800" y="5257800"/>
            <a:ext cx="3760470" cy="8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1 CBD (central Business District)</a:t>
            </a: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2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Perdagangan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dan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industri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ringan</a:t>
            </a:r>
            <a:endParaRPr lang="en-US" altLang="ko-KR" sz="1400" b="1" dirty="0">
              <a:latin typeface="AvantGarde Bk BT" pitchFamily="34" charset="0"/>
              <a:ea typeface="굴림" pitchFamily="1" charset="-127"/>
              <a:sym typeface="AvantGarde Bk BT" pitchFamily="34" charset="0"/>
            </a:endParaRP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3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Perumahan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kelas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menengah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ke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bawah</a:t>
            </a:r>
            <a:endParaRPr lang="en-US" altLang="ko-KR" sz="1400" b="1" dirty="0">
              <a:latin typeface="AvantGarde Bk BT" pitchFamily="34" charset="0"/>
              <a:ea typeface="굴림" pitchFamily="1" charset="-127"/>
              <a:sym typeface="AvantGarde Bk BT" pitchFamily="34" charset="0"/>
            </a:endParaRP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4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Perumahan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menengah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ke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atas</a:t>
            </a:r>
            <a:endParaRPr lang="en-US" altLang="ko-KR" sz="1400" b="1" dirty="0">
              <a:latin typeface="AvantGarde Bk BT" pitchFamily="34" charset="0"/>
              <a:ea typeface="굴림" pitchFamily="1" charset="-127"/>
              <a:sym typeface="AvantGarde Bk BT" pitchFamily="34" charset="0"/>
            </a:endParaRP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5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Perumahan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kelas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atas</a:t>
            </a:r>
            <a:endParaRPr lang="en-US" altLang="ko-KR" sz="1400" b="1" dirty="0">
              <a:latin typeface="AvantGarde Bk BT" pitchFamily="34" charset="0"/>
              <a:ea typeface="굴림" pitchFamily="1" charset="-127"/>
              <a:sym typeface="AvantGarde Bk BT" pitchFamily="34" charset="0"/>
            </a:endParaRP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6935153" y="2406015"/>
            <a:ext cx="925830" cy="181165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" y="0"/>
                </a:moveTo>
                <a:lnTo>
                  <a:pt x="8640" y="0"/>
                </a:lnTo>
                <a:lnTo>
                  <a:pt x="16200" y="1662"/>
                </a:lnTo>
                <a:lnTo>
                  <a:pt x="20520" y="8308"/>
                </a:lnTo>
                <a:lnTo>
                  <a:pt x="21600" y="16062"/>
                </a:lnTo>
                <a:lnTo>
                  <a:pt x="21600" y="21600"/>
                </a:lnTo>
                <a:lnTo>
                  <a:pt x="10800" y="21600"/>
                </a:lnTo>
                <a:lnTo>
                  <a:pt x="9720" y="20492"/>
                </a:lnTo>
                <a:lnTo>
                  <a:pt x="0" y="8308"/>
                </a:lnTo>
                <a:lnTo>
                  <a:pt x="1080" y="0"/>
                </a:lnTo>
                <a:close/>
                <a:moveTo>
                  <a:pt x="1080" y="0"/>
                </a:moveTo>
              </a:path>
            </a:pathLst>
          </a:custGeom>
          <a:solidFill>
            <a:srgbClr val="CCFFCC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88" name="AutoShape 28"/>
          <p:cNvSpPr>
            <a:spLocks noChangeArrowheads="1"/>
          </p:cNvSpPr>
          <p:nvPr/>
        </p:nvSpPr>
        <p:spPr bwMode="auto">
          <a:xfrm>
            <a:off x="6147912" y="1713072"/>
            <a:ext cx="1204436" cy="26446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2462" y="379"/>
                </a:lnTo>
                <a:lnTo>
                  <a:pt x="14954" y="3032"/>
                </a:lnTo>
                <a:lnTo>
                  <a:pt x="14954" y="7958"/>
                </a:lnTo>
                <a:lnTo>
                  <a:pt x="19108" y="12505"/>
                </a:lnTo>
                <a:lnTo>
                  <a:pt x="21600" y="19705"/>
                </a:lnTo>
                <a:lnTo>
                  <a:pt x="15785" y="19326"/>
                </a:lnTo>
                <a:lnTo>
                  <a:pt x="9138" y="18189"/>
                </a:lnTo>
                <a:lnTo>
                  <a:pt x="9138" y="21600"/>
                </a:lnTo>
                <a:lnTo>
                  <a:pt x="4154" y="21600"/>
                </a:lnTo>
                <a:lnTo>
                  <a:pt x="4154" y="18947"/>
                </a:lnTo>
                <a:lnTo>
                  <a:pt x="4154" y="8337"/>
                </a:lnTo>
                <a:lnTo>
                  <a:pt x="0" y="4547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99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5590699" y="1714500"/>
            <a:ext cx="557213" cy="554355"/>
          </a:xfrm>
          <a:prstGeom prst="rect">
            <a:avLst/>
          </a:prstGeom>
          <a:solidFill>
            <a:srgbClr val="FF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5452110" y="2733200"/>
            <a:ext cx="924402" cy="1298733"/>
          </a:xfrm>
          <a:prstGeom prst="rect">
            <a:avLst/>
          </a:prstGeom>
          <a:solidFill>
            <a:srgbClr val="FF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5916455" y="2268855"/>
            <a:ext cx="601503" cy="464344"/>
          </a:xfrm>
          <a:prstGeom prst="rect">
            <a:avLst/>
          </a:prstGeom>
          <a:solidFill>
            <a:srgbClr val="800000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5357813" y="2177415"/>
            <a:ext cx="560070" cy="832962"/>
          </a:xfrm>
          <a:prstGeom prst="rect">
            <a:avLst/>
          </a:prstGeom>
          <a:solidFill>
            <a:srgbClr val="FF66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4802030" y="2548890"/>
            <a:ext cx="555783" cy="461487"/>
          </a:xfrm>
          <a:prstGeom prst="rect">
            <a:avLst/>
          </a:prstGeom>
          <a:solidFill>
            <a:srgbClr val="FFCC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5223510" y="3703320"/>
            <a:ext cx="462915" cy="462915"/>
          </a:xfrm>
          <a:prstGeom prst="rect">
            <a:avLst/>
          </a:prstGeom>
          <a:solidFill>
            <a:srgbClr val="FF66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5452110" y="4357688"/>
            <a:ext cx="277178" cy="277178"/>
          </a:xfrm>
          <a:prstGeom prst="rect">
            <a:avLst/>
          </a:prstGeom>
          <a:solidFill>
            <a:srgbClr val="00CC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7120890" y="3244692"/>
            <a:ext cx="277178" cy="275748"/>
          </a:xfrm>
          <a:prstGeom prst="rect">
            <a:avLst/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7818120" y="4357688"/>
            <a:ext cx="322898" cy="322898"/>
          </a:xfrm>
          <a:prstGeom prst="rect">
            <a:avLst/>
          </a:prstGeom>
          <a:solidFill>
            <a:srgbClr val="FFFF99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6062187" y="2324577"/>
            <a:ext cx="218598" cy="3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1</a:t>
            </a:r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5487830" y="2447449"/>
            <a:ext cx="218598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2</a:t>
            </a:r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5776437" y="1787367"/>
            <a:ext cx="218598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6609398" y="2873217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4</a:t>
            </a:r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7310915" y="2747487"/>
            <a:ext cx="218598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5</a:t>
            </a:r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4923473" y="2594610"/>
            <a:ext cx="21717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5795010" y="3180398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3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5290662" y="3753327"/>
            <a:ext cx="218598" cy="3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6</a:t>
            </a:r>
          </a:p>
        </p:txBody>
      </p:sp>
      <p:sp>
        <p:nvSpPr>
          <p:cNvPr id="66606" name="Rectangle 46"/>
          <p:cNvSpPr>
            <a:spLocks noChangeArrowheads="1"/>
          </p:cNvSpPr>
          <p:nvPr/>
        </p:nvSpPr>
        <p:spPr bwMode="auto">
          <a:xfrm>
            <a:off x="7202330" y="3234690"/>
            <a:ext cx="115728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7</a:t>
            </a:r>
          </a:p>
        </p:txBody>
      </p:sp>
      <p:sp>
        <p:nvSpPr>
          <p:cNvPr id="66607" name="Rectangle 47"/>
          <p:cNvSpPr>
            <a:spLocks noChangeArrowheads="1"/>
          </p:cNvSpPr>
          <p:nvPr/>
        </p:nvSpPr>
        <p:spPr bwMode="auto">
          <a:xfrm>
            <a:off x="7900988" y="4381977"/>
            <a:ext cx="115729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8</a:t>
            </a:r>
          </a:p>
        </p:txBody>
      </p:sp>
      <p:sp>
        <p:nvSpPr>
          <p:cNvPr id="66608" name="Rectangle 48"/>
          <p:cNvSpPr>
            <a:spLocks noChangeArrowheads="1"/>
          </p:cNvSpPr>
          <p:nvPr/>
        </p:nvSpPr>
        <p:spPr bwMode="auto">
          <a:xfrm>
            <a:off x="5504974" y="4357688"/>
            <a:ext cx="118586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9</a:t>
            </a:r>
          </a:p>
        </p:txBody>
      </p:sp>
      <p:sp>
        <p:nvSpPr>
          <p:cNvPr id="66609" name="Rectangle 49"/>
          <p:cNvSpPr>
            <a:spLocks noChangeArrowheads="1"/>
          </p:cNvSpPr>
          <p:nvPr/>
        </p:nvSpPr>
        <p:spPr bwMode="auto">
          <a:xfrm>
            <a:off x="1042988" y="1337310"/>
            <a:ext cx="3577590" cy="3737610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10" name="Rectangle 50"/>
          <p:cNvSpPr>
            <a:spLocks noChangeArrowheads="1"/>
          </p:cNvSpPr>
          <p:nvPr/>
        </p:nvSpPr>
        <p:spPr bwMode="auto">
          <a:xfrm>
            <a:off x="4700588" y="1337310"/>
            <a:ext cx="3577590" cy="3737610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11" name="Rectangle 51"/>
          <p:cNvSpPr>
            <a:spLocks noChangeArrowheads="1"/>
          </p:cNvSpPr>
          <p:nvPr/>
        </p:nvSpPr>
        <p:spPr bwMode="auto">
          <a:xfrm>
            <a:off x="5410200" y="5257800"/>
            <a:ext cx="2468880" cy="9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6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Industri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berat</a:t>
            </a:r>
            <a:endParaRPr lang="en-US" altLang="ko-KR" sz="1400" b="1" dirty="0">
              <a:latin typeface="AvantGarde Bk BT" pitchFamily="34" charset="0"/>
              <a:ea typeface="굴림" pitchFamily="1" charset="-127"/>
              <a:sym typeface="AvantGarde Bk BT" pitchFamily="34" charset="0"/>
            </a:endParaRP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7 Sub business district</a:t>
            </a: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8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Perumahan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suburban</a:t>
            </a:r>
          </a:p>
          <a:p>
            <a:pPr marL="40005">
              <a:lnSpc>
                <a:spcPct val="80000"/>
              </a:lnSpc>
            </a:pP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9 </a:t>
            </a:r>
            <a:r>
              <a:rPr lang="en-US" altLang="ko-KR" sz="1400" b="1" dirty="0" err="1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Industri</a:t>
            </a:r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 suburban</a:t>
            </a:r>
          </a:p>
        </p:txBody>
      </p:sp>
      <p:sp>
        <p:nvSpPr>
          <p:cNvPr id="66612" name="Rectangle 52"/>
          <p:cNvSpPr>
            <a:spLocks noChangeArrowheads="1"/>
          </p:cNvSpPr>
          <p:nvPr/>
        </p:nvSpPr>
        <p:spPr bwMode="auto">
          <a:xfrm>
            <a:off x="3683318" y="1400175"/>
            <a:ext cx="85725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Sector</a:t>
            </a:r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7366635" y="1411605"/>
            <a:ext cx="8458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Nuclei</a:t>
            </a:r>
          </a:p>
        </p:txBody>
      </p:sp>
      <p:sp>
        <p:nvSpPr>
          <p:cNvPr id="66614" name="Rectangle 5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altLang="ko-KR" dirty="0" err="1">
                <a:ea typeface="굴림" pitchFamily="1" charset="-127"/>
              </a:rPr>
              <a:t>Teori</a:t>
            </a:r>
            <a:r>
              <a:rPr lang="en-US" altLang="ko-KR" dirty="0">
                <a:ea typeface="굴림" pitchFamily="1" charset="-127"/>
              </a:rPr>
              <a:t> </a:t>
            </a:r>
            <a:r>
              <a:rPr lang="en-US" altLang="ko-KR" dirty="0" err="1">
                <a:ea typeface="굴림" pitchFamily="1" charset="-127"/>
              </a:rPr>
              <a:t>Sektor</a:t>
            </a:r>
            <a:r>
              <a:rPr lang="en-US" altLang="ko-KR" dirty="0">
                <a:ea typeface="굴림" pitchFamily="1" charset="-127"/>
              </a:rPr>
              <a:t> (Hoyt) &amp; Multiple Nuclei</a:t>
            </a:r>
          </a:p>
        </p:txBody>
      </p:sp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1634490" y="4047649"/>
            <a:ext cx="218599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/>
          <a:lstStyle/>
          <a:p>
            <a:pPr marL="40005"/>
            <a:r>
              <a:rPr lang="en-US" altLang="ko-KR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2</a:t>
            </a:r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1045845" y="5144930"/>
            <a:ext cx="7236619" cy="1213008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17" name="Rectangle 57"/>
          <p:cNvSpPr>
            <a:spLocks noChangeArrowheads="1"/>
          </p:cNvSpPr>
          <p:nvPr/>
        </p:nvSpPr>
        <p:spPr bwMode="auto">
          <a:xfrm>
            <a:off x="1247299" y="5260658"/>
            <a:ext cx="148590" cy="14859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1247299" y="5454968"/>
            <a:ext cx="148590" cy="15001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19" name="Rectangle 59"/>
          <p:cNvSpPr>
            <a:spLocks noChangeArrowheads="1"/>
          </p:cNvSpPr>
          <p:nvPr/>
        </p:nvSpPr>
        <p:spPr bwMode="auto">
          <a:xfrm>
            <a:off x="1247299" y="5652135"/>
            <a:ext cx="148590" cy="150019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1247299" y="5843588"/>
            <a:ext cx="148590" cy="14859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1" name="Rectangle 61"/>
          <p:cNvSpPr>
            <a:spLocks noChangeArrowheads="1"/>
          </p:cNvSpPr>
          <p:nvPr/>
        </p:nvSpPr>
        <p:spPr bwMode="auto">
          <a:xfrm>
            <a:off x="1247299" y="6033612"/>
            <a:ext cx="148590" cy="14859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2" name="Rectangle 62"/>
          <p:cNvSpPr>
            <a:spLocks noChangeArrowheads="1"/>
          </p:cNvSpPr>
          <p:nvPr/>
        </p:nvSpPr>
        <p:spPr bwMode="auto">
          <a:xfrm>
            <a:off x="5224940" y="5259229"/>
            <a:ext cx="150018" cy="14716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3" name="Rectangle 63"/>
          <p:cNvSpPr>
            <a:spLocks noChangeArrowheads="1"/>
          </p:cNvSpPr>
          <p:nvPr/>
        </p:nvSpPr>
        <p:spPr bwMode="auto">
          <a:xfrm>
            <a:off x="5224940" y="5454968"/>
            <a:ext cx="150018" cy="15001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4" name="Rectangle 64"/>
          <p:cNvSpPr>
            <a:spLocks noChangeArrowheads="1"/>
          </p:cNvSpPr>
          <p:nvPr/>
        </p:nvSpPr>
        <p:spPr bwMode="auto">
          <a:xfrm>
            <a:off x="5224940" y="5652135"/>
            <a:ext cx="150018" cy="1500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5" name="Rectangle 65"/>
          <p:cNvSpPr>
            <a:spLocks noChangeArrowheads="1"/>
          </p:cNvSpPr>
          <p:nvPr/>
        </p:nvSpPr>
        <p:spPr bwMode="auto">
          <a:xfrm>
            <a:off x="5224940" y="5849303"/>
            <a:ext cx="150018" cy="14859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6" name="Line 66"/>
          <p:cNvSpPr>
            <a:spLocks noChangeShapeType="1"/>
          </p:cNvSpPr>
          <p:nvPr/>
        </p:nvSpPr>
        <p:spPr bwMode="auto">
          <a:xfrm rot="10800000">
            <a:off x="3040380" y="3520440"/>
            <a:ext cx="420053" cy="11144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6627" name="Line 67"/>
          <p:cNvSpPr>
            <a:spLocks noChangeShapeType="1"/>
          </p:cNvSpPr>
          <p:nvPr/>
        </p:nvSpPr>
        <p:spPr bwMode="auto">
          <a:xfrm rot="10800000">
            <a:off x="3091815" y="3091815"/>
            <a:ext cx="495777" cy="2571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light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Red light district (kawasan lampu merah)</a:t>
            </a:r>
          </a:p>
          <a:p>
            <a:r>
              <a:rPr lang="id-ID" dirty="0"/>
              <a:t>Daerah konsentrasi prostitusi di kawasan bisnis (central business district = CBD) </a:t>
            </a:r>
          </a:p>
          <a:p>
            <a:r>
              <a:rPr lang="id-ID" dirty="0"/>
              <a:t>Disebut dengan kawasan lampu merah, menurut mitos, karena jaman dulu pegawai KA membawa lampu warna merah bila mengunjungi lokasi prostitusi tersebut.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6/64/De_Wallen.JPG/330px-De_Wa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49"/>
            <a:ext cx="8763000" cy="65722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AMSTERDAM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thumb/7/76/Rotlichviertel_Frankfurt_Main.JPG/330px-Rotlichviertel_Frankfurt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4" y="304799"/>
            <a:ext cx="8888046" cy="63024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FRANKFURT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frankfurt</a:t>
            </a:r>
            <a:endParaRPr lang="en-US" dirty="0"/>
          </a:p>
        </p:txBody>
      </p:sp>
      <p:pic>
        <p:nvPicPr>
          <p:cNvPr id="5" name="MOV00696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3A632-6E34-4782-A59A-A600DC471E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16777" r="49394" b="20779"/>
          <a:stretch>
            <a:fillRect/>
          </a:stretch>
        </p:blipFill>
        <p:spPr bwMode="auto">
          <a:xfrm rot="5400000">
            <a:off x="1943099" y="-1028699"/>
            <a:ext cx="5257802" cy="777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C8660-AB29-4FCF-A80F-3E6C1F5D460C}"/>
              </a:ext>
            </a:extLst>
          </p:cNvPr>
          <p:cNvSpPr txBox="1"/>
          <p:nvPr/>
        </p:nvSpPr>
        <p:spPr>
          <a:xfrm>
            <a:off x="685799" y="5715000"/>
            <a:ext cx="777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Struktur Kota Jakarta (Ford, 1993)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32539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 Zone Model</a:t>
            </a:r>
          </a:p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Model</a:t>
            </a:r>
          </a:p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Nuclei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 Zone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Burgess</a:t>
            </a:r>
          </a:p>
          <a:p>
            <a:r>
              <a:rPr lang="id-ID" b="1" dirty="0"/>
              <a:t>Model jalur terpusat</a:t>
            </a:r>
          </a:p>
          <a:p>
            <a:r>
              <a:rPr lang="id-ID" b="1" dirty="0"/>
              <a:t>Model Burgess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-cool.co.uk/a-level/assets/learn_its/alevel/geography/urban-profiles/models-from-burgess-and-hoyt/2007-10-15_1621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904125" cy="369645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 Zone Model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systephens.files.wordpress.com/2011/04/burgess-land-use-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49650" cy="451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1"/>
          <p:cNvSpPr>
            <a:spLocks noChangeArrowheads="1"/>
          </p:cNvSpPr>
          <p:nvPr/>
        </p:nvSpPr>
        <p:spPr bwMode="auto">
          <a:xfrm>
            <a:off x="4567714" y="1440180"/>
            <a:ext cx="3198971" cy="388048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170" y="0"/>
                </a:moveTo>
                <a:lnTo>
                  <a:pt x="62" y="0"/>
                </a:lnTo>
                <a:lnTo>
                  <a:pt x="0" y="21600"/>
                </a:lnTo>
                <a:lnTo>
                  <a:pt x="21600" y="21600"/>
                </a:lnTo>
                <a:lnTo>
                  <a:pt x="12651" y="0"/>
                </a:lnTo>
                <a:lnTo>
                  <a:pt x="11170" y="0"/>
                </a:lnTo>
                <a:close/>
                <a:moveTo>
                  <a:pt x="11170" y="0"/>
                </a:moveTo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6220778" y="1438752"/>
            <a:ext cx="2411730" cy="389334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982" y="1825"/>
                </a:lnTo>
                <a:lnTo>
                  <a:pt x="982" y="2434"/>
                </a:lnTo>
                <a:lnTo>
                  <a:pt x="1964" y="3651"/>
                </a:lnTo>
                <a:lnTo>
                  <a:pt x="1964" y="4868"/>
                </a:lnTo>
                <a:lnTo>
                  <a:pt x="2945" y="6085"/>
                </a:lnTo>
                <a:lnTo>
                  <a:pt x="2945" y="6693"/>
                </a:lnTo>
                <a:lnTo>
                  <a:pt x="3927" y="7910"/>
                </a:lnTo>
                <a:lnTo>
                  <a:pt x="3927" y="8518"/>
                </a:lnTo>
                <a:lnTo>
                  <a:pt x="4909" y="9735"/>
                </a:lnTo>
                <a:lnTo>
                  <a:pt x="3927" y="11561"/>
                </a:lnTo>
                <a:lnTo>
                  <a:pt x="4909" y="12777"/>
                </a:lnTo>
                <a:lnTo>
                  <a:pt x="6873" y="15211"/>
                </a:lnTo>
                <a:lnTo>
                  <a:pt x="7855" y="15820"/>
                </a:lnTo>
                <a:lnTo>
                  <a:pt x="10800" y="18862"/>
                </a:lnTo>
                <a:lnTo>
                  <a:pt x="11782" y="19470"/>
                </a:lnTo>
                <a:lnTo>
                  <a:pt x="11782" y="21600"/>
                </a:lnTo>
                <a:lnTo>
                  <a:pt x="21600" y="21549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017770" y="1653064"/>
            <a:ext cx="3287554" cy="3291840"/>
          </a:xfrm>
          <a:prstGeom prst="ellipse">
            <a:avLst/>
          </a:prstGeom>
          <a:solidFill>
            <a:srgbClr val="CCFFCC">
              <a:alpha val="49803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563553" y="2201704"/>
            <a:ext cx="2190274" cy="2193131"/>
          </a:xfrm>
          <a:prstGeom prst="ellipse">
            <a:avLst/>
          </a:prstGeom>
          <a:solidFill>
            <a:srgbClr val="99CC00">
              <a:alpha val="49803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6002180" y="2638902"/>
            <a:ext cx="1315878" cy="1318736"/>
          </a:xfrm>
          <a:prstGeom prst="ellipse">
            <a:avLst/>
          </a:prstGeom>
          <a:solidFill>
            <a:srgbClr val="FF9900">
              <a:alpha val="49803"/>
            </a:srgbClr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6263640" y="2906078"/>
            <a:ext cx="811530" cy="811530"/>
          </a:xfrm>
          <a:prstGeom prst="ellipse">
            <a:avLst/>
          </a:prstGeom>
          <a:solidFill>
            <a:srgbClr val="FF6600">
              <a:alpha val="49803"/>
            </a:srgbClr>
          </a:solidFill>
          <a:ln w="2540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247799" y="5387817"/>
            <a:ext cx="2297430" cy="3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IV - Working class zone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262087" y="5706428"/>
            <a:ext cx="2000250" cy="3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V - Residential zone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233512" y="6029325"/>
            <a:ext cx="2034540" cy="3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VI - Commuter zone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848928" y="5362099"/>
            <a:ext cx="2000250" cy="3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 - Loop (downtown)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2848928" y="5677853"/>
            <a:ext cx="1657350" cy="3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II - Factory zone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848928" y="6016467"/>
            <a:ext cx="2114550" cy="3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/>
            <a:r>
              <a:rPr lang="en-US" altLang="ko-KR" sz="1400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III - Zone of transition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2608898" y="5417820"/>
            <a:ext cx="238602" cy="24003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2608898" y="5737860"/>
            <a:ext cx="238602" cy="24003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2608898" y="6059329"/>
            <a:ext cx="238602" cy="24003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012055" y="5430679"/>
            <a:ext cx="240030" cy="238601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5012055" y="5749290"/>
            <a:ext cx="240030" cy="24145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5012055" y="6072188"/>
            <a:ext cx="240030" cy="2400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411480" y="1440180"/>
            <a:ext cx="4056222" cy="389334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57225" y="1597343"/>
            <a:ext cx="3566160" cy="356616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1223010" y="2163128"/>
            <a:ext cx="2434590" cy="243459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1791652" y="2733199"/>
            <a:ext cx="1297305" cy="129730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2033112" y="2976087"/>
            <a:ext cx="811530" cy="811530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77427" y="3218975"/>
            <a:ext cx="325755" cy="327183"/>
            <a:chOff x="1594" y="2253"/>
            <a:chExt cx="228" cy="229"/>
          </a:xfrm>
        </p:grpSpPr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1594" y="2253"/>
              <a:ext cx="228" cy="229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Rectangle 26"/>
            <p:cNvSpPr>
              <a:spLocks noChangeArrowheads="1"/>
            </p:cNvSpPr>
            <p:nvPr/>
          </p:nvSpPr>
          <p:spPr bwMode="auto">
            <a:xfrm>
              <a:off x="1627" y="2286"/>
              <a:ext cx="16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4576287" y="1440180"/>
            <a:ext cx="4056221" cy="38933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6439377" y="3077528"/>
            <a:ext cx="441483" cy="440055"/>
          </a:xfrm>
          <a:prstGeom prst="ellipse">
            <a:avLst/>
          </a:prstGeom>
          <a:solidFill>
            <a:srgbClr val="993300">
              <a:alpha val="49803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405087" y="3163253"/>
            <a:ext cx="307181" cy="1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LOOP</a:t>
            </a: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 rot="-2700000">
            <a:off x="6212205" y="2820353"/>
            <a:ext cx="350044" cy="2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Little</a:t>
            </a:r>
          </a:p>
          <a:p>
            <a:pPr algn="l">
              <a:lnSpc>
                <a:spcPct val="90000"/>
              </a:lnSpc>
            </a:pPr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Sicily</a:t>
            </a: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 rot="2819999">
            <a:off x="5554980" y="3684747"/>
            <a:ext cx="845820" cy="12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9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Apartment Houses</a:t>
            </a: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6909435" y="4949190"/>
            <a:ext cx="600075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Bungalow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Section</a:t>
            </a: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 rot="-2700000">
            <a:off x="5069205" y="2258854"/>
            <a:ext cx="1198722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Single Family Dwellings</a:t>
            </a:r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5897880" y="4553427"/>
            <a:ext cx="955834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Residential District</a:t>
            </a:r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6000750" y="3191828"/>
            <a:ext cx="347187" cy="1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Ghetto</a:t>
            </a:r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6076474" y="3523297"/>
            <a:ext cx="55149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Two Plan</a:t>
            </a:r>
          </a:p>
          <a:p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Area</a:t>
            </a:r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 rot="-2700000">
            <a:off x="5560695" y="2534603"/>
            <a:ext cx="1010127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Second Immigrant</a:t>
            </a:r>
          </a:p>
          <a:p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Settlement</a:t>
            </a:r>
          </a:p>
        </p:txBody>
      </p:sp>
      <p:sp>
        <p:nvSpPr>
          <p:cNvPr id="65574" name="AutoShape 38"/>
          <p:cNvSpPr>
            <a:spLocks noChangeArrowheads="1"/>
          </p:cNvSpPr>
          <p:nvPr/>
        </p:nvSpPr>
        <p:spPr bwMode="auto">
          <a:xfrm>
            <a:off x="6229350" y="1451610"/>
            <a:ext cx="1315879" cy="38376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650" y="1749"/>
                </a:lnTo>
                <a:lnTo>
                  <a:pt x="1650" y="2366"/>
                </a:lnTo>
                <a:lnTo>
                  <a:pt x="3450" y="3600"/>
                </a:lnTo>
                <a:lnTo>
                  <a:pt x="3450" y="4834"/>
                </a:lnTo>
                <a:lnTo>
                  <a:pt x="5250" y="6069"/>
                </a:lnTo>
                <a:lnTo>
                  <a:pt x="5250" y="6686"/>
                </a:lnTo>
                <a:lnTo>
                  <a:pt x="7050" y="7920"/>
                </a:lnTo>
                <a:lnTo>
                  <a:pt x="7050" y="8537"/>
                </a:lnTo>
                <a:lnTo>
                  <a:pt x="8850" y="9771"/>
                </a:lnTo>
                <a:lnTo>
                  <a:pt x="7050" y="11623"/>
                </a:lnTo>
                <a:lnTo>
                  <a:pt x="12450" y="15326"/>
                </a:lnTo>
                <a:lnTo>
                  <a:pt x="14250" y="15943"/>
                </a:lnTo>
                <a:lnTo>
                  <a:pt x="19650" y="19029"/>
                </a:lnTo>
                <a:lnTo>
                  <a:pt x="21450" y="19646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462915" y="1483043"/>
            <a:ext cx="6858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Model</a:t>
            </a:r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4619150" y="1485900"/>
            <a:ext cx="170449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b="1" dirty="0">
                <a:latin typeface="AvantGarde Bk BT" pitchFamily="34" charset="0"/>
                <a:ea typeface="굴림" pitchFamily="1" charset="-127"/>
                <a:sym typeface="AvantGarde Bk BT" pitchFamily="34" charset="0"/>
              </a:rPr>
              <a:t>Chicago, 1920s</a:t>
            </a:r>
          </a:p>
        </p:txBody>
      </p:sp>
      <p:sp>
        <p:nvSpPr>
          <p:cNvPr id="65577" name="Rectangle 41"/>
          <p:cNvSpPr>
            <a:spLocks noChangeArrowheads="1"/>
          </p:cNvSpPr>
          <p:nvPr/>
        </p:nvSpPr>
        <p:spPr bwMode="auto">
          <a:xfrm rot="-5400000">
            <a:off x="6314361" y="4186952"/>
            <a:ext cx="515779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sz="1000" b="1" dirty="0">
                <a:latin typeface="Arial Narrow" pitchFamily="1" charset="0"/>
                <a:ea typeface="굴림" pitchFamily="1" charset="-127"/>
                <a:sym typeface="Arial Narrow" pitchFamily="1" charset="0"/>
              </a:rPr>
              <a:t>Black Belt</a:t>
            </a:r>
          </a:p>
        </p:txBody>
      </p:sp>
      <p:sp>
        <p:nvSpPr>
          <p:cNvPr id="65578" name="Rectangle 4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 Zone Model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1" charset="-127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Model (Hoyt)</a:t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www.s-cool.co.uk/a-level/assets/learn_its/alevel/geography/urban-profiles/models-from-burgess-and-hoyt/2007-10-15_1621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010400" cy="430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Model Inti Ganda</a:t>
            </a:r>
          </a:p>
          <a:p>
            <a:r>
              <a:rPr lang="id-ID" dirty="0"/>
              <a:t>Harris &amp; Ullman (1945) </a:t>
            </a:r>
            <a:r>
              <a:rPr lang="id-ID" dirty="0">
                <a:sym typeface="Wingdings" pitchFamily="2" charset="2"/>
              </a:rPr>
              <a:t> artikel “The nature of cities”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lassconnection.s3.amazonaws.com/720/flashcards/437720/jpg/multiple_nuclei_mode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029200" cy="6509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238</Words>
  <Application>Microsoft Office PowerPoint</Application>
  <PresentationFormat>On-screen Show (4:3)</PresentationFormat>
  <Paragraphs>82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AvantGarde Bk BT</vt:lpstr>
      <vt:lpstr>Calibri</vt:lpstr>
      <vt:lpstr>Office Theme</vt:lpstr>
      <vt:lpstr>Guna lahan perkotaan</vt:lpstr>
      <vt:lpstr>Tiga model</vt:lpstr>
      <vt:lpstr>Concentric Zone Model</vt:lpstr>
      <vt:lpstr>Concentric Zone Model</vt:lpstr>
      <vt:lpstr>PowerPoint Presentation</vt:lpstr>
      <vt:lpstr>Concentric Zone Model</vt:lpstr>
      <vt:lpstr>Sector Model (Hoyt) </vt:lpstr>
      <vt:lpstr>Multiple Nuclei</vt:lpstr>
      <vt:lpstr>PowerPoint Presentation</vt:lpstr>
      <vt:lpstr>PowerPoint Presentation</vt:lpstr>
      <vt:lpstr>Teori Sektor (Hoyt) &amp; Multiple Nuclei</vt:lpstr>
      <vt:lpstr>Red light area</vt:lpstr>
      <vt:lpstr>PowerPoint Presentation</vt:lpstr>
      <vt:lpstr>PowerPoint Presentation</vt:lpstr>
      <vt:lpstr>frankfurt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Guna lahan perkotaan</dc:title>
  <dc:creator>Universitas Komputer Indonesia</dc:creator>
  <cp:lastModifiedBy>ASUS</cp:lastModifiedBy>
  <cp:revision>19</cp:revision>
  <dcterms:created xsi:type="dcterms:W3CDTF">2010-03-02T22:45:36Z</dcterms:created>
  <dcterms:modified xsi:type="dcterms:W3CDTF">2019-10-15T00:16:50Z</dcterms:modified>
</cp:coreProperties>
</file>