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ID" sz="5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960137"/>
            <a:ext cx="11353800" cy="1463040"/>
          </a:xfrm>
        </p:spPr>
        <p:txBody>
          <a:bodyPr>
            <a:normAutofit/>
          </a:bodyPr>
          <a:lstStyle/>
          <a:p>
            <a:pPr algn="r"/>
            <a:r>
              <a:rPr lang="en-ID" sz="3200" b="1" dirty="0"/>
              <a:t>PERTEMUAN 3-4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25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54267"/>
          </a:xfrm>
        </p:spPr>
        <p:txBody>
          <a:bodyPr>
            <a:normAutofit/>
          </a:bodyPr>
          <a:lstStyle/>
          <a:p>
            <a:pPr algn="r"/>
            <a:r>
              <a:rPr lang="en-ID" sz="2800" dirty="0" err="1"/>
              <a:t>Lanjutan</a:t>
            </a:r>
            <a:r>
              <a:rPr lang="en-ID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39483"/>
            <a:ext cx="9720071" cy="5169877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pendapatn</a:t>
            </a:r>
            <a:r>
              <a:rPr lang="en-ID" dirty="0"/>
              <a:t> yang </a:t>
            </a:r>
            <a:r>
              <a:rPr lang="en-ID" dirty="0" err="1"/>
              <a:t>rendahnya</a:t>
            </a:r>
            <a:r>
              <a:rPr lang="en-ID" dirty="0"/>
              <a:t>; </a:t>
            </a:r>
            <a:r>
              <a:rPr lang="en-ID" dirty="0" err="1"/>
              <a:t>diantaranya</a:t>
            </a:r>
            <a:r>
              <a:rPr lang="en-ID" dirty="0"/>
              <a:t> 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,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jaminan</a:t>
            </a:r>
            <a:r>
              <a:rPr lang="en-ID" dirty="0"/>
              <a:t> social yang 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kurangnya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berhunbungan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lain. </a:t>
            </a:r>
          </a:p>
          <a:p>
            <a:pPr marL="0" indent="0" algn="just">
              <a:buNone/>
            </a:pPr>
            <a:r>
              <a:rPr lang="en-ID" dirty="0" err="1"/>
              <a:t>Pendapatn</a:t>
            </a:r>
            <a:r>
              <a:rPr lang="en-ID" dirty="0"/>
              <a:t> yang </a:t>
            </a:r>
            <a:r>
              <a:rPr lang="en-ID" dirty="0" err="1"/>
              <a:t>rendah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produktivitas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rata-rata </a:t>
            </a:r>
            <a:r>
              <a:rPr lang="en-ID" dirty="0" err="1"/>
              <a:t>rendah</a:t>
            </a:r>
            <a:r>
              <a:rPr lang="en-ID" dirty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produktivitas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, factor </a:t>
            </a:r>
            <a:r>
              <a:rPr lang="en-ID" dirty="0" err="1"/>
              <a:t>pengadaan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pemeliharaan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yang </a:t>
            </a:r>
            <a:r>
              <a:rPr lang="en-ID" dirty="0" err="1"/>
              <a:t>buru</a:t>
            </a:r>
            <a:r>
              <a:rPr lang="en-ID" dirty="0"/>
              <a:t>, </a:t>
            </a:r>
            <a:r>
              <a:rPr lang="en-ID" dirty="0" err="1"/>
              <a:t>makanan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bergizi</a:t>
            </a:r>
            <a:r>
              <a:rPr lang="en-ID" dirty="0"/>
              <a:t>,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tingginya</a:t>
            </a:r>
            <a:r>
              <a:rPr lang="en-ID" dirty="0"/>
              <a:t> </a:t>
            </a:r>
            <a:r>
              <a:rPr lang="en-ID" dirty="0" err="1"/>
              <a:t>pengangguran</a:t>
            </a:r>
            <a:r>
              <a:rPr lang="en-ID" dirty="0"/>
              <a:t> 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dirty="0" err="1"/>
              <a:t>Dibidang</a:t>
            </a:r>
            <a:r>
              <a:rPr lang="en-ID" dirty="0"/>
              <a:t> </a:t>
            </a:r>
            <a:r>
              <a:rPr lang="en-ID" dirty="0" err="1"/>
              <a:t>ketenagakerjaan</a:t>
            </a:r>
            <a:r>
              <a:rPr lang="en-ID" dirty="0"/>
              <a:t>;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keahlian</a:t>
            </a:r>
            <a:r>
              <a:rPr lang="en-ID" dirty="0"/>
              <a:t>, </a:t>
            </a:r>
            <a:r>
              <a:rPr lang="en-ID" dirty="0" err="1"/>
              <a:t>manajerial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.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tingginya</a:t>
            </a:r>
            <a:r>
              <a:rPr lang="en-ID" dirty="0"/>
              <a:t> </a:t>
            </a:r>
            <a:r>
              <a:rPr lang="en-ID" dirty="0" err="1"/>
              <a:t>penawaran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banyaknya</a:t>
            </a:r>
            <a:r>
              <a:rPr lang="en-ID" dirty="0"/>
              <a:t> </a:t>
            </a: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produktivitas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tabunagn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membatasi</a:t>
            </a:r>
            <a:r>
              <a:rPr lang="en-ID" dirty="0"/>
              <a:t> </a:t>
            </a:r>
            <a:r>
              <a:rPr lang="en-ID" dirty="0" err="1"/>
              <a:t>tanag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dirty="0" err="1"/>
              <a:t>Pendapatn</a:t>
            </a:r>
            <a:r>
              <a:rPr lang="en-ID" dirty="0"/>
              <a:t> yang </a:t>
            </a:r>
            <a:r>
              <a:rPr lang="en-ID" dirty="0" err="1"/>
              <a:t>rendah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(</a:t>
            </a:r>
            <a:r>
              <a:rPr lang="en-ID" dirty="0" err="1"/>
              <a:t>pendapatn</a:t>
            </a:r>
            <a:r>
              <a:rPr lang="en-ID" dirty="0"/>
              <a:t>, </a:t>
            </a:r>
            <a:r>
              <a:rPr lang="en-ID" dirty="0" err="1"/>
              <a:t>kesehatan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pendidikan</a:t>
            </a:r>
            <a:r>
              <a:rPr lang="en-ID" dirty="0"/>
              <a:t>) </a:t>
            </a:r>
            <a:r>
              <a:rPr lang="en-ID" dirty="0" err="1"/>
              <a:t>rendah</a:t>
            </a:r>
            <a:r>
              <a:rPr lang="en-ID" dirty="0"/>
              <a:t>,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produktivitas</a:t>
            </a:r>
            <a:r>
              <a:rPr lang="en-ID" dirty="0"/>
              <a:t> (Myrdal, 1968:4)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komulatif</a:t>
            </a:r>
            <a:r>
              <a:rPr lang="en-ID" dirty="0"/>
              <a:t> </a:t>
            </a:r>
            <a:r>
              <a:rPr lang="en-ID" dirty="0" err="1"/>
              <a:t>sirkuler</a:t>
            </a:r>
            <a:r>
              <a:rPr lang="en-ID" dirty="0"/>
              <a:t>/circular </a:t>
            </a:r>
            <a:r>
              <a:rPr lang="en-ID" dirty="0" err="1"/>
              <a:t>commulative</a:t>
            </a:r>
            <a:r>
              <a:rPr lang="en-ID" dirty="0"/>
              <a:t> causation)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ID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33393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94498"/>
          </a:xfrm>
        </p:spPr>
        <p:txBody>
          <a:bodyPr>
            <a:noAutofit/>
          </a:bodyPr>
          <a:lstStyle/>
          <a:p>
            <a:pPr algn="r"/>
            <a:r>
              <a:rPr lang="en-ID" sz="3200" dirty="0" err="1"/>
              <a:t>lanjutan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62594"/>
            <a:ext cx="9720071" cy="5146766"/>
          </a:xfrm>
        </p:spPr>
        <p:txBody>
          <a:bodyPr/>
          <a:lstStyle/>
          <a:p>
            <a:pPr algn="just"/>
            <a:r>
              <a:rPr lang="en-ID" dirty="0" err="1"/>
              <a:t>Pengertian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‘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kuantitatif</a:t>
            </a:r>
            <a:r>
              <a:rPr lang="en-ID" dirty="0"/>
              <a:t> yang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tertentu</a:t>
            </a:r>
            <a:r>
              <a:rPr lang="en-ID" dirty="0"/>
              <a:t>,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persentase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pertahun</a:t>
            </a:r>
            <a:r>
              <a:rPr lang="en-ID" dirty="0"/>
              <a:t> yang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MISALNYA INDONESIA: </a:t>
            </a:r>
          </a:p>
          <a:p>
            <a:pPr algn="just"/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2005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5 </a:t>
            </a:r>
            <a:r>
              <a:rPr lang="en-ID" dirty="0" err="1"/>
              <a:t>persen</a:t>
            </a:r>
            <a:r>
              <a:rPr lang="en-ID" dirty="0"/>
              <a:t>, </a:t>
            </a:r>
            <a:r>
              <a:rPr lang="en-ID" dirty="0" err="1">
                <a:solidFill>
                  <a:srgbClr val="FF0000"/>
                </a:solidFill>
              </a:rPr>
              <a:t>maksud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pernyataan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tersebut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adalah</a:t>
            </a:r>
            <a:r>
              <a:rPr lang="en-ID" dirty="0">
                <a:solidFill>
                  <a:srgbClr val="FF0000"/>
                </a:solidFill>
              </a:rPr>
              <a:t> ‘ </a:t>
            </a:r>
            <a:r>
              <a:rPr lang="en-ID" dirty="0" err="1">
                <a:solidFill>
                  <a:srgbClr val="FF0000"/>
                </a:solidFill>
              </a:rPr>
              <a:t>pada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tahun</a:t>
            </a:r>
            <a:r>
              <a:rPr lang="en-ID" dirty="0">
                <a:solidFill>
                  <a:srgbClr val="FF0000"/>
                </a:solidFill>
              </a:rPr>
              <a:t> 2005 </a:t>
            </a:r>
            <a:r>
              <a:rPr lang="en-ID" dirty="0" err="1">
                <a:solidFill>
                  <a:srgbClr val="FF0000"/>
                </a:solidFill>
              </a:rPr>
              <a:t>pendapatan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nasional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riil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negara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tersebut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mengalami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kenaikan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sebanyak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/>
              <a:t>5 </a:t>
            </a:r>
            <a:r>
              <a:rPr lang="en-ID" dirty="0" err="1"/>
              <a:t>persen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2004. </a:t>
            </a:r>
          </a:p>
          <a:p>
            <a:pPr algn="just"/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sbb</a:t>
            </a:r>
            <a:r>
              <a:rPr lang="en-ID" dirty="0"/>
              <a:t> :</a:t>
            </a:r>
          </a:p>
          <a:p>
            <a:pPr algn="ctr"/>
            <a:r>
              <a:rPr lang="en-ID" dirty="0"/>
              <a:t>g=</a:t>
            </a:r>
            <a:r>
              <a:rPr lang="en-ID" u="sng" dirty="0"/>
              <a:t>GDP</a:t>
            </a:r>
            <a:r>
              <a:rPr lang="en-ID" sz="1200" u="sng" dirty="0"/>
              <a:t>1 </a:t>
            </a:r>
            <a:r>
              <a:rPr lang="en-ID" u="sng" dirty="0"/>
              <a:t>– GDP</a:t>
            </a:r>
            <a:r>
              <a:rPr lang="en-ID" sz="1400" u="sng" dirty="0"/>
              <a:t>0</a:t>
            </a:r>
            <a:r>
              <a:rPr lang="en-ID" sz="1400" dirty="0"/>
              <a:t> </a:t>
            </a:r>
            <a:r>
              <a:rPr lang="en-ID" dirty="0"/>
              <a:t>x100 </a:t>
            </a:r>
          </a:p>
          <a:p>
            <a:pPr algn="ctr"/>
            <a:r>
              <a:rPr lang="en-ID" dirty="0"/>
              <a:t>GDP</a:t>
            </a:r>
            <a:r>
              <a:rPr lang="en-ID" sz="1400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4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27463"/>
            <a:ext cx="9720071" cy="5381897"/>
          </a:xfrm>
        </p:spPr>
        <p:txBody>
          <a:bodyPr/>
          <a:lstStyle/>
          <a:p>
            <a:r>
              <a:rPr lang="en-ID" dirty="0" err="1"/>
              <a:t>Persmaan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dinyatakan</a:t>
            </a:r>
            <a:r>
              <a:rPr lang="en-ID" dirty="0"/>
              <a:t> :</a:t>
            </a:r>
          </a:p>
          <a:p>
            <a:r>
              <a:rPr lang="en-ID" dirty="0"/>
              <a:t>g		= </a:t>
            </a:r>
            <a:r>
              <a:rPr lang="en-ID" dirty="0" err="1"/>
              <a:t>tingkat</a:t>
            </a:r>
            <a:r>
              <a:rPr lang="en-ID" dirty="0"/>
              <a:t> (</a:t>
            </a:r>
            <a:r>
              <a:rPr lang="en-ID" dirty="0" err="1"/>
              <a:t>persentase</a:t>
            </a:r>
            <a:r>
              <a:rPr lang="en-ID" dirty="0"/>
              <a:t>)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ekonomi</a:t>
            </a:r>
            <a:endParaRPr lang="en-ID" dirty="0"/>
          </a:p>
          <a:p>
            <a:pPr algn="just"/>
            <a:r>
              <a:rPr lang="en-ID" dirty="0"/>
              <a:t>GDP</a:t>
            </a:r>
            <a:r>
              <a:rPr lang="en-ID" sz="1400" dirty="0"/>
              <a:t>1</a:t>
            </a:r>
            <a:r>
              <a:rPr lang="en-ID" dirty="0"/>
              <a:t>/PDP	= gross domestic product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domestic </a:t>
            </a:r>
            <a:r>
              <a:rPr lang="en-ID" dirty="0" err="1"/>
              <a:t>bruto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			   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riil</a:t>
            </a:r>
            <a:r>
              <a:rPr lang="en-ID" dirty="0"/>
              <a:t> (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yang </a:t>
            </a:r>
            <a:r>
              <a:rPr lang="en-ID" dirty="0" err="1"/>
              <a:t>dicapai</a:t>
            </a:r>
            <a:r>
              <a:rPr lang="en-ID" dirty="0"/>
              <a:t> 		   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(</a:t>
            </a:r>
            <a:r>
              <a:rPr lang="en-ID" dirty="0" err="1"/>
              <a:t>tahun</a:t>
            </a:r>
            <a:r>
              <a:rPr lang="en-ID" dirty="0"/>
              <a:t> 1)</a:t>
            </a:r>
          </a:p>
          <a:p>
            <a:pPr algn="just"/>
            <a:r>
              <a:rPr lang="en-ID" dirty="0"/>
              <a:t>GDP</a:t>
            </a:r>
            <a:r>
              <a:rPr lang="en-ID" sz="1400" dirty="0"/>
              <a:t>0 	</a:t>
            </a:r>
            <a:r>
              <a:rPr lang="en-ID" dirty="0"/>
              <a:t>	=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riil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  (</a:t>
            </a:r>
            <a:r>
              <a:rPr lang="en-ID" dirty="0" err="1"/>
              <a:t>tahun</a:t>
            </a:r>
            <a:r>
              <a:rPr lang="en-ID" dirty="0"/>
              <a:t>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0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lgCheck">
            <a:fgClr>
              <a:schemeClr val="accent1"/>
            </a:fgClr>
            <a:bgClr>
              <a:schemeClr val="bg1"/>
            </a:bgClr>
          </a:pattFill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r>
              <a:rPr lang="en-ID" sz="6000" dirty="0" err="1"/>
              <a:t>Terima</a:t>
            </a:r>
            <a:r>
              <a:rPr lang="en-ID" sz="6000" dirty="0"/>
              <a:t> </a:t>
            </a:r>
            <a:r>
              <a:rPr lang="en-ID" sz="6000" dirty="0" err="1"/>
              <a:t>kasih</a:t>
            </a:r>
            <a:r>
              <a:rPr lang="en-ID" sz="6000" dirty="0"/>
              <a:t> 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D" sz="4000" dirty="0" err="1"/>
              <a:t>Pertemuan</a:t>
            </a:r>
            <a:r>
              <a:rPr lang="en-ID" sz="4000" dirty="0"/>
              <a:t>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021467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4800" dirty="0" err="1"/>
              <a:t>Konsep</a:t>
            </a:r>
            <a:r>
              <a:rPr lang="en-ID" sz="4800" dirty="0"/>
              <a:t> </a:t>
            </a:r>
            <a:r>
              <a:rPr lang="en-ID" sz="4800" dirty="0" err="1"/>
              <a:t>Dasar</a:t>
            </a:r>
            <a:r>
              <a:rPr lang="en-ID" sz="4800" dirty="0"/>
              <a:t> </a:t>
            </a:r>
            <a:r>
              <a:rPr lang="en-ID" sz="4800" dirty="0" err="1"/>
              <a:t>Ekonomi</a:t>
            </a:r>
            <a:r>
              <a:rPr lang="en-ID" sz="4800" dirty="0"/>
              <a:t>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Pengertian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ruang</a:t>
            </a:r>
            <a:r>
              <a:rPr lang="en-ID" sz="2000" dirty="0"/>
              <a:t> </a:t>
            </a:r>
            <a:r>
              <a:rPr lang="en-ID" sz="2000" dirty="0" err="1"/>
              <a:t>lingkup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Arti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maksud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>
                <a:solidFill>
                  <a:srgbClr val="FF0000"/>
                </a:solidFill>
              </a:rPr>
              <a:t>Beberapa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Ciri-ciri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umum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negara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berkembang</a:t>
            </a:r>
            <a:endParaRPr lang="en-ID" sz="20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>
                <a:solidFill>
                  <a:srgbClr val="FF0000"/>
                </a:solidFill>
              </a:rPr>
              <a:t>Hambatan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pembangunan</a:t>
            </a:r>
            <a:r>
              <a:rPr lang="en-ID" sz="2000" dirty="0">
                <a:solidFill>
                  <a:srgbClr val="FF0000"/>
                </a:solidFill>
              </a:rPr>
              <a:t> </a:t>
            </a:r>
            <a:r>
              <a:rPr lang="en-ID" sz="2000" dirty="0" err="1">
                <a:solidFill>
                  <a:srgbClr val="FF0000"/>
                </a:solidFill>
              </a:rPr>
              <a:t>ekonomi</a:t>
            </a:r>
            <a:endParaRPr lang="en-ID" sz="20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Persyaratan</a:t>
            </a:r>
            <a:r>
              <a:rPr lang="en-ID" sz="2000" dirty="0"/>
              <a:t> </a:t>
            </a:r>
            <a:r>
              <a:rPr lang="en-ID" sz="2000" dirty="0" err="1"/>
              <a:t>dasar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endParaRPr lang="en-ID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Perbedaan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</a:t>
            </a:r>
            <a:r>
              <a:rPr lang="en-ID" sz="2000" dirty="0" err="1"/>
              <a:t>pertumbuhan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pembangunan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endParaRPr lang="en-ID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Pengertian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ciri-ciri</a:t>
            </a:r>
            <a:r>
              <a:rPr lang="en-ID" sz="2000" dirty="0"/>
              <a:t> </a:t>
            </a:r>
            <a:r>
              <a:rPr lang="en-ID" sz="2000" dirty="0" err="1"/>
              <a:t>pertumbuhan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 modern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D" sz="2000" dirty="0" err="1"/>
              <a:t>Faktor</a:t>
            </a:r>
            <a:r>
              <a:rPr lang="en-ID" sz="2000" dirty="0"/>
              <a:t>-factor </a:t>
            </a:r>
            <a:r>
              <a:rPr lang="en-ID" sz="2000" dirty="0" err="1"/>
              <a:t>pertumbuhan</a:t>
            </a:r>
            <a:r>
              <a:rPr lang="en-ID" sz="2000" dirty="0"/>
              <a:t> </a:t>
            </a:r>
            <a:r>
              <a:rPr lang="en-ID" sz="2000" dirty="0" err="1"/>
              <a:t>ekonomi</a:t>
            </a:r>
            <a:r>
              <a:rPr lang="en-ID" sz="2000" dirty="0"/>
              <a:t>: </a:t>
            </a:r>
            <a:r>
              <a:rPr lang="en-ID" sz="2000" dirty="0" err="1"/>
              <a:t>ekonomi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non </a:t>
            </a:r>
            <a:r>
              <a:rPr lang="en-ID" sz="2000" dirty="0" err="1"/>
              <a:t>ekonomi</a:t>
            </a:r>
            <a:r>
              <a:rPr lang="en-ID" sz="20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7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dirty="0"/>
              <a:t>Usaha-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giat</a:t>
            </a:r>
            <a:r>
              <a:rPr lang="en-ID" dirty="0"/>
              <a:t>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negara-negara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(developing countries) di </a:t>
            </a:r>
            <a:r>
              <a:rPr lang="en-ID" dirty="0" err="1"/>
              <a:t>dunia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diarahkan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,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.</a:t>
            </a:r>
          </a:p>
          <a:p>
            <a:pPr algn="just"/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berorientasi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perhatian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mengatasi</a:t>
            </a:r>
            <a:r>
              <a:rPr lang="en-ID" dirty="0"/>
              <a:t> </a:t>
            </a:r>
            <a:r>
              <a:rPr lang="en-ID" dirty="0" err="1"/>
              <a:t>keterbelakangan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kemiskinan</a:t>
            </a:r>
            <a:r>
              <a:rPr lang="en-ID" dirty="0"/>
              <a:t>, </a:t>
            </a: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ketimpangan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Pembahasan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dasarnya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terlepas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kaidah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makro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mikro</a:t>
            </a:r>
            <a:endParaRPr lang="en-ID" dirty="0"/>
          </a:p>
          <a:p>
            <a:pPr algn="just"/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alokasi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,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menyangkut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5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4315"/>
          </a:xfrm>
        </p:spPr>
        <p:txBody>
          <a:bodyPr>
            <a:normAutofit/>
          </a:bodyPr>
          <a:lstStyle/>
          <a:p>
            <a:pPr algn="r"/>
            <a:r>
              <a:rPr lang="en-ID" sz="2800" dirty="0" err="1"/>
              <a:t>Lanjutan</a:t>
            </a:r>
            <a:r>
              <a:rPr lang="en-ID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93223"/>
            <a:ext cx="9720071" cy="50161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alokasi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. Sedangkan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juga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endParaRPr lang="en-ID" dirty="0"/>
          </a:p>
          <a:p>
            <a:pPr algn="just"/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cabang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menganalisis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yang </a:t>
            </a:r>
            <a:r>
              <a:rPr lang="en-ID" dirty="0" err="1"/>
              <a:t>dihadapi</a:t>
            </a:r>
            <a:r>
              <a:rPr lang="en-ID" dirty="0"/>
              <a:t> </a:t>
            </a:r>
            <a:r>
              <a:rPr lang="en-ID" dirty="0" err="1"/>
              <a:t>negara-negara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Pembahasan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Deskriptif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analitis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perekonomian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di </a:t>
            </a:r>
            <a:r>
              <a:rPr lang="en-ID" dirty="0" err="1"/>
              <a:t>negara-negara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dampaknya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kawasan</a:t>
            </a:r>
            <a:r>
              <a:rPr lang="en-ID" dirty="0"/>
              <a:t> /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Pilihan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usaha-uasaha</a:t>
            </a:r>
            <a:r>
              <a:rPr lang="en-ID" dirty="0"/>
              <a:t> </a:t>
            </a:r>
            <a:r>
              <a:rPr lang="en-ID" dirty="0" err="1"/>
              <a:t>mempercepat</a:t>
            </a:r>
            <a:r>
              <a:rPr lang="en-ID" dirty="0"/>
              <a:t> proses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di </a:t>
            </a:r>
            <a:r>
              <a:rPr lang="en-ID" dirty="0" err="1"/>
              <a:t>negara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Catatan</a:t>
            </a:r>
            <a:r>
              <a:rPr lang="en-ID" dirty="0"/>
              <a:t> :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permulaan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1960 </a:t>
            </a:r>
            <a:r>
              <a:rPr lang="en-ID" dirty="0" err="1"/>
              <a:t>evolusi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dunia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Pertengahan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1970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decade </a:t>
            </a:r>
            <a:r>
              <a:rPr lang="en-ID" dirty="0" err="1"/>
              <a:t>pembangunan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SDA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baku</a:t>
            </a:r>
            <a:r>
              <a:rPr lang="en-ID" dirty="0"/>
              <a:t> yang </a:t>
            </a:r>
            <a:r>
              <a:rPr lang="en-ID" dirty="0" err="1"/>
              <a:t>langka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terasa</a:t>
            </a:r>
            <a:r>
              <a:rPr lang="en-ID" dirty="0"/>
              <a:t>.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36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66809"/>
          </a:xfrm>
        </p:spPr>
        <p:txBody>
          <a:bodyPr>
            <a:normAutofit/>
          </a:bodyPr>
          <a:lstStyle/>
          <a:p>
            <a:pPr algn="r"/>
            <a:r>
              <a:rPr lang="en-ID" sz="4000" dirty="0" err="1"/>
              <a:t>Arti</a:t>
            </a:r>
            <a:r>
              <a:rPr lang="en-ID" sz="4000" dirty="0"/>
              <a:t> </a:t>
            </a:r>
            <a:r>
              <a:rPr lang="en-ID" sz="4000" dirty="0" err="1"/>
              <a:t>dan</a:t>
            </a:r>
            <a:r>
              <a:rPr lang="en-ID" sz="4000" dirty="0"/>
              <a:t> </a:t>
            </a:r>
            <a:r>
              <a:rPr lang="en-ID" sz="4000" dirty="0" err="1"/>
              <a:t>maksud</a:t>
            </a:r>
            <a:r>
              <a:rPr lang="en-ID" sz="4000" dirty="0"/>
              <a:t> </a:t>
            </a:r>
            <a:r>
              <a:rPr lang="en-ID" sz="4000" dirty="0" err="1"/>
              <a:t>pembangunan</a:t>
            </a:r>
            <a:r>
              <a:rPr lang="en-ID" sz="4000" dirty="0"/>
              <a:t> </a:t>
            </a:r>
            <a:r>
              <a:rPr lang="en-ID" sz="4000" dirty="0" err="1"/>
              <a:t>ekonomi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05243"/>
            <a:ext cx="9720071" cy="4804117"/>
          </a:xfrm>
        </p:spPr>
        <p:txBody>
          <a:bodyPr/>
          <a:lstStyle/>
          <a:p>
            <a:pPr algn="just"/>
            <a:r>
              <a:rPr lang="en-ID" dirty="0" err="1"/>
              <a:t>Menurut</a:t>
            </a:r>
            <a:r>
              <a:rPr lang="en-ID" dirty="0"/>
              <a:t> Meier </a:t>
            </a:r>
            <a:r>
              <a:rPr lang="en-ID" dirty="0" err="1"/>
              <a:t>dan</a:t>
            </a:r>
            <a:r>
              <a:rPr lang="en-ID" dirty="0"/>
              <a:t> Baldwin </a:t>
            </a:r>
            <a:r>
              <a:rPr lang="en-ID" dirty="0" err="1"/>
              <a:t>menyatakan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‘</a:t>
            </a:r>
            <a:r>
              <a:rPr lang="en-ID" dirty="0" err="1"/>
              <a:t>suatu</a:t>
            </a:r>
            <a:r>
              <a:rPr lang="en-ID" dirty="0"/>
              <a:t> proses yang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pendapatn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’. </a:t>
            </a:r>
          </a:p>
          <a:p>
            <a:pPr algn="just"/>
            <a:r>
              <a:rPr lang="en-ID" dirty="0" err="1"/>
              <a:t>Definisi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mengandung</a:t>
            </a:r>
            <a:r>
              <a:rPr lang="en-ID" dirty="0"/>
              <a:t> 3 </a:t>
            </a:r>
            <a:r>
              <a:rPr lang="en-ID" dirty="0" err="1"/>
              <a:t>unsur</a:t>
            </a:r>
            <a:r>
              <a:rPr lang="en-ID" dirty="0"/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/>
              <a:t>Pembangunan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merupaka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proses (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yang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/>
              <a:t>Usaha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perkapita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jangka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dipandang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pencerminan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timbulnya</a:t>
            </a:r>
            <a:r>
              <a:rPr lang="en-ID" dirty="0"/>
              <a:t>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9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41726"/>
          </a:xfrm>
        </p:spPr>
        <p:txBody>
          <a:bodyPr>
            <a:normAutofit/>
          </a:bodyPr>
          <a:lstStyle/>
          <a:p>
            <a:pPr algn="r"/>
            <a:r>
              <a:rPr lang="en-ID" sz="2800" dirty="0" err="1"/>
              <a:t>Lanjutan</a:t>
            </a:r>
            <a:r>
              <a:rPr lang="en-ID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26942"/>
            <a:ext cx="9720071" cy="5282418"/>
          </a:xfrm>
        </p:spPr>
        <p:txBody>
          <a:bodyPr>
            <a:normAutofit fontScale="92500" lnSpcReduction="10000"/>
          </a:bodyPr>
          <a:lstStyle/>
          <a:p>
            <a:r>
              <a:rPr lang="en-ID" dirty="0" err="1"/>
              <a:t>Muncul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pertanyaan</a:t>
            </a:r>
            <a:r>
              <a:rPr lang="en-ID" dirty="0"/>
              <a:t> ??</a:t>
            </a:r>
          </a:p>
          <a:p>
            <a:pPr algn="just"/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pendapatn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 yang </a:t>
            </a:r>
            <a:r>
              <a:rPr lang="en-ID" dirty="0" err="1"/>
              <a:t>meningkat</a:t>
            </a:r>
            <a:r>
              <a:rPr lang="en-ID" dirty="0"/>
              <a:t> yang </a:t>
            </a:r>
            <a:r>
              <a:rPr lang="en-ID" dirty="0" err="1"/>
              <a:t>meningkat</a:t>
            </a:r>
            <a:r>
              <a:rPr lang="en-ID" dirty="0"/>
              <a:t>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keseluruhan</a:t>
            </a:r>
            <a:r>
              <a:rPr lang="en-ID" dirty="0"/>
              <a:t> ?</a:t>
            </a:r>
          </a:p>
          <a:p>
            <a:pPr algn="just"/>
            <a:r>
              <a:rPr lang="en-ID" dirty="0" err="1"/>
              <a:t>Jawab</a:t>
            </a:r>
            <a:r>
              <a:rPr lang="en-ID" dirty="0"/>
              <a:t> :</a:t>
            </a:r>
          </a:p>
          <a:p>
            <a:pPr algn="just"/>
            <a:r>
              <a:rPr lang="en-ID" dirty="0" err="1"/>
              <a:t>Dimasa</a:t>
            </a:r>
            <a:r>
              <a:rPr lang="en-ID" dirty="0"/>
              <a:t> yang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orientasi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yang </a:t>
            </a:r>
            <a:r>
              <a:rPr lang="en-ID" dirty="0" err="1"/>
              <a:t>berfokus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>
                <a:solidFill>
                  <a:srgbClr val="FF0000"/>
                </a:solidFill>
              </a:rPr>
              <a:t>peningkatan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pendapatn</a:t>
            </a:r>
            <a:r>
              <a:rPr lang="en-ID" dirty="0">
                <a:solidFill>
                  <a:srgbClr val="FF0000"/>
                </a:solidFill>
              </a:rPr>
              <a:t> per </a:t>
            </a:r>
            <a:r>
              <a:rPr lang="en-ID" dirty="0" err="1">
                <a:solidFill>
                  <a:srgbClr val="FF0000"/>
                </a:solidFill>
              </a:rPr>
              <a:t>kapita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saja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tidak</a:t>
            </a:r>
            <a:r>
              <a:rPr lang="en-ID" dirty="0">
                <a:solidFill>
                  <a:srgbClr val="FF0000"/>
                </a:solidFill>
              </a:rPr>
              <a:t> </a:t>
            </a:r>
            <a:r>
              <a:rPr lang="en-ID" dirty="0" err="1">
                <a:solidFill>
                  <a:srgbClr val="FF0000"/>
                </a:solidFill>
              </a:rPr>
              <a:t>cukup</a:t>
            </a:r>
            <a:r>
              <a:rPr lang="en-ID" dirty="0"/>
              <a:t>,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ketimpangan</a:t>
            </a:r>
            <a:r>
              <a:rPr lang="en-ID" dirty="0"/>
              <a:t>, </a:t>
            </a:r>
            <a:r>
              <a:rPr lang="en-ID" dirty="0" err="1"/>
              <a:t>kemiskinan</a:t>
            </a:r>
            <a:r>
              <a:rPr lang="en-ID" dirty="0"/>
              <a:t>, </a:t>
            </a:r>
            <a:r>
              <a:rPr lang="en-ID" dirty="0" err="1"/>
              <a:t>pengangguran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ketidakmerataan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.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justru</a:t>
            </a:r>
            <a:r>
              <a:rPr lang="en-ID" dirty="0"/>
              <a:t> </a:t>
            </a:r>
            <a:r>
              <a:rPr lang="en-ID" dirty="0" err="1"/>
              <a:t>dialami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pendapatn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, </a:t>
            </a:r>
            <a:r>
              <a:rPr lang="en-ID" dirty="0" err="1"/>
              <a:t>diantaranya</a:t>
            </a:r>
            <a:r>
              <a:rPr lang="en-ID" dirty="0"/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/>
              <a:t>Tingkat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sseorang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diukur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subyektif</a:t>
            </a:r>
            <a:r>
              <a:rPr lang="en-ID" dirty="0"/>
              <a:t> </a:t>
            </a:r>
            <a:r>
              <a:rPr lang="en-ID" dirty="0" err="1"/>
              <a:t>sifatnya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perhitungannya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memperhatika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distribusi</a:t>
            </a:r>
            <a:r>
              <a:rPr lang="en-ID" dirty="0"/>
              <a:t> </a:t>
            </a:r>
            <a:r>
              <a:rPr lang="en-ID" dirty="0" err="1"/>
              <a:t>pendapatan</a:t>
            </a:r>
            <a:endParaRPr lang="en-ID" dirty="0"/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gambaran</a:t>
            </a:r>
            <a:r>
              <a:rPr lang="en-ID" dirty="0"/>
              <a:t> </a:t>
            </a:r>
            <a:r>
              <a:rPr lang="en-ID" dirty="0" err="1"/>
              <a:t>mengenai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pengangguran</a:t>
            </a:r>
            <a:r>
              <a:rPr lang="en-ID" dirty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dirty="0" err="1"/>
              <a:t>Pendapatn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kelemahan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yang </a:t>
            </a:r>
            <a:r>
              <a:rPr lang="en-ID" dirty="0" err="1"/>
              <a:t>sebenarnya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pemerataan</a:t>
            </a:r>
            <a:r>
              <a:rPr lang="en-ID" dirty="0"/>
              <a:t>. </a:t>
            </a:r>
          </a:p>
          <a:p>
            <a:pPr marL="457200" indent="-45720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13590"/>
          </a:xfrm>
        </p:spPr>
        <p:txBody>
          <a:bodyPr>
            <a:noAutofit/>
          </a:bodyPr>
          <a:lstStyle/>
          <a:p>
            <a:pPr algn="r"/>
            <a:r>
              <a:rPr lang="en-ID" sz="2400" dirty="0" err="1"/>
              <a:t>Lanjutan</a:t>
            </a:r>
            <a:r>
              <a:rPr lang="en-ID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39483"/>
            <a:ext cx="9720071" cy="5169877"/>
          </a:xfrm>
        </p:spPr>
        <p:txBody>
          <a:bodyPr/>
          <a:lstStyle/>
          <a:p>
            <a:pPr algn="just"/>
            <a:r>
              <a:rPr lang="en-ID" dirty="0" err="1"/>
              <a:t>Menurut</a:t>
            </a:r>
            <a:r>
              <a:rPr lang="en-ID" dirty="0"/>
              <a:t> para </a:t>
            </a:r>
            <a:r>
              <a:rPr lang="en-ID" dirty="0" err="1"/>
              <a:t>ahli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para </a:t>
            </a:r>
            <a:r>
              <a:rPr lang="en-ID" dirty="0" err="1"/>
              <a:t>perencana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, </a:t>
            </a:r>
            <a:r>
              <a:rPr lang="en-ID" dirty="0" err="1"/>
              <a:t>lahirlah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evolusi</a:t>
            </a:r>
            <a:r>
              <a:rPr lang="en-ID" dirty="0"/>
              <a:t> </a:t>
            </a:r>
            <a:r>
              <a:rPr lang="en-ID" dirty="0" err="1"/>
              <a:t>pemikiran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Todaro</a:t>
            </a:r>
            <a:r>
              <a:rPr lang="en-ID" dirty="0"/>
              <a:t> (1977:87) 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‘</a:t>
            </a:r>
            <a:r>
              <a:rPr lang="en-ID" dirty="0" err="1"/>
              <a:t>suatu</a:t>
            </a:r>
            <a:r>
              <a:rPr lang="en-ID" dirty="0"/>
              <a:t> proses multidimensional yang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’. </a:t>
            </a:r>
          </a:p>
          <a:p>
            <a:pPr algn="just"/>
            <a:r>
              <a:rPr lang="en-ID" dirty="0"/>
              <a:t>Pembangunan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dilihat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statis</a:t>
            </a:r>
            <a:r>
              <a:rPr lang="en-ID" dirty="0"/>
              <a:t>. Pembangunan </a:t>
            </a:r>
            <a:r>
              <a:rPr lang="en-ID" dirty="0" err="1"/>
              <a:t>adalah</a:t>
            </a:r>
            <a:r>
              <a:rPr lang="en-ID" dirty="0"/>
              <a:t> ‘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orientasi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yang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. </a:t>
            </a:r>
          </a:p>
          <a:p>
            <a:pPr algn="just"/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 </a:t>
            </a:r>
            <a:r>
              <a:rPr lang="en-ID" dirty="0" err="1"/>
              <a:t>eknomi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dibedakan</a:t>
            </a:r>
            <a:r>
              <a:rPr lang="en-ID" dirty="0"/>
              <a:t> </a:t>
            </a:r>
            <a:r>
              <a:rPr lang="en-ID" dirty="0" err="1"/>
              <a:t>anatar</a:t>
            </a:r>
            <a:r>
              <a:rPr lang="en-ID" dirty="0"/>
              <a:t>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ID" dirty="0"/>
              <a:t>Pembangunan </a:t>
            </a:r>
            <a:r>
              <a:rPr lang="en-ID" dirty="0" err="1"/>
              <a:t>ekonomi</a:t>
            </a:r>
            <a:r>
              <a:rPr lang="en-ID" dirty="0"/>
              <a:t> (economic development) ;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perkapita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memperhitungkan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. </a:t>
            </a:r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perndapatn</a:t>
            </a:r>
            <a:r>
              <a:rPr lang="en-ID" dirty="0"/>
              <a:t> per </a:t>
            </a:r>
            <a:r>
              <a:rPr lang="en-ID" dirty="0" err="1"/>
              <a:t>kapita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GNP di mana </a:t>
            </a:r>
            <a:r>
              <a:rPr lang="en-ID" dirty="0" err="1"/>
              <a:t>kenaikannya</a:t>
            </a:r>
            <a:r>
              <a:rPr lang="en-ID" dirty="0"/>
              <a:t> </a:t>
            </a:r>
            <a:r>
              <a:rPr lang="en-ID" dirty="0" err="1"/>
              <a:t>dibarengi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modernisasi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pemerataan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(income equity)</a:t>
            </a:r>
          </a:p>
          <a:p>
            <a:pPr marL="457200" indent="-457200" algn="just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5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40199"/>
          </a:xfrm>
        </p:spPr>
        <p:txBody>
          <a:bodyPr>
            <a:normAutofit/>
          </a:bodyPr>
          <a:lstStyle/>
          <a:p>
            <a:pPr algn="r"/>
            <a:r>
              <a:rPr lang="en-ID" sz="2800" dirty="0" err="1"/>
              <a:t>Lanjutan</a:t>
            </a:r>
            <a:r>
              <a:rPr lang="en-ID" sz="2800" dirty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69477"/>
            <a:ext cx="9720071" cy="2912012"/>
          </a:xfrm>
        </p:spPr>
        <p:txBody>
          <a:bodyPr/>
          <a:lstStyle/>
          <a:p>
            <a:pPr marL="457200" indent="-457200" algn="just">
              <a:buFont typeface="+mj-lt"/>
              <a:buAutoNum type="arabicParenR" startAt="2"/>
            </a:pP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(economic growth) ;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memperhatikan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. 	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kenaiakan</a:t>
            </a:r>
            <a:r>
              <a:rPr lang="en-ID" dirty="0"/>
              <a:t> GDP (gross domestic product)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memandang</a:t>
            </a:r>
            <a:r>
              <a:rPr lang="en-ID" dirty="0"/>
              <a:t>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penduduk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memandang</a:t>
            </a:r>
            <a:r>
              <a:rPr lang="en-ID" dirty="0"/>
              <a:t> </a:t>
            </a:r>
            <a:r>
              <a:rPr lang="en-ID" dirty="0" err="1"/>
              <a:t>apakah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pembangunan</a:t>
            </a:r>
            <a:r>
              <a:rPr lang="en-ID" dirty="0"/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52741"/>
          </a:xfrm>
        </p:spPr>
        <p:txBody>
          <a:bodyPr>
            <a:normAutofit/>
          </a:bodyPr>
          <a:lstStyle/>
          <a:p>
            <a:pPr algn="r"/>
            <a:r>
              <a:rPr lang="en-ID" sz="3200" dirty="0" err="1"/>
              <a:t>Strategi</a:t>
            </a:r>
            <a:r>
              <a:rPr lang="en-ID" sz="3200" dirty="0"/>
              <a:t> Pembangunan </a:t>
            </a:r>
            <a:r>
              <a:rPr lang="en-ID" sz="3200" dirty="0" err="1"/>
              <a:t>ekonomi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37957"/>
            <a:ext cx="9720071" cy="5071403"/>
          </a:xfrm>
        </p:spPr>
        <p:txBody>
          <a:bodyPr>
            <a:normAutofit lnSpcReduction="10000"/>
          </a:bodyPr>
          <a:lstStyle/>
          <a:p>
            <a:r>
              <a:rPr lang="en-ID" dirty="0" err="1"/>
              <a:t>Diarahkan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Meningkatkan</a:t>
            </a:r>
            <a:r>
              <a:rPr lang="en-ID" dirty="0"/>
              <a:t> output </a:t>
            </a:r>
            <a:r>
              <a:rPr lang="en-ID" dirty="0" err="1"/>
              <a:t>nyata</a:t>
            </a:r>
            <a:r>
              <a:rPr lang="en-ID" dirty="0"/>
              <a:t>/</a:t>
            </a:r>
            <a:r>
              <a:rPr lang="en-ID" dirty="0" err="1"/>
              <a:t>produktivitas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 yang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 </a:t>
            </a:r>
            <a:r>
              <a:rPr lang="en-ID" dirty="0" err="1"/>
              <a:t>meningkat</a:t>
            </a:r>
            <a:r>
              <a:rPr lang="en-ID" dirty="0"/>
              <a:t>. </a:t>
            </a:r>
            <a:r>
              <a:rPr lang="en-ID" dirty="0" err="1"/>
              <a:t>Maksdunya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output yang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persediaan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memperluas</a:t>
            </a:r>
            <a:r>
              <a:rPr lang="en-ID" dirty="0"/>
              <a:t> </a:t>
            </a:r>
            <a:r>
              <a:rPr lang="en-ID" dirty="0" err="1"/>
              <a:t>pemenuhan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,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penyediaan</a:t>
            </a:r>
            <a:r>
              <a:rPr lang="en-ID" dirty="0"/>
              <a:t> </a:t>
            </a:r>
            <a:r>
              <a:rPr lang="en-ID" dirty="0" err="1"/>
              <a:t>perumahan</a:t>
            </a:r>
            <a:r>
              <a:rPr lang="en-ID" dirty="0"/>
              <a:t>, </a:t>
            </a:r>
            <a:r>
              <a:rPr lang="en-ID" dirty="0" err="1"/>
              <a:t>pendidikan</a:t>
            </a:r>
            <a:r>
              <a:rPr lang="en-ID" dirty="0"/>
              <a:t> 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/>
              <a:t>Tingkat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pengangguran</a:t>
            </a:r>
            <a:r>
              <a:rPr lang="en-ID" dirty="0"/>
              <a:t> yang </a:t>
            </a:r>
            <a:r>
              <a:rPr lang="en-ID" dirty="0" err="1"/>
              <a:t>rendah</a:t>
            </a:r>
            <a:r>
              <a:rPr lang="en-ID" dirty="0"/>
              <a:t> yang </a:t>
            </a:r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tersedianya</a:t>
            </a:r>
            <a:r>
              <a:rPr lang="en-ID" dirty="0"/>
              <a:t> </a:t>
            </a:r>
            <a:r>
              <a:rPr lang="en-ID" dirty="0" err="1"/>
              <a:t>lapangan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cukupuntuk</a:t>
            </a:r>
            <a:r>
              <a:rPr lang="en-ID" dirty="0"/>
              <a:t> bias </a:t>
            </a:r>
            <a:r>
              <a:rPr lang="en-ID" dirty="0" err="1"/>
              <a:t>hidup</a:t>
            </a:r>
            <a:r>
              <a:rPr lang="en-ID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Pengurangan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pemberantasan</a:t>
            </a:r>
            <a:r>
              <a:rPr lang="en-ID" dirty="0"/>
              <a:t> </a:t>
            </a:r>
            <a:r>
              <a:rPr lang="en-ID" dirty="0" err="1"/>
              <a:t>ketimpangan</a:t>
            </a:r>
            <a:r>
              <a:rPr lang="en-ID" dirty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social, </a:t>
            </a:r>
            <a:r>
              <a:rPr lang="en-ID" dirty="0" err="1"/>
              <a:t>sikap</a:t>
            </a:r>
            <a:r>
              <a:rPr lang="en-ID" dirty="0"/>
              <a:t> mental,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lemabag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. </a:t>
            </a:r>
          </a:p>
          <a:p>
            <a:pPr marL="0" indent="0" algn="just">
              <a:buNone/>
            </a:pPr>
            <a:r>
              <a:rPr lang="en-ID" dirty="0" err="1"/>
              <a:t>Arah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dipahami</a:t>
            </a:r>
            <a:r>
              <a:rPr lang="en-ID" dirty="0"/>
              <a:t>,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proses multi dimensional </a:t>
            </a:r>
            <a:r>
              <a:rPr lang="en-ID" dirty="0" err="1"/>
              <a:t>dengan</a:t>
            </a:r>
            <a:r>
              <a:rPr lang="en-ID" dirty="0"/>
              <a:t> 3 </a:t>
            </a:r>
            <a:r>
              <a:rPr lang="en-ID" dirty="0" err="1"/>
              <a:t>komponen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keterbelakangan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:Tingkat </a:t>
            </a:r>
            <a:r>
              <a:rPr lang="en-ID" dirty="0" err="1"/>
              <a:t>penghasilan</a:t>
            </a:r>
            <a:r>
              <a:rPr lang="en-ID" dirty="0"/>
              <a:t> yang </a:t>
            </a:r>
            <a:r>
              <a:rPr lang="en-ID" dirty="0" err="1"/>
              <a:t>rendah</a:t>
            </a:r>
            <a:r>
              <a:rPr lang="en-ID" dirty="0"/>
              <a:t> </a:t>
            </a:r>
            <a:r>
              <a:rPr lang="en-ID" dirty="0" err="1"/>
              <a:t>meliputi</a:t>
            </a:r>
            <a:r>
              <a:rPr lang="en-ID" dirty="0"/>
              <a:t> : a. </a:t>
            </a:r>
            <a:r>
              <a:rPr lang="en-ID" dirty="0" err="1"/>
              <a:t>kekurangan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bias </a:t>
            </a:r>
            <a:r>
              <a:rPr lang="en-ID" dirty="0" err="1"/>
              <a:t>hidup</a:t>
            </a:r>
            <a:r>
              <a:rPr lang="en-ID" dirty="0"/>
              <a:t>, b. </a:t>
            </a:r>
            <a:r>
              <a:rPr lang="en-ID" dirty="0" err="1"/>
              <a:t>rendahnya</a:t>
            </a:r>
            <a:r>
              <a:rPr lang="en-ID" dirty="0"/>
              <a:t> </a:t>
            </a:r>
            <a:r>
              <a:rPr lang="en-ID" dirty="0" err="1"/>
              <a:t>kesadaran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c. </a:t>
            </a:r>
            <a:r>
              <a:rPr lang="en-ID" dirty="0" err="1"/>
              <a:t>terbatasnya</a:t>
            </a:r>
            <a:r>
              <a:rPr lang="en-ID" dirty="0"/>
              <a:t> </a:t>
            </a:r>
            <a:r>
              <a:rPr lang="en-ID" dirty="0" err="1"/>
              <a:t>kebebasan</a:t>
            </a:r>
            <a:r>
              <a:rPr lang="en-ID" dirty="0"/>
              <a:t>)</a:t>
            </a:r>
          </a:p>
          <a:p>
            <a:pPr marL="457200" indent="-457200" algn="just">
              <a:buFont typeface="+mj-lt"/>
              <a:buAutoNum type="arabicParenR"/>
            </a:pPr>
            <a:endParaRPr lang="en-ID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02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682</TotalTime>
  <Words>977</Words>
  <Application>Microsoft Macintosh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Integral</vt:lpstr>
      <vt:lpstr> </vt:lpstr>
      <vt:lpstr>Konsep Dasar Ekonomi Pembangunan</vt:lpstr>
      <vt:lpstr>Konsep dasar ekonomi pembangunan </vt:lpstr>
      <vt:lpstr>Lanjutan </vt:lpstr>
      <vt:lpstr>Arti dan maksud pembangunan ekonomi</vt:lpstr>
      <vt:lpstr>Lanjutan </vt:lpstr>
      <vt:lpstr>Lanjutan </vt:lpstr>
      <vt:lpstr>Lanjutan </vt:lpstr>
      <vt:lpstr>Strategi Pembangunan ekonomi</vt:lpstr>
      <vt:lpstr>Lanjutan </vt:lpstr>
      <vt:lpstr>lanjutan</vt:lpstr>
      <vt:lpstr>PowerPoint Presentation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Windows User</dc:creator>
  <cp:lastModifiedBy>29116506 Indra Zulhijayanto</cp:lastModifiedBy>
  <cp:revision>23</cp:revision>
  <dcterms:created xsi:type="dcterms:W3CDTF">2018-10-10T12:39:10Z</dcterms:created>
  <dcterms:modified xsi:type="dcterms:W3CDTF">2019-10-21T12:18:15Z</dcterms:modified>
</cp:coreProperties>
</file>