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28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3318583-85A7-4422-83D6-263211C54F93}">
  <a:tblStyle styleId="{73318583-85A7-4422-83D6-263211C54F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2245"/>
  </p:normalViewPr>
  <p:slideViewPr>
    <p:cSldViewPr snapToGrid="0" snapToObjects="1">
      <p:cViewPr varScale="1">
        <p:scale>
          <a:sx n="150" d="100"/>
          <a:sy n="150" d="100"/>
        </p:scale>
        <p:origin x="8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57F717A4-80BF-0746-80C5-C8360F1B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6F301222-0AB1-6B42-9557-74B8475BA0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4FD592D-2635-E54C-B5C2-92E58858C9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288504-329E-1B49-B921-63492A2E23B1}" type="slidenum">
              <a:rPr lang="id-ID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02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6B38A9DE-2223-3347-BCD2-6D678ADCA0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70B179EE-452E-3443-BE39-EEBD667496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7A4CB0D-05A2-9748-84E4-7B469BB8A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366E37-BCAF-9F43-B5A0-8B5592D545C9}" type="slidenum">
              <a:rPr lang="id-ID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73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FA329A0-7863-C34B-A94F-1D322D54A1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83BB3915-596A-DD4C-9FD5-98BD817026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90B7F223-3C3A-5A4F-958F-2C959A463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A991D5-5795-3A47-940C-35C0E642DB62}" type="slidenum">
              <a:rPr lang="id-ID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1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B7E4E0E-82BA-364E-9BE2-D6653A81AE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EAEEAED-F6BB-6246-854C-26FF037DFC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EFB8EB0-6B0E-C140-8642-B83DB3E754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12D578-B80D-124A-BC1A-FAE48D6C89E7}" type="slidenum">
              <a:rPr lang="id-ID" altLang="en-US">
                <a:latin typeface="Calibri" panose="020F0502020204030204" pitchFamily="34" charset="0"/>
              </a:rPr>
              <a:pPr eaLnBrk="1" hangingPunct="1"/>
              <a:t>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57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5687652D-D23B-AC46-86F8-61CB9ADFAC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C9C0FCAD-7C42-9D4D-909B-7DFFEC0C34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82114FA0-A704-7F48-B984-D5E253F10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D54ED5-DB90-824A-BDE2-EBA566D31121}" type="slidenum">
              <a:rPr lang="id-ID" altLang="en-US">
                <a:latin typeface="Calibri" panose="020F0502020204030204" pitchFamily="34" charset="0"/>
              </a:rPr>
              <a:pPr eaLnBrk="1" hangingPunct="1"/>
              <a:t>6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73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A3B68B5B-A44A-3C41-95CC-7C19FD531E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907B74C2-9232-204C-8F6F-F7763B2435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D94A51C4-9A24-E146-8BB8-952650DAC7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0CF4C8-0490-BB4D-8E36-1832D22EF2C8}" type="slidenum">
              <a:rPr lang="id-ID" altLang="en-US">
                <a:latin typeface="Calibri" panose="020F0502020204030204" pitchFamily="34" charset="0"/>
              </a:rPr>
              <a:pPr eaLnBrk="1" hangingPunct="1"/>
              <a:t>7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5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1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B70277D1-867F-594F-A425-C57589593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ACA57D7-0097-E941-815B-FFFB08098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F1280CA2-2F79-7A4D-9239-2A8FCD997D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8A36C6-861A-124D-848C-1EEA2A9A1FEA}" type="slidenum">
              <a:rPr lang="id-ID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60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3653B968-7CCE-204F-9AE4-BD3981FBC2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2037653A-8BB2-F34A-AFEB-BC3049D972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7BAB8BD4-02A5-1C49-86A4-7B417F2A8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39E0AD-7FAD-4344-92EC-A4D7EE723CF3}" type="slidenum">
              <a:rPr lang="id-ID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7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46ABCDF8-2C1D-E447-BAE8-E6CD78B9D9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BD52EE61-793E-8643-BE75-AD09D47978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76C77450-8004-D34E-A7DE-9236FC60B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128B39-46AB-614D-BAF8-06E1051E38CB}" type="slidenum">
              <a:rPr lang="id-ID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62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7AB41323-3015-7142-9B7E-A58124833E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21B83D03-9D7B-5A41-9E5E-53C47B9E4E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D8551FB8-DA47-ED47-9EC2-F9EE8427EF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3CA5E6-208B-3340-B71A-9A002FD8872F}" type="slidenum">
              <a:rPr lang="id-ID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4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35981" y="1393699"/>
            <a:ext cx="68868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670681" y="29335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CUSTOM_33">
    <p:bg>
      <p:bgPr>
        <a:noFill/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6EE126E-7858-B849-8EEF-0B475092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E5D1-522A-744D-A818-59365B463094}" type="datetimeFigureOut">
              <a:rPr lang="id-ID"/>
              <a:pPr>
                <a:defRPr/>
              </a:pPr>
              <a:t>21/10/19</a:t>
            </a:fld>
            <a:endParaRPr lang="id-ID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5F00964-12DA-CD4A-98F7-2182BF14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56ADF25-5557-DA41-B01A-2A8DDA02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8BFE-6DCA-7844-850C-A8815469096F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131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A620E50-2140-BF47-A5E9-C12928A0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2172-4994-464C-AE7F-B7AFC915CA3A}" type="datetimeFigureOut">
              <a:rPr lang="id-ID"/>
              <a:pPr>
                <a:defRPr/>
              </a:pPr>
              <a:t>21/10/19</a:t>
            </a:fld>
            <a:endParaRPr lang="id-ID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065D7A1-CEAB-7B4E-9294-A488F26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79985F6-FC78-1349-9B2A-00171AF4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BB51-9138-154C-9ACE-4B06994EF380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38379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BBCBCE60-1B12-724D-8731-DB3D25C1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1570-9A4E-2E43-B323-0704C03C4C0D}" type="datetimeFigureOut">
              <a:rPr lang="id-ID"/>
              <a:pPr>
                <a:defRPr/>
              </a:pPr>
              <a:t>21/10/19</a:t>
            </a:fld>
            <a:endParaRPr lang="id-ID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F5854921-DBE0-F942-B3DC-AD7C9320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0FEBFD03-D5E3-BC43-BCCB-DD231C5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8A20F-8697-E445-90E4-E150FBDB628B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2433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●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○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■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●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○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■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●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○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Condensed Light"/>
              <a:buChar char="■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1" r:id="rId2"/>
    <p:sldLayoutId id="2147483675" r:id="rId3"/>
    <p:sldLayoutId id="2147483676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subTitle" idx="1"/>
          </p:nvPr>
        </p:nvSpPr>
        <p:spPr>
          <a:xfrm>
            <a:off x="3670681" y="29335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where your presentation begins</a:t>
            </a:r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ctrTitle"/>
          </p:nvPr>
        </p:nvSpPr>
        <p:spPr>
          <a:xfrm>
            <a:off x="1135980" y="1393699"/>
            <a:ext cx="7296819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altLang="en-US" dirty="0" err="1">
                <a:latin typeface="Algerian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Pengorganisasian</a:t>
            </a:r>
            <a:b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</a:br>
            <a:endParaRPr dirty="0">
              <a:solidFill>
                <a:srgbClr val="434343"/>
              </a:solidFill>
            </a:endParaRPr>
          </a:p>
        </p:txBody>
      </p:sp>
      <p:cxnSp>
        <p:nvCxnSpPr>
          <p:cNvPr id="138" name="Google Shape;138;p28"/>
          <p:cNvCxnSpPr/>
          <p:nvPr/>
        </p:nvCxnSpPr>
        <p:spPr>
          <a:xfrm>
            <a:off x="7145675" y="3176000"/>
            <a:ext cx="2086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59A4538E-E9A9-6F41-80F1-6B9A81B5E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61989"/>
            <a:ext cx="6590110" cy="589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40393" tIns="95220" bIns="0" anchor="ctr">
            <a:spAutoFit/>
          </a:bodyPr>
          <a:lstStyle/>
          <a:p>
            <a:pPr lvl="2">
              <a:defRPr/>
            </a:pPr>
            <a:r>
              <a:rPr lang="id-ID" sz="1500" b="1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id-ID" sz="1500" b="1" dirty="0" bmk="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erdasarkan tipe-tipe /bentuknya.</a:t>
            </a:r>
            <a:endParaRPr lang="en-US" sz="1500" b="1" dirty="0" bmk="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endParaRPr lang="en-US" sz="1500" b="1" dirty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2" eaLnBrk="0" hangingPunct="0">
              <a:defRPr/>
            </a:pPr>
            <a:r>
              <a:rPr lang="en-US" sz="1050" dirty="0"/>
              <a:t> 1. </a:t>
            </a:r>
            <a:r>
              <a:rPr lang="id-ID" sz="1050" dirty="0">
                <a:latin typeface="+mn-lt"/>
              </a:rPr>
              <a:t>Organisasi lini (</a:t>
            </a:r>
            <a:r>
              <a:rPr lang="id-ID" sz="1050" i="1" dirty="0">
                <a:latin typeface="+mn-lt"/>
              </a:rPr>
              <a:t>line organization</a:t>
            </a:r>
            <a:r>
              <a:rPr lang="id-ID" sz="1050" dirty="0">
                <a:latin typeface="+mn-lt"/>
              </a:rPr>
              <a:t>)</a:t>
            </a:r>
            <a:endParaRPr lang="en-US" sz="1050" dirty="0"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lvl="2" eaLnBrk="0" hangingPunct="0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sz="1050" dirty="0">
                <a:latin typeface="+mn-lt"/>
              </a:rPr>
              <a:t>2. </a:t>
            </a:r>
            <a:r>
              <a:rPr lang="id-ID" sz="1050" dirty="0">
                <a:latin typeface="+mn-lt"/>
              </a:rPr>
              <a:t>Organisasi lini dan staf (</a:t>
            </a:r>
            <a:r>
              <a:rPr lang="id-ID" sz="1050" i="1" dirty="0">
                <a:latin typeface="+mn-lt"/>
              </a:rPr>
              <a:t>line and staff organization</a:t>
            </a:r>
            <a:r>
              <a:rPr lang="id-ID" sz="1050" dirty="0">
                <a:latin typeface="+mn-lt"/>
              </a:rPr>
              <a:t>)</a:t>
            </a:r>
            <a:endParaRPr lang="en-US" sz="1200" dirty="0">
              <a:latin typeface="+mn-lt"/>
            </a:endParaRPr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  <a:p>
            <a:pPr lvl="2" eaLnBrk="0" hangingPunct="0">
              <a:defRPr/>
            </a:pPr>
            <a:endParaRPr lang="en-US" sz="1050" dirty="0"/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AFEF19D2-46AA-0943-8FB3-0941DFFBD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091" y="803672"/>
            <a:ext cx="5972175" cy="18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>
            <a:extLst>
              <a:ext uri="{FF2B5EF4-FFF2-40B4-BE49-F238E27FC236}">
                <a16:creationId xmlns:a16="http://schemas.microsoft.com/office/drawing/2014/main" id="{D1F71417-EE4C-C341-B869-942C979FA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6" y="3053954"/>
            <a:ext cx="6000750" cy="192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102989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5EE4FD-404C-1A42-862F-42C6AA80ECFC}"/>
              </a:ext>
            </a:extLst>
          </p:cNvPr>
          <p:cNvSpPr/>
          <p:nvPr/>
        </p:nvSpPr>
        <p:spPr>
          <a:xfrm>
            <a:off x="1357313" y="267892"/>
            <a:ext cx="6429375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latin typeface="+mn-lt"/>
              </a:rPr>
              <a:t>3. </a:t>
            </a:r>
            <a:r>
              <a:rPr lang="id-ID" sz="1050" dirty="0">
                <a:latin typeface="+mn-lt"/>
              </a:rPr>
              <a:t>Organisasi fungsional (</a:t>
            </a:r>
            <a:r>
              <a:rPr lang="id-ID" sz="1050" i="1" dirty="0">
                <a:latin typeface="+mn-lt"/>
              </a:rPr>
              <a:t>functional organization</a:t>
            </a:r>
            <a:r>
              <a:rPr lang="id-ID" sz="1050" dirty="0">
                <a:latin typeface="+mn-lt"/>
              </a:rPr>
              <a:t>)</a:t>
            </a:r>
            <a:endParaRPr lang="en-US" sz="1050" dirty="0"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8F96FBFC-2AC2-F04D-80C7-300D38483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82" y="642937"/>
            <a:ext cx="5893594" cy="305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727707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3A278E-BF5A-834F-8D4E-C6E7D7AED77C}"/>
              </a:ext>
            </a:extLst>
          </p:cNvPr>
          <p:cNvSpPr/>
          <p:nvPr/>
        </p:nvSpPr>
        <p:spPr>
          <a:xfrm>
            <a:off x="1303735" y="160735"/>
            <a:ext cx="6429375" cy="57246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794" indent="-254794" algn="just">
              <a:defRPr/>
            </a:pPr>
            <a:r>
              <a:rPr lang="en-US" sz="1050" dirty="0">
                <a:latin typeface="+mn-lt"/>
              </a:rPr>
              <a:t>4. </a:t>
            </a:r>
            <a:r>
              <a:rPr lang="id-ID" sz="1050" dirty="0">
                <a:latin typeface="+mn-lt"/>
              </a:rPr>
              <a:t>Organisasi lini, staf, dan fungsional (</a:t>
            </a:r>
            <a:r>
              <a:rPr lang="id-ID" sz="1050" i="1" dirty="0">
                <a:latin typeface="+mn-lt"/>
              </a:rPr>
              <a:t>line, staff, and functional </a:t>
            </a:r>
            <a:r>
              <a:rPr lang="en-US" sz="1050" i="1" dirty="0">
                <a:latin typeface="+mn-lt"/>
              </a:rPr>
              <a:t> </a:t>
            </a:r>
            <a:r>
              <a:rPr lang="id-ID" sz="1050" i="1" dirty="0">
                <a:latin typeface="+mn-lt"/>
              </a:rPr>
              <a:t>organization</a:t>
            </a:r>
            <a:r>
              <a:rPr lang="id-ID" sz="1050" dirty="0">
                <a:latin typeface="+mn-lt"/>
              </a:rPr>
              <a:t>)</a:t>
            </a:r>
            <a:endParaRPr lang="en-US" sz="1050" dirty="0"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254794" indent="-25479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algn="just">
              <a:defRPr/>
            </a:pPr>
            <a:r>
              <a:rPr lang="en-US" sz="1050" dirty="0">
                <a:latin typeface="+mn-lt"/>
              </a:rPr>
              <a:t>5. </a:t>
            </a:r>
            <a:r>
              <a:rPr lang="id-ID" sz="1050" dirty="0">
                <a:latin typeface="+mn-lt"/>
              </a:rPr>
              <a:t>Organisasi komite (</a:t>
            </a:r>
            <a:r>
              <a:rPr lang="id-ID" sz="1050" i="1" dirty="0">
                <a:latin typeface="+mn-lt"/>
              </a:rPr>
              <a:t>committees organization</a:t>
            </a:r>
            <a:r>
              <a:rPr lang="id-ID" sz="1050" dirty="0">
                <a:latin typeface="+mn-lt"/>
              </a:rPr>
              <a:t>)</a:t>
            </a:r>
            <a:endParaRPr lang="en-US" sz="1050" dirty="0">
              <a:latin typeface="+mn-lt"/>
            </a:endParaRPr>
          </a:p>
          <a:p>
            <a:pPr algn="just">
              <a:defRPr/>
            </a:pPr>
            <a:endParaRPr lang="en-US" sz="1050" dirty="0">
              <a:latin typeface="+mn-lt"/>
            </a:endParaRPr>
          </a:p>
          <a:p>
            <a:pPr marL="254794" indent="298847" algn="just">
              <a:defRPr/>
            </a:pPr>
            <a:r>
              <a:rPr lang="id-ID" sz="1200" dirty="0">
                <a:latin typeface="+mn-lt"/>
              </a:rPr>
              <a:t>Organisasi komite adalah organisasi yang masing-masing anggota mempunyai wewenang yang sama dan pimpinannya kolektif. Organisasi komite ( panitia = </a:t>
            </a:r>
            <a:r>
              <a:rPr lang="id-ID" sz="1200" i="1" dirty="0">
                <a:latin typeface="+mn-lt"/>
              </a:rPr>
              <a:t>committees organization</a:t>
            </a:r>
            <a:r>
              <a:rPr lang="id-ID" sz="1200" dirty="0">
                <a:latin typeface="+mn-lt"/>
              </a:rPr>
              <a:t> ). Komite dapat juga bersifat formal atau informal. Anggota organisasi komite dikelompokan atas : </a:t>
            </a:r>
            <a:r>
              <a:rPr lang="id-ID" sz="1200" i="1" dirty="0">
                <a:latin typeface="+mn-lt"/>
              </a:rPr>
              <a:t>“executive committe </a:t>
            </a:r>
            <a:r>
              <a:rPr lang="id-ID" sz="1200" dirty="0">
                <a:latin typeface="+mn-lt"/>
              </a:rPr>
              <a:t>dan </a:t>
            </a:r>
            <a:r>
              <a:rPr lang="id-ID" sz="1200" i="1" dirty="0">
                <a:latin typeface="+mn-lt"/>
              </a:rPr>
              <a:t>staff committee”. Executive committe </a:t>
            </a:r>
            <a:r>
              <a:rPr lang="id-ID" sz="1200" dirty="0">
                <a:latin typeface="+mn-lt"/>
              </a:rPr>
              <a:t>( pimpinan komite ) yaitu para anggota yang mempunyai wewenang garis atau </a:t>
            </a:r>
            <a:r>
              <a:rPr lang="id-ID" sz="1200" i="1" dirty="0">
                <a:latin typeface="+mn-lt"/>
              </a:rPr>
              <a:t>line authority. Staff committee, </a:t>
            </a:r>
            <a:r>
              <a:rPr lang="id-ID" sz="1200" dirty="0">
                <a:latin typeface="+mn-lt"/>
              </a:rPr>
              <a:t>yaitu para anggota yang mempunyai wewenang staf atau </a:t>
            </a:r>
            <a:r>
              <a:rPr lang="id-ID" sz="1200" i="1" dirty="0">
                <a:latin typeface="+mn-lt"/>
              </a:rPr>
              <a:t>staff committee. </a:t>
            </a:r>
            <a:endParaRPr lang="en-US" sz="1200" dirty="0">
              <a:latin typeface="+mn-lt"/>
            </a:endParaRPr>
          </a:p>
          <a:p>
            <a:pPr algn="just">
              <a:defRPr/>
            </a:pPr>
            <a:endParaRPr lang="en-US" sz="1050" dirty="0"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sz="1050" dirty="0">
              <a:latin typeface="+mn-lt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B4719EDC-E684-974B-ABC6-6A2D9AFC7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82" y="642938"/>
            <a:ext cx="5893594" cy="22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007486"/>
      </p:ext>
    </p:extLst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BA6872AA-5484-CD43-BC8F-365338A3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735" y="642827"/>
            <a:ext cx="6536531" cy="51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Menurut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T Hani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Handoko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(1999)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proses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pengorganisasian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dapat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ditunjukan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oleh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tiga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langkah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prosedur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berikut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lang="id-ID" sz="105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id-ID" sz="1050" dirty="0">
              <a:cs typeface="Arial" pitchFamily="34" charset="0"/>
            </a:endParaRPr>
          </a:p>
          <a:p>
            <a:pPr marL="257175" indent="-257175" eaLnBrk="0" hangingPunct="0">
              <a:buFont typeface="+mj-lt"/>
              <a:buAutoNum type="arabicPeriod"/>
              <a:defRPr/>
            </a:pP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Pemerincian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seluruh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harus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dilaksanakan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mencapai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tujuan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organisasi</a:t>
            </a:r>
            <a:endParaRPr lang="id-ID" sz="1050" dirty="0">
              <a:cs typeface="Arial" pitchFamily="34" charset="0"/>
            </a:endParaRPr>
          </a:p>
          <a:p>
            <a:pPr marL="257175" indent="-257175" eaLnBrk="0" hangingPunct="0">
              <a:buFont typeface="+mj-lt"/>
              <a:buAutoNum type="arabicPeriod"/>
              <a:defRPr/>
            </a:pP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Pembagian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pekerjaan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total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menjadi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logis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dapat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dilaksanakan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oleh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satu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orang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Pembagian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kerja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ini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sebaiknya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terlalu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berat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atau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juga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terlalu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ringan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id-ID" sz="1050" dirty="0">
              <a:cs typeface="Arial" pitchFamily="34" charset="0"/>
            </a:endParaRPr>
          </a:p>
          <a:p>
            <a:pPr marL="257175" indent="-257175" eaLnBrk="0" hangingPunct="0">
              <a:buFont typeface="+mj-lt"/>
              <a:buAutoNum type="arabicPeriod"/>
              <a:defRPr/>
            </a:pP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Pengadaan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suatu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mekanisme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mengkoordinasikan</a:t>
            </a:r>
            <a:r>
              <a:rPr lang="en-US" sz="10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pekerjaan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para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anggota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organisasi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menjadi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kesatuan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terpadu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25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harmonis</a:t>
            </a:r>
            <a:r>
              <a:rPr lang="en-US" sz="1125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id-ID" sz="1125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57175" indent="-257175" eaLnBrk="0" hangingPunct="0">
              <a:buFont typeface="+mj-lt"/>
              <a:buAutoNum type="arabicPeriod"/>
              <a:defRPr/>
            </a:pPr>
            <a:endParaRPr lang="id-ID" sz="1125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PRINSIP ORGANISAS</a:t>
            </a:r>
            <a:r>
              <a:rPr lang="id-ID" sz="1200" b="1" dirty="0">
                <a:latin typeface="+mn-lt"/>
              </a:rPr>
              <a:t>I</a:t>
            </a: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dirty="0">
                <a:latin typeface="+mn-lt"/>
              </a:rPr>
              <a:t> </a:t>
            </a:r>
            <a:r>
              <a:rPr lang="en-US" sz="1050" i="1" dirty="0">
                <a:latin typeface="+mn-lt"/>
              </a:rPr>
              <a:t>Principle of objective</a:t>
            </a:r>
            <a:endParaRPr lang="id-ID" sz="1050" i="1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balance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specialization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continuity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flexibility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simplicity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unity of command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span of control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supervisory channels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communication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coordination</a:t>
            </a:r>
            <a:endParaRPr lang="id-ID" sz="1050" dirty="0">
              <a:latin typeface="+mn-lt"/>
            </a:endParaRPr>
          </a:p>
          <a:p>
            <a:pPr marL="257175" indent="-257175">
              <a:buFont typeface="+mj-lt"/>
              <a:buAutoNum type="arabicPeriod"/>
              <a:defRPr/>
            </a:pPr>
            <a:r>
              <a:rPr lang="en-US" sz="1050" i="1" dirty="0">
                <a:latin typeface="+mn-lt"/>
              </a:rPr>
              <a:t>The principle of effectiveness</a:t>
            </a:r>
            <a:endParaRPr lang="id-ID" sz="1050" dirty="0">
              <a:latin typeface="+mn-lt"/>
            </a:endParaRPr>
          </a:p>
          <a:p>
            <a:pPr indent="342900" algn="just" eaLnBrk="0" hangingPunct="0">
              <a:defRPr/>
            </a:pPr>
            <a:endParaRPr lang="id-ID" sz="105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342900" algn="just" eaLnBrk="0" hangingPunct="0">
              <a:defRPr/>
            </a:pPr>
            <a:endParaRPr lang="id-ID" sz="1050" dirty="0">
              <a:latin typeface="Calibri" pitchFamily="34" charset="0"/>
              <a:cs typeface="Times New Roman" pitchFamily="18" charset="0"/>
            </a:endParaRPr>
          </a:p>
          <a:p>
            <a:pPr indent="342900" algn="just" eaLnBrk="0" hangingPunct="0">
              <a:defRPr/>
            </a:pPr>
            <a:endParaRPr lang="id-ID" sz="1050" dirty="0">
              <a:latin typeface="Calibri" pitchFamily="34" charset="0"/>
              <a:cs typeface="Times New Roman" pitchFamily="18" charset="0"/>
            </a:endParaRPr>
          </a:p>
          <a:p>
            <a:pPr indent="342900" algn="just" eaLnBrk="0" hangingPunct="0">
              <a:defRPr/>
            </a:pPr>
            <a:endParaRPr lang="id-ID" sz="1050" dirty="0">
              <a:latin typeface="Calibri" pitchFamily="34" charset="0"/>
              <a:cs typeface="Times New Roman" pitchFamily="18" charset="0"/>
            </a:endParaRPr>
          </a:p>
          <a:p>
            <a:pPr indent="342900" algn="just" eaLnBrk="0" hangingPunct="0">
              <a:defRPr/>
            </a:pPr>
            <a:endParaRPr lang="id-ID" sz="1050" dirty="0">
              <a:latin typeface="Calibri" pitchFamily="34" charset="0"/>
              <a:cs typeface="Times New Roman" pitchFamily="18" charset="0"/>
            </a:endParaRPr>
          </a:p>
          <a:p>
            <a:pPr marL="257175" indent="-257175" eaLnBrk="0" hangingPunct="0"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57175" indent="-257175" eaLnBrk="0" hangingPunct="0">
              <a:buFont typeface="+mj-lt"/>
              <a:buAutoNum type="arabicPeriod"/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257175" indent="-257175" eaLnBrk="0" hangingPunct="0">
              <a:defRPr/>
            </a:pPr>
            <a:r>
              <a:rPr lang="en-US" sz="1050" b="1" dirty="0">
                <a:solidFill>
                  <a:srgbClr val="002060"/>
                </a:solidFill>
                <a:latin typeface="+mn-lt"/>
              </a:rPr>
              <a:t> </a:t>
            </a:r>
            <a:endParaRPr lang="id-ID" sz="1125" dirty="0">
              <a:cs typeface="Arial" pitchFamily="34" charset="0"/>
            </a:endParaRPr>
          </a:p>
          <a:p>
            <a:pPr eaLnBrk="0" hangingPunct="0">
              <a:defRPr/>
            </a:pPr>
            <a:endParaRPr lang="id-ID" sz="1125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41519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0728E49C-87D0-134E-9ED7-E868453A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424" y="519150"/>
            <a:ext cx="3963264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515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en-US" altLang="en-US" sz="105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en-US" sz="105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 – dasar pendepartemenan ditentukan berdasarkan :</a:t>
            </a:r>
            <a:endParaRPr lang="en-US" altLang="en-US" sz="1050" b="1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Fungsi-Fungsi  Perusahaan</a:t>
            </a: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Fungsi-Fungsi Manajemen</a:t>
            </a: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F2EC932F-6288-C74D-AC68-335438CF9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750094"/>
            <a:ext cx="5893594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>
            <a:extLst>
              <a:ext uri="{FF2B5EF4-FFF2-40B4-BE49-F238E27FC236}">
                <a16:creationId xmlns:a16="http://schemas.microsoft.com/office/drawing/2014/main" id="{490FD610-C63C-A942-A7CF-C1873F327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3" y="2893219"/>
            <a:ext cx="5947172" cy="176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182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A5C865B2-EE42-A940-8F3C-3756F2ABE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469" y="267891"/>
            <a:ext cx="3429000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5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en-US" altLang="en-US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Proses Produksi</a:t>
            </a: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 Produk/Hasil</a:t>
            </a:r>
          </a:p>
          <a:p>
            <a:pPr algn="just">
              <a:buFontTx/>
              <a:buChar char="•"/>
            </a:pPr>
            <a:endParaRPr lang="en-US" altLang="en-US" sz="105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25D71FED-481E-6D4D-8C56-82644FFDA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7" y="642938"/>
            <a:ext cx="5840015" cy="155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>
            <a:extLst>
              <a:ext uri="{FF2B5EF4-FFF2-40B4-BE49-F238E27FC236}">
                <a16:creationId xmlns:a16="http://schemas.microsoft.com/office/drawing/2014/main" id="{12F0F77F-6364-8544-88C9-8B32BA727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7" y="2786063"/>
            <a:ext cx="5840015" cy="166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973973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415E8243-954C-5F46-9C88-E72588BB0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469" y="321469"/>
            <a:ext cx="3429000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5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en-US" altLang="en-US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Pasar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Langganan</a:t>
            </a:r>
            <a:endParaRPr lang="en-US" altLang="en-US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 Wilayah / </a:t>
            </a:r>
            <a:r>
              <a:rPr lang="en-US" altLang="en-US" sz="105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0A97B9BF-6628-654E-9B98-92BB1734D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673" y="803672"/>
            <a:ext cx="5679281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>
            <a:extLst>
              <a:ext uri="{FF2B5EF4-FFF2-40B4-BE49-F238E27FC236}">
                <a16:creationId xmlns:a16="http://schemas.microsoft.com/office/drawing/2014/main" id="{39D82AF3-564B-C74F-AC8D-953B7305B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673" y="2732485"/>
            <a:ext cx="5679281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811961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5B117A-5A17-854C-B1E8-7859D937A7A0}"/>
              </a:ext>
            </a:extLst>
          </p:cNvPr>
          <p:cNvSpPr/>
          <p:nvPr/>
        </p:nvSpPr>
        <p:spPr>
          <a:xfrm>
            <a:off x="1357313" y="321469"/>
            <a:ext cx="6429375" cy="29315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6954" algn="just" eaLnBrk="0" hangingPunct="0">
              <a:buFontTx/>
              <a:buChar char="•"/>
              <a:defRPr/>
            </a:pPr>
            <a:r>
              <a:rPr lang="en-US" sz="105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Dasar</a:t>
            </a:r>
            <a:r>
              <a:rPr lang="en-US" sz="105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Waktu</a:t>
            </a:r>
            <a:r>
              <a:rPr lang="en-US" sz="105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/ Shift</a:t>
            </a:r>
          </a:p>
          <a:p>
            <a:pPr marL="520304" indent="342900" algn="just" eaLnBrk="0" hangingPunct="0">
              <a:defRPr/>
            </a:pPr>
            <a:r>
              <a:rPr lang="en-US" sz="1200" dirty="0" err="1">
                <a:solidFill>
                  <a:schemeClr val="tx1"/>
                </a:solidFill>
                <a:latin typeface="+mn-lt"/>
              </a:rPr>
              <a:t>Pendepartemenan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didasarkan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atas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waktu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maka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organisasi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perusahaan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itu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terdapat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bagian-bagian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/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pengelompokan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berdasarkan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waktu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kerja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Misalnya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: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perusahaan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pabrik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bekerja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selama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24 jam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maka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bagian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/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kelompok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kerja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dibagi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atas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“</a:t>
            </a:r>
            <a:r>
              <a:rPr lang="en-US" sz="1200" i="1" dirty="0">
                <a:solidFill>
                  <a:schemeClr val="tx1"/>
                </a:solidFill>
                <a:latin typeface="+mn-lt"/>
              </a:rPr>
              <a:t>shift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pagi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200" i="1" dirty="0">
                <a:solidFill>
                  <a:schemeClr val="tx1"/>
                </a:solidFill>
                <a:latin typeface="+mn-lt"/>
              </a:rPr>
              <a:t>shift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sore, </a:t>
            </a:r>
            <a:r>
              <a:rPr lang="en-US" sz="1200" i="1" dirty="0">
                <a:solidFill>
                  <a:schemeClr val="tx1"/>
                </a:solidFill>
                <a:latin typeface="+mn-lt"/>
              </a:rPr>
              <a:t>shift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malam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”.</a:t>
            </a:r>
          </a:p>
          <a:p>
            <a:pPr marL="386954" algn="just" eaLnBrk="0" hangingPunct="0">
              <a:defRPr/>
            </a:pPr>
            <a:endParaRPr lang="en-US" sz="1050" dirty="0">
              <a:solidFill>
                <a:schemeClr val="tx1"/>
              </a:solidFill>
            </a:endParaRPr>
          </a:p>
          <a:p>
            <a:pPr marL="386954" algn="just" eaLnBrk="0" hangingPunct="0">
              <a:buFontTx/>
              <a:buChar char="•"/>
              <a:defRPr/>
            </a:pPr>
            <a:r>
              <a:rPr lang="en-US" sz="105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Dasar</a:t>
            </a:r>
            <a:r>
              <a:rPr lang="en-US" sz="105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Jumlah</a:t>
            </a:r>
            <a:endParaRPr lang="en-US" sz="105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86954" algn="just" eaLnBrk="0" hangingPunct="0"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86954" algn="just" eaLnBrk="0" hangingPunct="0">
              <a:buFontTx/>
              <a:buChar char="•"/>
              <a:defRPr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1DE9AA15-FDC0-494F-AB13-A9CA61D93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7" y="1982392"/>
            <a:ext cx="5840015" cy="198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630138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3A8B7514-BBFB-974A-AF7D-8C0261D2E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67891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5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en-US" altLang="en-US" sz="1050" dirty="0">
              <a:solidFill>
                <a:schemeClr val="bg1"/>
              </a:solidFill>
            </a:endParaRPr>
          </a:p>
          <a:p>
            <a:pPr algn="just">
              <a:buFontTx/>
              <a:buChar char="•"/>
            </a:pP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Gabungan</a:t>
            </a:r>
            <a:endParaRPr lang="en-US" altLang="en-US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en-US" altLang="en-US" sz="105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altLang="en-US" sz="1050" dirty="0">
              <a:solidFill>
                <a:schemeClr val="bg1"/>
              </a:solidFill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E3022B05-9341-6A4E-A273-EFD955734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803673"/>
            <a:ext cx="5840016" cy="369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37326"/>
      </p:ext>
    </p:extLst>
  </p:cSld>
  <p:clrMapOvr>
    <a:masterClrMapping/>
  </p:clrMapOvr>
  <p:transition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25D01FE-F59B-6A45-8C2C-9B52D67C2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9408" y="267891"/>
            <a:ext cx="12189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5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Matriks</a:t>
            </a:r>
            <a:r>
              <a:rPr lang="en-US" altLang="en-US" sz="1050" i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105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117235FB-CC6F-6C4B-BC84-5AF0FC255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829" y="535781"/>
            <a:ext cx="5464969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316062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DB1C05-FDEB-D545-82F4-CF4D4F580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375033"/>
            <a:ext cx="5829300" cy="428627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/>
              <a:t>PENGORGANISASIAN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9DA64FC-A39C-2948-94FD-8F025C0CD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782" y="1017985"/>
            <a:ext cx="5679281" cy="3211115"/>
          </a:xfrm>
        </p:spPr>
        <p:txBody>
          <a:bodyPr/>
          <a:lstStyle/>
          <a:p>
            <a:pPr marR="0" algn="just">
              <a:lnSpc>
                <a:spcPct val="80000"/>
              </a:lnSpc>
            </a:pPr>
            <a:r>
              <a:rPr lang="id-ID" altLang="en-US" b="1"/>
              <a:t>Definisi Pengorganisasian</a:t>
            </a:r>
          </a:p>
          <a:p>
            <a:pPr marR="0" algn="just">
              <a:lnSpc>
                <a:spcPct val="80000"/>
              </a:lnSpc>
            </a:pPr>
            <a:r>
              <a:rPr lang="id-ID" altLang="en-US" b="1"/>
              <a:t> </a:t>
            </a:r>
          </a:p>
          <a:p>
            <a:pPr marR="0" algn="just">
              <a:lnSpc>
                <a:spcPct val="80000"/>
              </a:lnSpc>
            </a:pPr>
            <a:r>
              <a:rPr lang="en-US" altLang="en-US" b="1" u="sng"/>
              <a:t>Stoner</a:t>
            </a:r>
            <a:r>
              <a:rPr lang="id-ID" altLang="en-US" b="1" u="sng"/>
              <a:t> (</a:t>
            </a:r>
            <a:r>
              <a:rPr lang="en-US" altLang="en-US" b="1" u="sng"/>
              <a:t>1996</a:t>
            </a:r>
            <a:r>
              <a:rPr lang="id-ID" altLang="en-US" b="1" u="sng"/>
              <a:t>)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en-US" altLang="en-US"/>
              <a:t>Pengorganisasian (organizing) merupakan suatu cara pengaturan pekerjaan dan pengalokasian pekerjaan di antara para anggota organisasi sehingga tujuan organisasi dapat dicapai secara efisien .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en-US" altLang="en-US"/>
              <a:t> 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en-US" altLang="en-US" b="1" u="sng"/>
              <a:t>Sedangkan T Hani Handoko (1999)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en-US" altLang="en-US"/>
              <a:t>pengorganisasian adalah proses penyusunan struktur organisasi yang sesuai dengan tujuan organisasi, sumber daya yang dimiliki, dan lingkungan yang melingkupinya.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id-ID" altLang="en-US" b="1"/>
              <a:t> 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en-US" altLang="en-US" b="1" u="sng"/>
              <a:t>Drs. H. Malayu S.P.Hasibuan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r>
              <a:rPr lang="en-US" altLang="en-US" b="1"/>
              <a:t>Pengorganisasian</a:t>
            </a:r>
            <a:r>
              <a:rPr lang="en-US" altLang="en-US"/>
              <a:t> adalah suatu proses penentuan, pengelompokan, dan pengaturan bermacam – macam aktivitas yang diperlukan untuk mencapai tujuan, menempatkan orang-orang pada setiap aktivitas ini, menyediakan alat-alat yang diperlukan, menetapkan wewenang yang secara relatif didelegasikan kepada setiap individu yang akan melakukan aktivitas-aktivitas tersebut.</a:t>
            </a:r>
            <a:endParaRPr lang="id-ID" altLang="en-US"/>
          </a:p>
          <a:p>
            <a:pPr marR="0" algn="just">
              <a:lnSpc>
                <a:spcPct val="80000"/>
              </a:lnSpc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53792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37" presetClass="entr" presetSubtype="0" fill="hold" nodeType="after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C23C4810-EDD4-BB4D-8D82-9E04EE977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891" y="1002414"/>
            <a:ext cx="6375797" cy="268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522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5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Struktur</a:t>
            </a:r>
            <a:r>
              <a:rPr lang="en-US" altLang="en-US" sz="105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05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Organisasi</a:t>
            </a:r>
            <a:endParaRPr lang="id-ID" altLang="en-US" sz="105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05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kelanjutan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pola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Adapun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otomatis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perwujudan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formal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jalan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menganalisis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jabatan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jabatan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mencapai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kualifikasi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 yang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mengisi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jabatan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jabatan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ditetapkan</a:t>
            </a:r>
            <a:r>
              <a:rPr lang="en-US" alt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altLang="en-US" sz="1050" dirty="0">
              <a:cs typeface="Arial" panose="020B0604020202020204" pitchFamily="34" charset="0"/>
            </a:endParaRPr>
          </a:p>
          <a:p>
            <a:pPr algn="just"/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id-ID" alt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d-ID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Operasi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berjalan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lancar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dipakai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dukungan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moral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anggotanya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mau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bekerjasama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berusaha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menjalin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koordinasi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sadari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tanggung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seluruh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saling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menunjang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pencapaian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d-ID" altLang="en-US" sz="1050" dirty="0">
              <a:cs typeface="Arial" panose="020B0604020202020204" pitchFamily="34" charset="0"/>
            </a:endParaRPr>
          </a:p>
          <a:p>
            <a:pPr algn="just"/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id-ID" alt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yang 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dibentuk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komponen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  <a:endParaRPr lang="id-ID" altLang="en-US" sz="105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Interaksi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kemanusiaan</a:t>
            </a:r>
            <a:endParaRPr lang="id-ID" altLang="en-US" sz="105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terarah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alt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endParaRPr lang="id-ID" altLang="en-US" sz="105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endParaRPr lang="en-US" altLang="en-US" sz="105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67029"/>
      </p:ext>
    </p:extLst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E7DF44F7-B1D5-0E4E-9F8E-9B37CEB96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67" y="676531"/>
            <a:ext cx="6858000" cy="65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522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Perumusan</a:t>
            </a:r>
            <a:r>
              <a:rPr lang="en-US" altLang="en-US" sz="18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Organisasi</a:t>
            </a:r>
            <a:r>
              <a:rPr lang="en-US" altLang="en-US" sz="18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Sederhana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grpSp>
        <p:nvGrpSpPr>
          <p:cNvPr id="23555" name="Group 2">
            <a:extLst>
              <a:ext uri="{FF2B5EF4-FFF2-40B4-BE49-F238E27FC236}">
                <a16:creationId xmlns:a16="http://schemas.microsoft.com/office/drawing/2014/main" id="{947734A1-5384-1140-8C4C-F1DE9B9BDE85}"/>
              </a:ext>
            </a:extLst>
          </p:cNvPr>
          <p:cNvGrpSpPr>
            <a:grpSpLocks/>
          </p:cNvGrpSpPr>
          <p:nvPr/>
        </p:nvGrpSpPr>
        <p:grpSpPr bwMode="auto">
          <a:xfrm>
            <a:off x="1494234" y="1522942"/>
            <a:ext cx="6155531" cy="2268141"/>
            <a:chOff x="1440" y="6874"/>
            <a:chExt cx="7920" cy="1762"/>
          </a:xfrm>
        </p:grpSpPr>
        <p:sp>
          <p:nvSpPr>
            <p:cNvPr id="23568" name="Rectangle 3">
              <a:extLst>
                <a:ext uri="{FF2B5EF4-FFF2-40B4-BE49-F238E27FC236}">
                  <a16:creationId xmlns:a16="http://schemas.microsoft.com/office/drawing/2014/main" id="{5718AE17-E5D3-6F4E-9203-5CD929DEC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6874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800" dirty="0">
                  <a:latin typeface="Verdana" panose="020B0604030504040204" pitchFamily="34" charset="0"/>
                </a:rPr>
                <a:t> </a:t>
              </a:r>
              <a:r>
                <a:rPr lang="en-US" altLang="en-US" sz="1800" dirty="0" err="1">
                  <a:latin typeface="Verdana" panose="020B0604030504040204" pitchFamily="34" charset="0"/>
                </a:rPr>
                <a:t>Umum</a:t>
              </a:r>
              <a:endParaRPr lang="en-US" altLang="en-US" sz="1800" dirty="0">
                <a:latin typeface="Verdana" panose="020B0604030504040204" pitchFamily="34" charset="0"/>
              </a:endParaRPr>
            </a:p>
          </p:txBody>
        </p:sp>
        <p:sp>
          <p:nvSpPr>
            <p:cNvPr id="23569" name="Line 6">
              <a:extLst>
                <a:ext uri="{FF2B5EF4-FFF2-40B4-BE49-F238E27FC236}">
                  <a16:creationId xmlns:a16="http://schemas.microsoft.com/office/drawing/2014/main" id="{9E76EB4B-13C0-164A-9AB5-CCDEDC4497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7450"/>
              <a:ext cx="0" cy="2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570" name="Line 7">
              <a:extLst>
                <a:ext uri="{FF2B5EF4-FFF2-40B4-BE49-F238E27FC236}">
                  <a16:creationId xmlns:a16="http://schemas.microsoft.com/office/drawing/2014/main" id="{20E84E72-7BA0-C645-ADED-F6D54D0B3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7655"/>
              <a:ext cx="6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571" name="Rectangle 6">
              <a:extLst>
                <a:ext uri="{FF2B5EF4-FFF2-40B4-BE49-F238E27FC236}">
                  <a16:creationId xmlns:a16="http://schemas.microsoft.com/office/drawing/2014/main" id="{DE7D255C-FD75-B54F-8FEA-0CF9CFE4B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806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Petugas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Pembeliaan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3572" name="Rectangle 7">
              <a:extLst>
                <a:ext uri="{FF2B5EF4-FFF2-40B4-BE49-F238E27FC236}">
                  <a16:creationId xmlns:a16="http://schemas.microsoft.com/office/drawing/2014/main" id="{79B7A1C8-4FB6-7B41-8DE2-F739397A4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806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Poduksi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3573" name="Rectangle 8">
              <a:extLst>
                <a:ext uri="{FF2B5EF4-FFF2-40B4-BE49-F238E27FC236}">
                  <a16:creationId xmlns:a16="http://schemas.microsoft.com/office/drawing/2014/main" id="{0CE930FB-EF16-C041-890B-BEE9DE954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806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Pemasaran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3574" name="Rectangle 9">
              <a:extLst>
                <a:ext uri="{FF2B5EF4-FFF2-40B4-BE49-F238E27FC236}">
                  <a16:creationId xmlns:a16="http://schemas.microsoft.com/office/drawing/2014/main" id="{1E6C331E-E0EB-E34D-B332-91C37229D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2" y="806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kantor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3575" name="Line 12">
              <a:extLst>
                <a:ext uri="{FF2B5EF4-FFF2-40B4-BE49-F238E27FC236}">
                  <a16:creationId xmlns:a16="http://schemas.microsoft.com/office/drawing/2014/main" id="{E091DAB6-735A-6A4B-8E2B-5BE6FE052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765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576" name="Line 13">
              <a:extLst>
                <a:ext uri="{FF2B5EF4-FFF2-40B4-BE49-F238E27FC236}">
                  <a16:creationId xmlns:a16="http://schemas.microsoft.com/office/drawing/2014/main" id="{4FC69B4A-7E31-B746-9644-64EF0B2E4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765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577" name="Line 14">
              <a:extLst>
                <a:ext uri="{FF2B5EF4-FFF2-40B4-BE49-F238E27FC236}">
                  <a16:creationId xmlns:a16="http://schemas.microsoft.com/office/drawing/2014/main" id="{5727E36F-0F81-BF4D-9A65-BF113CD42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80" y="765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578" name="Line 15">
              <a:extLst>
                <a:ext uri="{FF2B5EF4-FFF2-40B4-BE49-F238E27FC236}">
                  <a16:creationId xmlns:a16="http://schemas.microsoft.com/office/drawing/2014/main" id="{AAABBDDF-3A35-A840-9D0D-368049DA8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0" y="765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1593528223"/>
      </p:ext>
    </p:extLst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2B2B83AB-0D62-A848-974E-A3E7A6AD1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-11698"/>
            <a:ext cx="659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 yang telah Berkembang</a:t>
            </a:r>
            <a:endParaRPr lang="en-US" altLang="en-US" sz="120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4579" name="Group 2">
            <a:extLst>
              <a:ext uri="{FF2B5EF4-FFF2-40B4-BE49-F238E27FC236}">
                <a16:creationId xmlns:a16="http://schemas.microsoft.com/office/drawing/2014/main" id="{61189E08-C950-DB4D-BA7A-8488F86C5FFE}"/>
              </a:ext>
            </a:extLst>
          </p:cNvPr>
          <p:cNvGrpSpPr>
            <a:grpSpLocks/>
          </p:cNvGrpSpPr>
          <p:nvPr/>
        </p:nvGrpSpPr>
        <p:grpSpPr bwMode="auto">
          <a:xfrm>
            <a:off x="1426368" y="924520"/>
            <a:ext cx="6396018" cy="3294460"/>
            <a:chOff x="271" y="845"/>
            <a:chExt cx="5373" cy="2767"/>
          </a:xfrm>
        </p:grpSpPr>
        <p:sp>
          <p:nvSpPr>
            <p:cNvPr id="24580" name="Rectangle 3">
              <a:extLst>
                <a:ext uri="{FF2B5EF4-FFF2-40B4-BE49-F238E27FC236}">
                  <a16:creationId xmlns:a16="http://schemas.microsoft.com/office/drawing/2014/main" id="{596FD0B7-F1E6-5841-86F4-A04952DC5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" y="845"/>
              <a:ext cx="1057" cy="5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Direktur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Pengelola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4581" name="Line 6">
              <a:extLst>
                <a:ext uri="{FF2B5EF4-FFF2-40B4-BE49-F238E27FC236}">
                  <a16:creationId xmlns:a16="http://schemas.microsoft.com/office/drawing/2014/main" id="{04614484-04EE-2549-AD48-F057C97F5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8" y="1707"/>
              <a:ext cx="40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82" name="Rectangle 5">
              <a:extLst>
                <a:ext uri="{FF2B5EF4-FFF2-40B4-BE49-F238E27FC236}">
                  <a16:creationId xmlns:a16="http://schemas.microsoft.com/office/drawing/2014/main" id="{7075CE16-7F6F-CB4D-B28B-EA6092736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1936"/>
              <a:ext cx="1057" cy="5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err="1">
                  <a:latin typeface="Verdana" panose="020B0604030504040204" pitchFamily="34" charset="0"/>
                </a:rPr>
                <a:t>Petugs</a:t>
              </a:r>
              <a:r>
                <a:rPr lang="en-US" altLang="en-US" dirty="0">
                  <a:latin typeface="Verdana" panose="020B0604030504040204" pitchFamily="34" charset="0"/>
                </a:rPr>
                <a:t> </a:t>
              </a:r>
              <a:r>
                <a:rPr lang="en-US" altLang="en-US" dirty="0" err="1">
                  <a:latin typeface="Verdana" panose="020B0604030504040204" pitchFamily="34" charset="0"/>
                </a:rPr>
                <a:t>Pembeliaan</a:t>
              </a:r>
              <a:endParaRPr lang="en-US" altLang="en-US" dirty="0">
                <a:latin typeface="Verdana" panose="020B0604030504040204" pitchFamily="34" charset="0"/>
              </a:endParaRPr>
            </a:p>
          </p:txBody>
        </p:sp>
        <p:sp>
          <p:nvSpPr>
            <p:cNvPr id="24583" name="Rectangle 6">
              <a:extLst>
                <a:ext uri="{FF2B5EF4-FFF2-40B4-BE49-F238E27FC236}">
                  <a16:creationId xmlns:a16="http://schemas.microsoft.com/office/drawing/2014/main" id="{1A8B4B60-2D65-2940-BC57-E86969CBB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1936"/>
              <a:ext cx="1057" cy="5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Produksi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4584" name="Rectangle 7">
              <a:extLst>
                <a:ext uri="{FF2B5EF4-FFF2-40B4-BE49-F238E27FC236}">
                  <a16:creationId xmlns:a16="http://schemas.microsoft.com/office/drawing/2014/main" id="{0A3EBF11-E7D5-1B4A-AA05-B70D01C73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1936"/>
              <a:ext cx="1057" cy="5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500" dirty="0">
                  <a:latin typeface="Verdana" panose="020B0604030504040204" pitchFamily="34" charset="0"/>
                </a:rPr>
                <a:t> </a:t>
              </a:r>
              <a:r>
                <a:rPr lang="en-US" altLang="en-US" sz="1500" dirty="0" err="1">
                  <a:latin typeface="Verdana" panose="020B0604030504040204" pitchFamily="34" charset="0"/>
                </a:rPr>
                <a:t>Pemasaran</a:t>
              </a:r>
              <a:endParaRPr lang="en-US" altLang="en-US" sz="1500" dirty="0">
                <a:latin typeface="Verdana" panose="020B0604030504040204" pitchFamily="34" charset="0"/>
              </a:endParaRPr>
            </a:p>
          </p:txBody>
        </p:sp>
        <p:sp>
          <p:nvSpPr>
            <p:cNvPr id="24585" name="Rectangle 8">
              <a:extLst>
                <a:ext uri="{FF2B5EF4-FFF2-40B4-BE49-F238E27FC236}">
                  <a16:creationId xmlns:a16="http://schemas.microsoft.com/office/drawing/2014/main" id="{0504093D-8A89-5746-98DA-61A6D9828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1974"/>
              <a:ext cx="1057" cy="5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500" dirty="0">
                  <a:latin typeface="Verdana" panose="020B0604030504040204" pitchFamily="34" charset="0"/>
                </a:rPr>
                <a:t> Kantor</a:t>
              </a:r>
            </a:p>
          </p:txBody>
        </p:sp>
        <p:sp>
          <p:nvSpPr>
            <p:cNvPr id="24586" name="Line 11">
              <a:extLst>
                <a:ext uri="{FF2B5EF4-FFF2-40B4-BE49-F238E27FC236}">
                  <a16:creationId xmlns:a16="http://schemas.microsoft.com/office/drawing/2014/main" id="{C0EE50D0-D99A-1349-B6EE-B9DF2E6CD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5" y="1352"/>
              <a:ext cx="0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87" name="Line 12">
              <a:extLst>
                <a:ext uri="{FF2B5EF4-FFF2-40B4-BE49-F238E27FC236}">
                  <a16:creationId xmlns:a16="http://schemas.microsoft.com/office/drawing/2014/main" id="{8B0DF156-2AAE-9D45-B54B-F0661945C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9" y="170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88" name="Line 13">
              <a:extLst>
                <a:ext uri="{FF2B5EF4-FFF2-40B4-BE49-F238E27FC236}">
                  <a16:creationId xmlns:a16="http://schemas.microsoft.com/office/drawing/2014/main" id="{9F70BD9A-DC46-F943-85F7-E2281B3A6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170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89" name="Line 14">
              <a:extLst>
                <a:ext uri="{FF2B5EF4-FFF2-40B4-BE49-F238E27FC236}">
                  <a16:creationId xmlns:a16="http://schemas.microsoft.com/office/drawing/2014/main" id="{C6C7E841-C641-5F4B-8830-0F7D27E55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" y="170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0" name="Line 15">
              <a:extLst>
                <a:ext uri="{FF2B5EF4-FFF2-40B4-BE49-F238E27FC236}">
                  <a16:creationId xmlns:a16="http://schemas.microsoft.com/office/drawing/2014/main" id="{AF546768-CD07-9F44-AF01-2AEAC78E8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8" y="170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1" name="Line 16">
              <a:extLst>
                <a:ext uri="{FF2B5EF4-FFF2-40B4-BE49-F238E27FC236}">
                  <a16:creationId xmlns:a16="http://schemas.microsoft.com/office/drawing/2014/main" id="{8CDFC663-4117-2E42-A616-45A198339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" y="2419"/>
              <a:ext cx="0" cy="2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2" name="Line 17">
              <a:extLst>
                <a:ext uri="{FF2B5EF4-FFF2-40B4-BE49-F238E27FC236}">
                  <a16:creationId xmlns:a16="http://schemas.microsoft.com/office/drawing/2014/main" id="{68D04057-7BC7-3149-B628-2748B83F4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7"/>
              <a:ext cx="10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3" name="Line 18">
              <a:extLst>
                <a:ext uri="{FF2B5EF4-FFF2-40B4-BE49-F238E27FC236}">
                  <a16:creationId xmlns:a16="http://schemas.microsoft.com/office/drawing/2014/main" id="{4D462E9D-5967-B34B-BC1F-B26E5ABFD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7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4" name="Line 19">
              <a:extLst>
                <a:ext uri="{FF2B5EF4-FFF2-40B4-BE49-F238E27FC236}">
                  <a16:creationId xmlns:a16="http://schemas.microsoft.com/office/drawing/2014/main" id="{DD3AFC2E-510E-8447-85E5-E145F9D4B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" y="2647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5" name="Line 20">
              <a:extLst>
                <a:ext uri="{FF2B5EF4-FFF2-40B4-BE49-F238E27FC236}">
                  <a16:creationId xmlns:a16="http://schemas.microsoft.com/office/drawing/2014/main" id="{2A4A1175-AE3C-6942-ADF3-BE71E0DDE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9" y="2647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596" name="Rectangle 19">
              <a:extLst>
                <a:ext uri="{FF2B5EF4-FFF2-40B4-BE49-F238E27FC236}">
                  <a16:creationId xmlns:a16="http://schemas.microsoft.com/office/drawing/2014/main" id="{EFD866CA-6B5F-164C-8083-DB65B6B6A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978"/>
              <a:ext cx="612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Verdana" panose="020B0604030504040204" pitchFamily="34" charset="0"/>
                </a:rPr>
                <a:t>Pabrik1</a:t>
              </a:r>
            </a:p>
          </p:txBody>
        </p:sp>
        <p:sp>
          <p:nvSpPr>
            <p:cNvPr id="24597" name="Rectangle 20">
              <a:extLst>
                <a:ext uri="{FF2B5EF4-FFF2-40B4-BE49-F238E27FC236}">
                  <a16:creationId xmlns:a16="http://schemas.microsoft.com/office/drawing/2014/main" id="{A2054077-F3A2-BC4F-8F24-4DA2E4B2B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978"/>
              <a:ext cx="639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Verdana" panose="020B0604030504040204" pitchFamily="34" charset="0"/>
                </a:rPr>
                <a:t>Pabrik2</a:t>
              </a:r>
            </a:p>
          </p:txBody>
        </p:sp>
        <p:sp>
          <p:nvSpPr>
            <p:cNvPr id="24598" name="Rectangle 21">
              <a:extLst>
                <a:ext uri="{FF2B5EF4-FFF2-40B4-BE49-F238E27FC236}">
                  <a16:creationId xmlns:a16="http://schemas.microsoft.com/office/drawing/2014/main" id="{96B39504-6F31-3547-8B13-0AF0D092C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" y="2978"/>
              <a:ext cx="588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Verdana" panose="020B0604030504040204" pitchFamily="34" charset="0"/>
                </a:rPr>
                <a:t>Pabrik3</a:t>
              </a:r>
            </a:p>
          </p:txBody>
        </p:sp>
        <p:sp>
          <p:nvSpPr>
            <p:cNvPr id="24599" name="Rectangle 22">
              <a:extLst>
                <a:ext uri="{FF2B5EF4-FFF2-40B4-BE49-F238E27FC236}">
                  <a16:creationId xmlns:a16="http://schemas.microsoft.com/office/drawing/2014/main" id="{DB764ACF-29A9-6D46-9C5E-526695031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3" y="2978"/>
              <a:ext cx="528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>
                  <a:latin typeface="Verdana" panose="020B0604030504040204" pitchFamily="34" charset="0"/>
                </a:rPr>
                <a:t>Area 1</a:t>
              </a:r>
            </a:p>
          </p:txBody>
        </p:sp>
        <p:sp>
          <p:nvSpPr>
            <p:cNvPr id="24600" name="Rectangle 23">
              <a:extLst>
                <a:ext uri="{FF2B5EF4-FFF2-40B4-BE49-F238E27FC236}">
                  <a16:creationId xmlns:a16="http://schemas.microsoft.com/office/drawing/2014/main" id="{DCD6144F-0E7E-3D4E-AE6C-2B42EABDE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2978"/>
              <a:ext cx="529" cy="5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dirty="0">
                  <a:latin typeface="Verdana" panose="020B0604030504040204" pitchFamily="34" charset="0"/>
                </a:rPr>
                <a:t>Area 2</a:t>
              </a:r>
            </a:p>
          </p:txBody>
        </p:sp>
        <p:sp>
          <p:nvSpPr>
            <p:cNvPr id="24601" name="Rectangle 24">
              <a:extLst>
                <a:ext uri="{FF2B5EF4-FFF2-40B4-BE49-F238E27FC236}">
                  <a16:creationId xmlns:a16="http://schemas.microsoft.com/office/drawing/2014/main" id="{4B96E289-3E49-6E41-A853-5567D8D94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978"/>
              <a:ext cx="726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 err="1">
                  <a:latin typeface="Verdana" panose="020B0604030504040204" pitchFamily="34" charset="0"/>
                </a:rPr>
                <a:t>Eksport</a:t>
              </a:r>
              <a:endParaRPr lang="en-US" altLang="en-US" sz="1200" dirty="0">
                <a:latin typeface="Verdana" panose="020B0604030504040204" pitchFamily="34" charset="0"/>
              </a:endParaRPr>
            </a:p>
          </p:txBody>
        </p:sp>
        <p:sp>
          <p:nvSpPr>
            <p:cNvPr id="24602" name="Line 27">
              <a:extLst>
                <a:ext uri="{FF2B5EF4-FFF2-40B4-BE49-F238E27FC236}">
                  <a16:creationId xmlns:a16="http://schemas.microsoft.com/office/drawing/2014/main" id="{211C9578-5A9A-1543-8B94-B4DC60B62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2419"/>
              <a:ext cx="0" cy="6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603" name="Line 28">
              <a:extLst>
                <a:ext uri="{FF2B5EF4-FFF2-40B4-BE49-F238E27FC236}">
                  <a16:creationId xmlns:a16="http://schemas.microsoft.com/office/drawing/2014/main" id="{50484F00-948A-CB44-9BB4-917230368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6" y="2647"/>
              <a:ext cx="13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604" name="Line 29">
              <a:extLst>
                <a:ext uri="{FF2B5EF4-FFF2-40B4-BE49-F238E27FC236}">
                  <a16:creationId xmlns:a16="http://schemas.microsoft.com/office/drawing/2014/main" id="{862EAC03-5E3E-D546-99AF-1CAADD282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6" y="2647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605" name="Line 30">
              <a:extLst>
                <a:ext uri="{FF2B5EF4-FFF2-40B4-BE49-F238E27FC236}">
                  <a16:creationId xmlns:a16="http://schemas.microsoft.com/office/drawing/2014/main" id="{0EF3605B-8B1B-524C-BF49-4133DB500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7" y="2647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465584049"/>
      </p:ext>
    </p:extLst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26D1CF3-2F99-7E40-8F39-0AEE66B65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75192"/>
            <a:ext cx="6643688" cy="378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5220" bIns="0" anchor="ctr">
            <a:spAutoFit/>
          </a:bodyPr>
          <a:lstStyle/>
          <a:p>
            <a:pPr>
              <a:tabLst>
                <a:tab pos="342900" algn="l"/>
              </a:tabLst>
              <a:defRPr/>
            </a:pPr>
            <a:r>
              <a:rPr lang="id-ID" sz="1500" b="1" dirty="0">
                <a:latin typeface="Cambria" pitchFamily="18" charset="0"/>
                <a:cs typeface="Times New Roman" pitchFamily="18" charset="0"/>
              </a:rPr>
              <a:t>Pendekatan fungsional dalam pengorganisasian</a:t>
            </a:r>
            <a:endParaRPr lang="en-US" sz="1500" b="1" dirty="0">
              <a:latin typeface="Cambria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  <a:defRPr/>
            </a:pPr>
            <a:r>
              <a:rPr lang="id-ID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id-ID" sz="1500" dirty="0">
              <a:cs typeface="Arial" pitchFamily="34" charset="0"/>
            </a:endParaRPr>
          </a:p>
          <a:p>
            <a:pPr marL="332185" indent="-332185" algn="just" eaLnBrk="0" hangingPunct="0">
              <a:buFontTx/>
              <a:buChar char="•"/>
              <a:tabLst>
                <a:tab pos="342900" algn="l"/>
              </a:tabLst>
              <a:defRPr/>
            </a:pPr>
            <a:r>
              <a:rPr lang="id-ID" sz="15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Sentralisasi</a:t>
            </a:r>
            <a:endParaRPr lang="id-ID" sz="1500" b="1" dirty="0">
              <a:cs typeface="Arial" pitchFamily="34" charset="0"/>
            </a:endParaRPr>
          </a:p>
          <a:p>
            <a:pPr marL="332185" indent="-332185" algn="just" eaLnBrk="0" hangingPunct="0">
              <a:tabLst>
                <a:tab pos="342900" algn="l"/>
              </a:tabLst>
              <a:defRPr/>
            </a:pPr>
            <a:r>
              <a:rPr lang="id-ID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meningkatkan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efisiensi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semua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pekerjaan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kantor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harus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dikoordinasi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oleh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seorang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manajer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walaupun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beberapa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bagian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darinya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dapat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dikerjakan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dalam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departemen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tidak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berada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bawah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pengawasannya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Didalam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beberapa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organisasi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manajer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utama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diberi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tanggung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jawab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penuh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atas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semua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termasuk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terkait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departemen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operasi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diminta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mengorganisasi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memperlengkapi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mengangkat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staf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memanajemenkan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dengan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memberikan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pelayanan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seperti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 yang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mungkin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diminta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oleh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manajer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departemen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atau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fungsional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id-ID" sz="15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32185" indent="-332185" algn="just" eaLnBrk="0" hangingPunct="0">
              <a:tabLst>
                <a:tab pos="342900" algn="l"/>
              </a:tabLst>
              <a:defRPr/>
            </a:pPr>
            <a:endParaRPr lang="id-ID" sz="1500" dirty="0">
              <a:latin typeface="Calibri" pitchFamily="34" charset="0"/>
              <a:cs typeface="Times New Roman" pitchFamily="18" charset="0"/>
            </a:endParaRPr>
          </a:p>
          <a:p>
            <a:pPr marL="397669" indent="-397669" algn="just" eaLnBrk="0" hangingPunct="0">
              <a:buFontTx/>
              <a:buChar char="•"/>
              <a:tabLst>
                <a:tab pos="342900" algn="l"/>
              </a:tabLst>
              <a:defRPr/>
            </a:pPr>
            <a:r>
              <a:rPr lang="id-ID" sz="15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Desentralisasi</a:t>
            </a:r>
            <a:endParaRPr lang="id-ID" sz="1500" b="1" dirty="0">
              <a:cs typeface="Arial" pitchFamily="34" charset="0"/>
            </a:endParaRPr>
          </a:p>
          <a:p>
            <a:pPr marL="397669" indent="-397669" algn="just" eaLnBrk="0" hangingPunct="0">
              <a:tabLst>
                <a:tab pos="342900" algn="l"/>
              </a:tabLst>
              <a:defRPr/>
            </a:pPr>
            <a:r>
              <a:rPr lang="id-ID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contoh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organisasi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paling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sederhana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bawah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ini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Garis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terputus-putus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menunjukkan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tanggung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jawab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memberikan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5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pelayanan</a:t>
            </a:r>
            <a:r>
              <a:rPr lang="en-US" sz="15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id-ID" sz="1500" dirty="0">
              <a:cs typeface="Arial" pitchFamily="34" charset="0"/>
            </a:endParaRPr>
          </a:p>
          <a:p>
            <a:pPr algn="just" eaLnBrk="0" hangingPunct="0">
              <a:tabLst>
                <a:tab pos="342900" algn="l"/>
              </a:tabLst>
              <a:defRPr/>
            </a:pPr>
            <a:endParaRPr lang="id-ID" sz="1500" dirty="0">
              <a:cs typeface="Arial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71BF72E-E215-2344-B049-081890E56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2566236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5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92432"/>
      </p:ext>
    </p:extLst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">
            <a:extLst>
              <a:ext uri="{FF2B5EF4-FFF2-40B4-BE49-F238E27FC236}">
                <a16:creationId xmlns:a16="http://schemas.microsoft.com/office/drawing/2014/main" id="{D91AA526-483B-D744-B3A8-CED5774D997A}"/>
              </a:ext>
            </a:extLst>
          </p:cNvPr>
          <p:cNvGrpSpPr>
            <a:grpSpLocks/>
          </p:cNvGrpSpPr>
          <p:nvPr/>
        </p:nvGrpSpPr>
        <p:grpSpPr bwMode="auto">
          <a:xfrm>
            <a:off x="1255581" y="801159"/>
            <a:ext cx="5940028" cy="3132535"/>
            <a:chOff x="1584" y="8352"/>
            <a:chExt cx="8496" cy="4013"/>
          </a:xfrm>
        </p:grpSpPr>
        <p:sp>
          <p:nvSpPr>
            <p:cNvPr id="26627" name="Rectangle 2">
              <a:extLst>
                <a:ext uri="{FF2B5EF4-FFF2-40B4-BE49-F238E27FC236}">
                  <a16:creationId xmlns:a16="http://schemas.microsoft.com/office/drawing/2014/main" id="{CE942F79-C6DC-C54A-9A88-9E266B262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8352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200" dirty="0">
                  <a:latin typeface="Verdana" panose="020B0604030504040204" pitchFamily="34" charset="0"/>
                </a:rPr>
                <a:t> </a:t>
              </a:r>
              <a:r>
                <a:rPr lang="en-US" altLang="en-US" sz="1200" dirty="0" err="1">
                  <a:latin typeface="Verdana" panose="020B0604030504040204" pitchFamily="34" charset="0"/>
                </a:rPr>
                <a:t>Umum</a:t>
              </a:r>
              <a:endParaRPr lang="en-US" altLang="en-US" sz="1200" dirty="0">
                <a:latin typeface="Verdana" panose="020B0604030504040204" pitchFamily="34" charset="0"/>
              </a:endParaRPr>
            </a:p>
          </p:txBody>
        </p:sp>
        <p:sp>
          <p:nvSpPr>
            <p:cNvPr id="26628" name="Rectangle 3">
              <a:extLst>
                <a:ext uri="{FF2B5EF4-FFF2-40B4-BE49-F238E27FC236}">
                  <a16:creationId xmlns:a16="http://schemas.microsoft.com/office/drawing/2014/main" id="{1EE182A9-B916-AD45-8DC3-03C410B1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9565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Petugs</a:t>
              </a:r>
              <a:r>
                <a:rPr lang="en-US" altLang="en-US" sz="1050" dirty="0">
                  <a:latin typeface="Verdana" panose="020B0604030504040204" pitchFamily="34" charset="0"/>
                </a:rPr>
                <a:t> </a:t>
              </a:r>
              <a:r>
                <a:rPr lang="en-US" altLang="en-US" sz="1050" dirty="0" err="1">
                  <a:latin typeface="Verdana" panose="020B0604030504040204" pitchFamily="34" charset="0"/>
                </a:rPr>
                <a:t>Pembelian</a:t>
              </a:r>
              <a:endParaRPr lang="en-US" altLang="en-US" sz="1050" dirty="0">
                <a:latin typeface="Verdana" panose="020B0604030504040204" pitchFamily="34" charset="0"/>
              </a:endParaRPr>
            </a:p>
          </p:txBody>
        </p:sp>
        <p:sp>
          <p:nvSpPr>
            <p:cNvPr id="26629" name="Rectangle 4">
              <a:extLst>
                <a:ext uri="{FF2B5EF4-FFF2-40B4-BE49-F238E27FC236}">
                  <a16:creationId xmlns:a16="http://schemas.microsoft.com/office/drawing/2014/main" id="{794A4438-2F7B-8B49-97A0-7C77CF7F3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" y="9595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050" dirty="0">
                  <a:latin typeface="Verdana" panose="020B0604030504040204" pitchFamily="34" charset="0"/>
                </a:rPr>
                <a:t> </a:t>
              </a:r>
              <a:r>
                <a:rPr lang="en-US" altLang="en-US" sz="1050" dirty="0" err="1">
                  <a:latin typeface="Verdana" panose="020B0604030504040204" pitchFamily="34" charset="0"/>
                </a:rPr>
                <a:t>Produksi</a:t>
              </a:r>
              <a:endParaRPr lang="en-US" altLang="en-US" sz="1050" dirty="0">
                <a:latin typeface="Verdana" panose="020B0604030504040204" pitchFamily="34" charset="0"/>
              </a:endParaRPr>
            </a:p>
          </p:txBody>
        </p:sp>
        <p:sp>
          <p:nvSpPr>
            <p:cNvPr id="26630" name="Rectangle 5">
              <a:extLst>
                <a:ext uri="{FF2B5EF4-FFF2-40B4-BE49-F238E27FC236}">
                  <a16:creationId xmlns:a16="http://schemas.microsoft.com/office/drawing/2014/main" id="{0248634A-FE1D-9040-AC8A-A1615EDC0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9565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050" dirty="0">
                  <a:latin typeface="Verdana" panose="020B0604030504040204" pitchFamily="34" charset="0"/>
                </a:rPr>
                <a:t> </a:t>
              </a:r>
              <a:r>
                <a:rPr lang="en-US" altLang="en-US" sz="1050" dirty="0" err="1">
                  <a:latin typeface="Verdana" panose="020B0604030504040204" pitchFamily="34" charset="0"/>
                </a:rPr>
                <a:t>Pemasaran</a:t>
              </a:r>
              <a:endParaRPr lang="en-US" altLang="en-US" sz="1050" dirty="0">
                <a:latin typeface="Verdana" panose="020B0604030504040204" pitchFamily="34" charset="0"/>
              </a:endParaRPr>
            </a:p>
          </p:txBody>
        </p:sp>
        <p:sp>
          <p:nvSpPr>
            <p:cNvPr id="26631" name="Rectangle 6">
              <a:extLst>
                <a:ext uri="{FF2B5EF4-FFF2-40B4-BE49-F238E27FC236}">
                  <a16:creationId xmlns:a16="http://schemas.microsoft.com/office/drawing/2014/main" id="{42387B59-CDDF-9841-86DF-C64D6C9D5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2" y="9565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Manajer</a:t>
              </a:r>
              <a:r>
                <a:rPr lang="en-US" altLang="en-US" sz="1050" dirty="0">
                  <a:latin typeface="Verdana" panose="020B0604030504040204" pitchFamily="34" charset="0"/>
                </a:rPr>
                <a:t> Kantor</a:t>
              </a:r>
            </a:p>
          </p:txBody>
        </p:sp>
        <p:sp>
          <p:nvSpPr>
            <p:cNvPr id="26632" name="Rectangle 7">
              <a:extLst>
                <a:ext uri="{FF2B5EF4-FFF2-40B4-BE49-F238E27FC236}">
                  <a16:creationId xmlns:a16="http://schemas.microsoft.com/office/drawing/2014/main" id="{B119FD68-80DF-4B45-AFEF-4DD1EE05A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1789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pembelian</a:t>
              </a:r>
              <a:endParaRPr lang="en-US" altLang="en-US" sz="1050" dirty="0">
                <a:latin typeface="Verdana" panose="020B0604030504040204" pitchFamily="34" charset="0"/>
              </a:endParaRPr>
            </a:p>
          </p:txBody>
        </p:sp>
        <p:sp>
          <p:nvSpPr>
            <p:cNvPr id="26633" name="Rectangle 8">
              <a:extLst>
                <a:ext uri="{FF2B5EF4-FFF2-40B4-BE49-F238E27FC236}">
                  <a16:creationId xmlns:a16="http://schemas.microsoft.com/office/drawing/2014/main" id="{3871D84C-86A8-DA4E-BE0E-5654DDA54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" y="11789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pabrik</a:t>
              </a:r>
              <a:endParaRPr lang="en-US" altLang="en-US" sz="1050" dirty="0">
                <a:latin typeface="Verdana" panose="020B0604030504040204" pitchFamily="34" charset="0"/>
              </a:endParaRPr>
            </a:p>
          </p:txBody>
        </p:sp>
        <p:sp>
          <p:nvSpPr>
            <p:cNvPr id="26634" name="Rectangle 9">
              <a:extLst>
                <a:ext uri="{FF2B5EF4-FFF2-40B4-BE49-F238E27FC236}">
                  <a16:creationId xmlns:a16="http://schemas.microsoft.com/office/drawing/2014/main" id="{29ACB570-5D98-944A-9A5C-AAEFB804E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" y="11789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 err="1">
                  <a:latin typeface="Verdana" panose="020B0604030504040204" pitchFamily="34" charset="0"/>
                </a:rPr>
                <a:t>penjualan</a:t>
              </a:r>
              <a:endParaRPr lang="en-US" altLang="en-US" sz="1050" dirty="0">
                <a:latin typeface="Verdana" panose="020B0604030504040204" pitchFamily="34" charset="0"/>
              </a:endParaRPr>
            </a:p>
          </p:txBody>
        </p:sp>
        <p:sp>
          <p:nvSpPr>
            <p:cNvPr id="26635" name="Line 13">
              <a:extLst>
                <a:ext uri="{FF2B5EF4-FFF2-40B4-BE49-F238E27FC236}">
                  <a16:creationId xmlns:a16="http://schemas.microsoft.com/office/drawing/2014/main" id="{A7898D2A-97A3-CF47-99F7-89E6716850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9160"/>
              <a:ext cx="6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36" name="Line 14">
              <a:extLst>
                <a:ext uri="{FF2B5EF4-FFF2-40B4-BE49-F238E27FC236}">
                  <a16:creationId xmlns:a16="http://schemas.microsoft.com/office/drawing/2014/main" id="{53E0B434-1799-714F-816E-F6F29C878C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916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37" name="Line 15">
              <a:extLst>
                <a:ext uri="{FF2B5EF4-FFF2-40B4-BE49-F238E27FC236}">
                  <a16:creationId xmlns:a16="http://schemas.microsoft.com/office/drawing/2014/main" id="{D9C73E80-0BE7-D140-A281-D5DCE1350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890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38" name="Line 16">
              <a:extLst>
                <a:ext uri="{FF2B5EF4-FFF2-40B4-BE49-F238E27FC236}">
                  <a16:creationId xmlns:a16="http://schemas.microsoft.com/office/drawing/2014/main" id="{766BE17A-5380-C649-A493-C58E14D40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916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39" name="Line 17">
              <a:extLst>
                <a:ext uri="{FF2B5EF4-FFF2-40B4-BE49-F238E27FC236}">
                  <a16:creationId xmlns:a16="http://schemas.microsoft.com/office/drawing/2014/main" id="{6FF086D7-B425-3942-8BC7-2475EF6FA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2" y="916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0" name="Line 18">
              <a:extLst>
                <a:ext uri="{FF2B5EF4-FFF2-40B4-BE49-F238E27FC236}">
                  <a16:creationId xmlns:a16="http://schemas.microsoft.com/office/drawing/2014/main" id="{54B340E4-2E14-E042-B833-F538714EC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16" y="916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1" name="Line 19">
              <a:extLst>
                <a:ext uri="{FF2B5EF4-FFF2-40B4-BE49-F238E27FC236}">
                  <a16:creationId xmlns:a16="http://schemas.microsoft.com/office/drawing/2014/main" id="{F40DD84F-6D05-1647-A4A0-FD5E23A6A3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28" y="10196"/>
              <a:ext cx="288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2" name="Line 20">
              <a:extLst>
                <a:ext uri="{FF2B5EF4-FFF2-40B4-BE49-F238E27FC236}">
                  <a16:creationId xmlns:a16="http://schemas.microsoft.com/office/drawing/2014/main" id="{4CAB3540-A60B-1842-BA72-FBD9700C1C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24" y="10196"/>
              <a:ext cx="2592" cy="15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3" name="Line 21">
              <a:extLst>
                <a:ext uri="{FF2B5EF4-FFF2-40B4-BE49-F238E27FC236}">
                  <a16:creationId xmlns:a16="http://schemas.microsoft.com/office/drawing/2014/main" id="{8BD10236-AB44-CD46-9751-379D03A63A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0196"/>
              <a:ext cx="5616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4" name="Line 22">
              <a:extLst>
                <a:ext uri="{FF2B5EF4-FFF2-40B4-BE49-F238E27FC236}">
                  <a16:creationId xmlns:a16="http://schemas.microsoft.com/office/drawing/2014/main" id="{C9D7F931-EEBA-C247-AEBE-CF48490AC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2" y="10196"/>
              <a:ext cx="2016" cy="15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5" name="Line 23">
              <a:extLst>
                <a:ext uri="{FF2B5EF4-FFF2-40B4-BE49-F238E27FC236}">
                  <a16:creationId xmlns:a16="http://schemas.microsoft.com/office/drawing/2014/main" id="{BE32D9AB-37A0-C64D-8DDF-FFDD35730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0196"/>
              <a:ext cx="1872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646" name="Line 24">
              <a:extLst>
                <a:ext uri="{FF2B5EF4-FFF2-40B4-BE49-F238E27FC236}">
                  <a16:creationId xmlns:a16="http://schemas.microsoft.com/office/drawing/2014/main" id="{210BF859-773A-BB4C-818B-E4B9273C0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4" y="10137"/>
              <a:ext cx="1096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132118581"/>
      </p:ext>
    </p:extLst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C1CD366F-5D26-4148-826F-7BFCED53F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47588"/>
            <a:ext cx="6375797" cy="53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5220" bIns="0" anchor="ctr">
            <a:spAutoFit/>
          </a:bodyPr>
          <a:lstStyle/>
          <a:p>
            <a:pPr>
              <a:tabLst>
                <a:tab pos="685800" algn="l"/>
              </a:tabLst>
              <a:defRPr/>
            </a:pPr>
            <a:r>
              <a:rPr lang="id-ID" sz="1800" b="1" dirty="0">
                <a:latin typeface="Cambria" pitchFamily="18" charset="0"/>
                <a:cs typeface="Times New Roman" pitchFamily="18" charset="0"/>
              </a:rPr>
              <a:t>Pembagian Kerja dan Penugasan Kerja</a:t>
            </a:r>
            <a:endParaRPr lang="en-US" sz="1800" b="1" dirty="0">
              <a:latin typeface="Cambria" pitchFamily="18" charset="0"/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  <a:defRPr/>
            </a:pPr>
            <a:endParaRPr lang="id-ID" sz="1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indent="-342900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r>
              <a:rPr lang="en-US" sz="18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Delegasi</a:t>
            </a:r>
            <a:r>
              <a:rPr lang="en-US" sz="1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d-ID" sz="1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adalah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proses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dimana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individu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atau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kelompok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memindahkan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kepada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individu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atau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kelompok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lain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tugas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menjalankan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aksi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tertentu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sekaligus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mengambil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keputusan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tertentu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id-ID" sz="1800" dirty="0">
              <a:cs typeface="Arial" pitchFamily="34" charset="0"/>
            </a:endParaRPr>
          </a:p>
          <a:p>
            <a:pPr marL="332185" indent="-332185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r>
              <a:rPr lang="id-ID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elegasi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dapat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dinyatakan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secara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ringkas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sebagai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suatu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proses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dimana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seorang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manajer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:</a:t>
            </a:r>
            <a:endParaRPr lang="id-ID" sz="1800" dirty="0">
              <a:cs typeface="Arial" pitchFamily="34" charset="0"/>
            </a:endParaRPr>
          </a:p>
          <a:p>
            <a:pPr marL="541735" lvl="1" indent="-198835" algn="just" eaLnBrk="0" hangingPunct="0">
              <a:buFont typeface="Arial" pitchFamily="34" charset="0"/>
              <a:buChar char="•"/>
              <a:tabLst>
                <a:tab pos="541735" algn="l"/>
              </a:tabLst>
              <a:defRPr/>
            </a:pPr>
            <a:r>
              <a:rPr lang="id-ID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enyerahkan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tugas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kepada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bawahannya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id-ID" sz="1800" dirty="0">
              <a:cs typeface="Arial" pitchFamily="34" charset="0"/>
            </a:endParaRPr>
          </a:p>
          <a:p>
            <a:pPr marL="541735" lvl="1" indent="-198835" algn="just" eaLnBrk="0" hangingPunct="0">
              <a:buFont typeface="Arial" pitchFamily="34" charset="0"/>
              <a:buChar char="•"/>
              <a:tabLst>
                <a:tab pos="541735" algn="l"/>
              </a:tabLst>
              <a:defRPr/>
            </a:pP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Memberi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mereka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wewenang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membuat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komitmen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sampai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batas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yang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dianggap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perlu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d-ID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memungkinkan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tugas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dikerjakan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id-ID" sz="1800" dirty="0">
              <a:cs typeface="Arial" pitchFamily="34" charset="0"/>
            </a:endParaRPr>
          </a:p>
          <a:p>
            <a:pPr marL="541735" lvl="1" indent="-198835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Menciptakan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kewajiban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pada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pihak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setiap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bawahan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melaksanakan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pekerjaan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secara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memuaskan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id-ID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id-ID" sz="1125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lvl="1" algn="just" eaLnBrk="0" hangingPunct="0">
              <a:buFont typeface="Arial" pitchFamily="34" charset="0"/>
              <a:buChar char="•"/>
              <a:tabLst>
                <a:tab pos="685800" algn="l"/>
              </a:tabLst>
              <a:defRPr/>
            </a:pPr>
            <a:endParaRPr lang="en-US" sz="1125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04383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F9349-B511-D84D-8EA9-3D9973B9B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714" y="1896533"/>
            <a:ext cx="6886800" cy="847666"/>
          </a:xfrm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8000" dirty="0"/>
              <a:t>TERIMA KASIH </a:t>
            </a:r>
          </a:p>
        </p:txBody>
      </p:sp>
    </p:spTree>
    <p:extLst>
      <p:ext uri="{BB962C8B-B14F-4D97-AF65-F5344CB8AC3E}">
        <p14:creationId xmlns:p14="http://schemas.microsoft.com/office/powerpoint/2010/main" val="245063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BF87FC6F-3E32-DE4F-83D2-88FA8EB88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321469"/>
            <a:ext cx="6172200" cy="4421981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b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Fungsi Pe</a:t>
            </a:r>
            <a:r>
              <a:rPr lang="id-ID" altLang="en-US" b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b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</a:t>
            </a:r>
            <a:r>
              <a:rPr lang="id-ID" altLang="en-US" b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org</a:t>
            </a:r>
            <a:r>
              <a:rPr lang="en-US" altLang="en-US" b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anisasian</a:t>
            </a:r>
          </a:p>
          <a:p>
            <a:pPr marL="0" indent="0" algn="just">
              <a:buNone/>
            </a:pPr>
            <a:r>
              <a:rPr lang="en-US" altLang="en-US" sz="2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 dalam menentukan macam – macam kegiatan beserta jumlah kegiatan yang dibutuhkan untuk mencapai tujuan perusahaan maupun pengelompokan kegiatan – kegiatan beserta orang – orangnya yang sesuai dengan kegiatannya disertai adanya </a:t>
            </a:r>
            <a:r>
              <a:rPr lang="en-US" altLang="en-US" sz="2100" b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id-ID" altLang="en-US" sz="2100" b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100" b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delegasian wewenang</a:t>
            </a:r>
            <a:r>
              <a:rPr lang="en-US" altLang="en-US" sz="2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altLang="en-US" sz="2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 empat bagian penting yang perlu diketahui dalam pengorganisasian, yaitu :</a:t>
            </a:r>
            <a:endParaRPr lang="id-ID" altLang="en-US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id-ID" altLang="en-US" i="1"/>
              <a:t>    </a:t>
            </a:r>
            <a:r>
              <a:rPr lang="en-US" altLang="en-US" i="1"/>
              <a:t>Staffing</a:t>
            </a:r>
            <a:endParaRPr lang="id-ID" altLang="en-US" i="1"/>
          </a:p>
          <a:p>
            <a:pPr marL="342900" lvl="1" indent="-342900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id-ID" altLang="en-US" i="1"/>
              <a:t>    </a:t>
            </a:r>
            <a:r>
              <a:rPr lang="en-US" altLang="en-US" i="1"/>
              <a:t>Delegation of Authority</a:t>
            </a:r>
            <a:endParaRPr lang="id-ID" altLang="en-US" i="1"/>
          </a:p>
          <a:p>
            <a:pPr marL="342900" lvl="1" indent="-342900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id-ID" altLang="en-US" i="1"/>
              <a:t>    </a:t>
            </a:r>
            <a:r>
              <a:rPr lang="en-US" altLang="en-US" i="1"/>
              <a:t>Departementasi</a:t>
            </a:r>
            <a:endParaRPr lang="id-ID" altLang="en-US" i="1"/>
          </a:p>
          <a:p>
            <a:pPr marL="342900" lvl="1" indent="-342900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id-ID" altLang="en-US" i="1"/>
              <a:t>    </a:t>
            </a:r>
            <a:r>
              <a:rPr lang="en-US" altLang="en-US" i="1"/>
              <a:t>Personalia</a:t>
            </a:r>
            <a:endParaRPr lang="id-ID" altLang="en-US" i="1"/>
          </a:p>
          <a:p>
            <a:pPr marL="0" indent="0" algn="just">
              <a:buNone/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18414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CFD233DC-22A2-8641-B82C-B2B460D53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428625"/>
            <a:ext cx="6172200" cy="3321844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 2" pitchFamily="2" charset="2"/>
              <a:buNone/>
            </a:pPr>
            <a:r>
              <a:rPr lang="id-ID" altLang="en-US" sz="1800" b="1"/>
              <a:t> </a:t>
            </a:r>
            <a:r>
              <a:rPr lang="en-US" altLang="en-US" sz="2100" b="1">
                <a:solidFill>
                  <a:srgbClr val="FFC000"/>
                </a:solidFill>
              </a:rPr>
              <a:t>Tujuan mengorganisasi </a:t>
            </a:r>
            <a:endParaRPr lang="id-ID" altLang="en-US" sz="2100" b="1">
              <a:solidFill>
                <a:srgbClr val="FFC000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 2" pitchFamily="2" charset="2"/>
              <a:buNone/>
            </a:pPr>
            <a:endParaRPr lang="id-ID" altLang="en-US" sz="2100" b="1">
              <a:solidFill>
                <a:srgbClr val="FFC0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id-ID" altLang="en-US" sz="2100"/>
          </a:p>
          <a:p>
            <a:pPr marL="600075" lvl="1" indent="-257175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 sz="2100"/>
              <a:t>mempermudah melaksanakan tugas.</a:t>
            </a:r>
            <a:endParaRPr lang="id-ID" altLang="en-US" sz="2100"/>
          </a:p>
          <a:p>
            <a:pPr marL="600075" lvl="1" indent="-257175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 sz="2100"/>
              <a:t>mempermudah pimpinan untuk mengawasi bawahan</a:t>
            </a:r>
            <a:endParaRPr lang="id-ID" altLang="en-US" sz="2100"/>
          </a:p>
          <a:p>
            <a:pPr marL="600075" lvl="1" indent="-257175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 sz="2100"/>
              <a:t>Agar tertuju pada tujuan tertentu</a:t>
            </a:r>
            <a:endParaRPr lang="id-ID" altLang="en-US" sz="2100"/>
          </a:p>
          <a:p>
            <a:pPr marL="600075" lvl="1" indent="-257175" algn="just">
              <a:spcBef>
                <a:spcPct val="0"/>
              </a:spcBef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 sz="2100"/>
              <a:t>untuk dapat menentukan orang yang dibutuhkan untuk menjabat tugas-tugas yang sudah dibagi-bagi</a:t>
            </a:r>
            <a:endParaRPr lang="id-ID" altLang="en-US" sz="2100"/>
          </a:p>
          <a:p>
            <a:pPr eaLnBrk="1" hangingPunct="1">
              <a:buClr>
                <a:srgbClr val="FFC000"/>
              </a:buClr>
            </a:pPr>
            <a:endParaRPr lang="id-ID" altLang="en-US" sz="2100"/>
          </a:p>
        </p:txBody>
      </p:sp>
    </p:spTree>
    <p:extLst>
      <p:ext uri="{BB962C8B-B14F-4D97-AF65-F5344CB8AC3E}">
        <p14:creationId xmlns:p14="http://schemas.microsoft.com/office/powerpoint/2010/main" val="251009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BC9FC0A-82A6-3D4E-AB56-FE8294515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482203"/>
            <a:ext cx="6172200" cy="4261247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Cambria" panose="02040503050406030204" pitchFamily="18" charset="0"/>
                <a:cs typeface="Times New Roman" panose="02020603050405020304" pitchFamily="18" charset="0"/>
              </a:rPr>
              <a:t>Unsur-unsur organisasi</a:t>
            </a:r>
            <a:endParaRPr lang="id-ID" altLang="en-US" b="1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Manusia,</a:t>
            </a:r>
            <a:endParaRPr lang="id-ID" altLang="en-US">
              <a:cs typeface="Arial" panose="020B0604020202020204" pitchFamily="34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Tempat kedudukan,</a:t>
            </a:r>
            <a:endParaRPr lang="id-ID" altLang="en-US">
              <a:cs typeface="Arial" panose="020B0604020202020204" pitchFamily="34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Tujuan,</a:t>
            </a:r>
            <a:endParaRPr lang="id-ID" altLang="en-US">
              <a:cs typeface="Arial" panose="020B0604020202020204" pitchFamily="34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Pekerjaan,</a:t>
            </a:r>
            <a:endParaRPr lang="id-ID" altLang="en-US">
              <a:cs typeface="Arial" panose="020B0604020202020204" pitchFamily="34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Struktur,</a:t>
            </a:r>
            <a:endParaRPr lang="id-ID" altLang="en-US">
              <a:cs typeface="Arial" panose="020B0604020202020204" pitchFamily="34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Teknologi,</a:t>
            </a:r>
            <a:endParaRPr lang="id-ID" altLang="en-US">
              <a:cs typeface="Arial" panose="020B0604020202020204" pitchFamily="34" charset="0"/>
            </a:endParaRPr>
          </a:p>
          <a:p>
            <a:pPr marL="600075" lvl="1" indent="-257175" algn="just">
              <a:buClr>
                <a:srgbClr val="FFC000"/>
              </a:buClr>
              <a:buFont typeface="Verdana" panose="020B0604030504040204" pitchFamily="34" charset="0"/>
              <a:buAutoNum type="arabicPeriod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Lingkungan yang mendukung.</a:t>
            </a:r>
            <a:endParaRPr lang="id-ID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0075" lvl="1" indent="-257175" algn="just"/>
            <a:endParaRPr lang="id-ID" altLang="en-US" sz="150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4649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C878842B-61EE-954C-AD08-6E2D0264B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71051"/>
            <a:ext cx="6643688" cy="74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5220" bIns="0" anchor="ctr">
            <a:spAutoFit/>
          </a:bodyPr>
          <a:lstStyle/>
          <a:p>
            <a:pPr algn="just">
              <a:tabLst>
                <a:tab pos="338138" algn="l"/>
                <a:tab pos="1552575" algn="l"/>
                <a:tab pos="3328988" algn="l"/>
              </a:tabLst>
              <a:defRPr/>
            </a:pPr>
            <a:r>
              <a:rPr lang="id-ID" sz="1050" b="1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id-ID" sz="15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257175" indent="-257175" algn="just" eaLnBrk="0" hangingPunct="0">
              <a:tabLst>
                <a:tab pos="338138" algn="l"/>
                <a:tab pos="1552575" algn="l"/>
                <a:tab pos="3328988" algn="l"/>
              </a:tabLst>
              <a:defRPr/>
            </a:pPr>
            <a:r>
              <a:rPr lang="id-ID" sz="18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en-US" sz="1800" b="1" dirty="0" err="1">
                <a:latin typeface="+mn-lt"/>
              </a:rPr>
              <a:t>Proses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Pengorganisasian</a:t>
            </a:r>
            <a:endParaRPr lang="id-ID" sz="1800" b="1" dirty="0">
              <a:latin typeface="+mn-lt"/>
            </a:endParaRPr>
          </a:p>
          <a:p>
            <a:pPr marL="257175" indent="-257175" algn="just">
              <a:buFont typeface="+mj-lt"/>
              <a:buAutoNum type="arabicPeriod"/>
              <a:defRPr/>
            </a:pPr>
            <a:r>
              <a:rPr lang="en-US" sz="1800" dirty="0" err="1">
                <a:latin typeface="+mn-lt"/>
              </a:rPr>
              <a:t>Merinci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seluruh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pekerjaan</a:t>
            </a:r>
            <a:r>
              <a:rPr lang="en-US" sz="1800" dirty="0">
                <a:latin typeface="+mn-lt"/>
              </a:rPr>
              <a:t> yang </a:t>
            </a:r>
            <a:r>
              <a:rPr lang="en-US" sz="1800" dirty="0" err="1">
                <a:latin typeface="+mn-lt"/>
              </a:rPr>
              <a:t>harus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dilaksanakan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untuk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mencapai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tujuan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organisasi</a:t>
            </a:r>
            <a:endParaRPr lang="id-ID" sz="1800" dirty="0">
              <a:latin typeface="+mn-lt"/>
            </a:endParaRPr>
          </a:p>
          <a:p>
            <a:pPr marL="257175" indent="-257175" algn="just">
              <a:buFont typeface="+mj-lt"/>
              <a:buAutoNum type="arabicPeriod"/>
              <a:defRPr/>
            </a:pPr>
            <a:r>
              <a:rPr lang="en-US" sz="1800" dirty="0" err="1">
                <a:latin typeface="+mn-lt"/>
              </a:rPr>
              <a:t>Membagi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beban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kerja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dalam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kegiatan</a:t>
            </a:r>
            <a:r>
              <a:rPr lang="en-US" sz="1800" dirty="0">
                <a:latin typeface="+mn-lt"/>
              </a:rPr>
              <a:t> – </a:t>
            </a:r>
            <a:r>
              <a:rPr lang="en-US" sz="1800" dirty="0" err="1">
                <a:latin typeface="+mn-lt"/>
              </a:rPr>
              <a:t>kegiatan</a:t>
            </a:r>
            <a:r>
              <a:rPr lang="en-US" sz="1800" dirty="0">
                <a:latin typeface="+mn-lt"/>
              </a:rPr>
              <a:t> yang </a:t>
            </a:r>
            <a:r>
              <a:rPr lang="en-US" sz="1800" dirty="0" err="1">
                <a:latin typeface="+mn-lt"/>
              </a:rPr>
              <a:t>secara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logis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memadai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dapat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dilakukan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oleh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seseorang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atau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oleh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kelompok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orang</a:t>
            </a:r>
            <a:endParaRPr lang="id-ID" sz="1800" dirty="0">
              <a:latin typeface="+mn-lt"/>
            </a:endParaRPr>
          </a:p>
          <a:p>
            <a:pPr marL="257175" indent="-257175" algn="just">
              <a:buFont typeface="+mj-lt"/>
              <a:buAutoNum type="arabicPeriod"/>
              <a:defRPr/>
            </a:pPr>
            <a:r>
              <a:rPr lang="en-US" sz="1800" dirty="0" err="1">
                <a:latin typeface="+mn-lt"/>
              </a:rPr>
              <a:t>Mengkombinasikan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pekerjaan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anggota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perusahaan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dengan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cara</a:t>
            </a:r>
            <a:r>
              <a:rPr lang="en-US" sz="1800" dirty="0">
                <a:latin typeface="+mn-lt"/>
              </a:rPr>
              <a:t> yang </a:t>
            </a:r>
            <a:r>
              <a:rPr lang="en-US" sz="1800" dirty="0" err="1">
                <a:latin typeface="+mn-lt"/>
              </a:rPr>
              <a:t>logis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efisien</a:t>
            </a:r>
            <a:endParaRPr lang="id-ID" sz="1800" dirty="0">
              <a:latin typeface="+mn-lt"/>
            </a:endParaRPr>
          </a:p>
          <a:p>
            <a:pPr marL="257175" indent="-257175" algn="just">
              <a:buFont typeface="+mj-lt"/>
              <a:buAutoNum type="arabicPeriod"/>
              <a:defRPr/>
            </a:pPr>
            <a:r>
              <a:rPr lang="en-US" sz="1800" dirty="0" err="1">
                <a:latin typeface="+mn-lt"/>
              </a:rPr>
              <a:t>Penetapan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mekanisme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untuk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mengkoordinasi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pekerjaan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anggota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organisasi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dalam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satu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kesatuan</a:t>
            </a:r>
            <a:r>
              <a:rPr lang="en-US" sz="1800" dirty="0">
                <a:latin typeface="+mn-lt"/>
              </a:rPr>
              <a:t> yang </a:t>
            </a:r>
            <a:r>
              <a:rPr lang="en-US" sz="1800" dirty="0" err="1">
                <a:latin typeface="+mn-lt"/>
              </a:rPr>
              <a:t>harmonis</a:t>
            </a:r>
            <a:endParaRPr lang="id-ID" sz="1800" dirty="0">
              <a:latin typeface="+mn-lt"/>
            </a:endParaRPr>
          </a:p>
          <a:p>
            <a:pPr marL="257175" indent="-257175" algn="just">
              <a:buFont typeface="+mj-lt"/>
              <a:buAutoNum type="arabicPeriod"/>
              <a:defRPr/>
            </a:pPr>
            <a:r>
              <a:rPr lang="en-US" sz="1800" dirty="0" err="1">
                <a:latin typeface="+mn-lt"/>
              </a:rPr>
              <a:t>Memantau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efektifitas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organisasi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mengambil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langkah</a:t>
            </a:r>
            <a:r>
              <a:rPr lang="en-US" sz="1800" dirty="0">
                <a:latin typeface="+mn-lt"/>
              </a:rPr>
              <a:t> – </a:t>
            </a:r>
            <a:r>
              <a:rPr lang="en-US" sz="1800" dirty="0" err="1">
                <a:latin typeface="+mn-lt"/>
              </a:rPr>
              <a:t>langkah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penyesuaian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untuk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mempertahankan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atau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meningkatkan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efektifitas</a:t>
            </a:r>
            <a:r>
              <a:rPr lang="en-US" sz="1800" dirty="0">
                <a:latin typeface="+mn-lt"/>
              </a:rPr>
              <a:t>.</a:t>
            </a:r>
            <a:endParaRPr lang="id-ID" sz="1800" dirty="0">
              <a:latin typeface="+mn-lt"/>
            </a:endParaRPr>
          </a:p>
          <a:p>
            <a:pPr marL="257175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18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id-ID" sz="900" dirty="0">
              <a:latin typeface="Calibri" pitchFamily="34" charset="0"/>
              <a:cs typeface="Times New Roman" pitchFamily="18" charset="0"/>
            </a:endParaRPr>
          </a:p>
          <a:p>
            <a:pPr marL="600075" lvl="1" indent="-257175" algn="just" eaLnBrk="0" hangingPunct="0">
              <a:buFont typeface="+mj-lt"/>
              <a:buAutoNum type="arabicPeriod"/>
              <a:tabLst>
                <a:tab pos="338138" algn="l"/>
                <a:tab pos="1552575" algn="l"/>
                <a:tab pos="3328988" algn="l"/>
              </a:tabLst>
              <a:defRPr/>
            </a:pPr>
            <a:endParaRPr lang="en-US" sz="105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4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321AAA-A708-274A-AE14-24B1E7CBF070}"/>
              </a:ext>
            </a:extLst>
          </p:cNvPr>
          <p:cNvSpPr/>
          <p:nvPr/>
        </p:nvSpPr>
        <p:spPr>
          <a:xfrm>
            <a:off x="1518048" y="214313"/>
            <a:ext cx="6322219" cy="55630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sz="1800" b="1" dirty="0" err="1">
                <a:latin typeface="+mn-lt"/>
              </a:rPr>
              <a:t>Macam-Macam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Organisasi</a:t>
            </a:r>
            <a:endParaRPr lang="id-ID" sz="1800" b="1" dirty="0">
              <a:latin typeface="+mn-lt"/>
            </a:endParaRPr>
          </a:p>
          <a:p>
            <a:pPr>
              <a:defRPr/>
            </a:pPr>
            <a:endParaRPr lang="id-ID" sz="1800" dirty="0">
              <a:latin typeface="+mn-lt"/>
            </a:endParaRPr>
          </a:p>
          <a:p>
            <a:pPr marL="257175" indent="-257175">
              <a:defRPr/>
            </a:pPr>
            <a:r>
              <a:rPr lang="en-US" sz="1800" b="1" dirty="0">
                <a:latin typeface="+mn-lt"/>
              </a:rPr>
              <a:t>1. </a:t>
            </a:r>
            <a:r>
              <a:rPr lang="en-US" sz="1800" b="1" dirty="0" err="1">
                <a:latin typeface="+mn-lt"/>
              </a:rPr>
              <a:t>Berdasarkan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proses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pembentukannya</a:t>
            </a:r>
            <a:endParaRPr lang="id-ID" sz="1800" b="1" dirty="0">
              <a:latin typeface="+mn-lt"/>
            </a:endParaRPr>
          </a:p>
          <a:p>
            <a:pPr marL="257175" indent="-257175">
              <a:defRPr/>
            </a:pPr>
            <a:r>
              <a:rPr lang="en-US" sz="1800" dirty="0">
                <a:latin typeface="+mn-lt"/>
              </a:rPr>
              <a:t>	</a:t>
            </a:r>
            <a:r>
              <a:rPr lang="id-ID" sz="1800" dirty="0">
                <a:latin typeface="+mn-lt"/>
              </a:rPr>
              <a:t>a. Organisasi formal</a:t>
            </a:r>
          </a:p>
          <a:p>
            <a:pPr marL="257175" indent="-257175">
              <a:defRPr/>
            </a:pPr>
            <a:r>
              <a:rPr lang="id-ID" sz="1800" dirty="0">
                <a:latin typeface="+mn-lt"/>
              </a:rPr>
              <a:t>     b. Organisasi informal</a:t>
            </a:r>
          </a:p>
          <a:p>
            <a:pPr marL="257175" indent="-257175">
              <a:defRPr/>
            </a:pPr>
            <a:r>
              <a:rPr lang="en-US" sz="1800" b="1" dirty="0">
                <a:latin typeface="+mn-lt"/>
              </a:rPr>
              <a:t>2.</a:t>
            </a:r>
            <a:r>
              <a:rPr lang="id-ID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Berdasarkan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kaitan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hubungannya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dengan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pemerintah</a:t>
            </a:r>
            <a:endParaRPr lang="id-ID" sz="1800" b="1" dirty="0">
              <a:latin typeface="+mn-lt"/>
            </a:endParaRPr>
          </a:p>
          <a:p>
            <a:pPr lvl="2">
              <a:tabLst>
                <a:tab pos="44054" algn="l"/>
              </a:tabLst>
              <a:defRPr/>
            </a:pPr>
            <a:r>
              <a:rPr lang="id-ID" sz="18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a</a:t>
            </a:r>
            <a:r>
              <a:rPr lang="id-ID" sz="1800" dirty="0">
                <a:latin typeface="+mn-lt"/>
              </a:rPr>
              <a:t>. Organisasi resmi</a:t>
            </a:r>
          </a:p>
          <a:p>
            <a:pPr marL="257175" lvl="2" indent="-257175">
              <a:defRPr/>
            </a:pPr>
            <a:r>
              <a:rPr lang="id-ID" sz="1800" dirty="0">
                <a:latin typeface="+mn-lt"/>
              </a:rPr>
              <a:t> 	</a:t>
            </a:r>
            <a:r>
              <a:rPr lang="en-US" sz="1800" dirty="0">
                <a:latin typeface="+mn-lt"/>
              </a:rPr>
              <a:t>b</a:t>
            </a:r>
            <a:r>
              <a:rPr lang="id-ID" sz="1800" dirty="0">
                <a:latin typeface="+mn-lt"/>
              </a:rPr>
              <a:t>. Organisasi tidak resmi</a:t>
            </a:r>
          </a:p>
          <a:p>
            <a:pPr marL="257175" lvl="2" indent="-257175">
              <a:defRPr/>
            </a:pPr>
            <a:r>
              <a:rPr lang="id-ID" sz="1800" dirty="0">
                <a:latin typeface="+mn-lt"/>
              </a:rPr>
              <a:t>3. </a:t>
            </a:r>
            <a:r>
              <a:rPr lang="id-ID" sz="1800" b="1" dirty="0">
                <a:latin typeface="+mn-lt"/>
              </a:rPr>
              <a:t>Berdasarkan skala (ukuran) besar kecilnya</a:t>
            </a:r>
          </a:p>
          <a:p>
            <a:pPr marL="257175" lvl="2" indent="-257175">
              <a:defRPr/>
            </a:pPr>
            <a:r>
              <a:rPr lang="en-US" sz="1800" dirty="0">
                <a:latin typeface="+mn-lt"/>
              </a:rPr>
              <a:t> 	</a:t>
            </a:r>
            <a:r>
              <a:rPr lang="id-ID" sz="1800" dirty="0">
                <a:latin typeface="+mn-lt"/>
              </a:rPr>
              <a:t>a. Organisasi besar,</a:t>
            </a:r>
          </a:p>
          <a:p>
            <a:pPr>
              <a:defRPr/>
            </a:pPr>
            <a:r>
              <a:rPr lang="id-ID" sz="1800" dirty="0">
                <a:latin typeface="+mn-lt"/>
              </a:rPr>
              <a:t>    b. Organisasi sedang (menengah),</a:t>
            </a:r>
          </a:p>
          <a:p>
            <a:pPr>
              <a:defRPr/>
            </a:pPr>
            <a:r>
              <a:rPr lang="id-ID" sz="1800" dirty="0">
                <a:latin typeface="+mn-lt"/>
              </a:rPr>
              <a:t>    c. Organisasi kecil.</a:t>
            </a:r>
          </a:p>
          <a:p>
            <a:pPr marL="257175" lvl="2" indent="-257175">
              <a:defRPr/>
            </a:pPr>
            <a:r>
              <a:rPr lang="id-ID" sz="1800" dirty="0">
                <a:latin typeface="+mn-lt"/>
              </a:rPr>
              <a:t>4</a:t>
            </a:r>
            <a:r>
              <a:rPr lang="id-ID" sz="1800" b="1" dirty="0">
                <a:latin typeface="+mn-lt"/>
              </a:rPr>
              <a:t>. Berdasarkan tujuannya</a:t>
            </a:r>
          </a:p>
          <a:p>
            <a:pPr marL="257175" lvl="2" indent="-257175">
              <a:defRPr/>
            </a:pPr>
            <a:r>
              <a:rPr lang="id-ID" sz="1800" dirty="0">
                <a:latin typeface="+mn-lt"/>
              </a:rPr>
              <a:t>    a. organisasi sosial </a:t>
            </a:r>
          </a:p>
          <a:p>
            <a:pPr marL="257175" lvl="2" indent="-257175">
              <a:defRPr/>
            </a:pPr>
            <a:r>
              <a:rPr lang="id-ID" sz="1800" dirty="0">
                <a:latin typeface="+mn-lt"/>
              </a:rPr>
              <a:t>	b. organisasi perusahaan</a:t>
            </a:r>
          </a:p>
          <a:p>
            <a:pPr marL="257175" lvl="2" indent="-257175">
              <a:defRPr/>
            </a:pPr>
            <a:endParaRPr lang="en-US" sz="1800" dirty="0">
              <a:latin typeface="+mn-lt"/>
            </a:endParaRPr>
          </a:p>
          <a:p>
            <a:pPr marL="257175" lvl="2" indent="-257175">
              <a:defRPr/>
            </a:pPr>
            <a:endParaRPr lang="id-ID" sz="1800" dirty="0">
              <a:solidFill>
                <a:schemeClr val="bg1"/>
              </a:solidFill>
              <a:latin typeface="+mn-lt"/>
            </a:endParaRPr>
          </a:p>
          <a:p>
            <a:pPr marL="257175" lvl="2" indent="-257175">
              <a:defRPr/>
            </a:pPr>
            <a:endParaRPr lang="id-ID" sz="1800" dirty="0">
              <a:solidFill>
                <a:schemeClr val="bg1"/>
              </a:solidFill>
              <a:latin typeface="+mn-lt"/>
            </a:endParaRPr>
          </a:p>
          <a:p>
            <a:pPr marL="257175" lvl="2" indent="-257175">
              <a:defRPr/>
            </a:pPr>
            <a:endParaRPr lang="id-ID" sz="1050" b="1" dirty="0">
              <a:solidFill>
                <a:schemeClr val="bg1"/>
              </a:solidFill>
              <a:latin typeface="+mn-lt"/>
            </a:endParaRPr>
          </a:p>
          <a:p>
            <a:pPr marL="257175" indent="-257175">
              <a:defRPr/>
            </a:pPr>
            <a:endParaRPr lang="id-ID" sz="105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0588754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FEAA36C8-22A2-5B4F-AE66-0849526FB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1" y="34488"/>
            <a:ext cx="8424332" cy="505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40393" tIns="95220" bIns="0" anchor="ctr">
            <a:spAutoFit/>
          </a:bodyPr>
          <a:lstStyle/>
          <a:p>
            <a:pPr lvl="2" algn="just" eaLnBrk="0" hangingPunct="0">
              <a:defRPr/>
            </a:pPr>
            <a:r>
              <a:rPr lang="en-US" sz="12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lang="id-ID" sz="1200" b="1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id-ID" sz="1200" b="1" dirty="0" bmk="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erdasarkan organization chart-nya</a:t>
            </a:r>
            <a:endParaRPr lang="en-US" sz="1200" b="1" dirty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386954" lvl="2" indent="-209550" algn="just" eaLnBrk="0" hangingPunct="0">
              <a:buFontTx/>
              <a:buAutoNum type="arabicPeriod"/>
              <a:defRPr/>
            </a:pPr>
            <a:r>
              <a:rPr lang="id-ID" sz="1200" dirty="0">
                <a:latin typeface="Calibri" pitchFamily="34" charset="0"/>
                <a:ea typeface="Calibri" pitchFamily="34" charset="0"/>
                <a:cs typeface="Arial" pitchFamily="34" charset="0"/>
              </a:rPr>
              <a:t>Berbentuk sigitiga vertikal </a:t>
            </a:r>
            <a:r>
              <a:rPr lang="en-US" sz="120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1200" dirty="0">
                <a:latin typeface="Calibri" pitchFamily="34" charset="0"/>
                <a:ea typeface="Calibri" pitchFamily="34" charset="0"/>
                <a:cs typeface="Arial" pitchFamily="34" charset="0"/>
              </a:rPr>
              <a:t>  horizontal</a:t>
            </a:r>
          </a:p>
          <a:p>
            <a:pPr algn="ctr">
              <a:defRPr/>
            </a:pPr>
            <a:endParaRPr lang="en-US" sz="1200" b="1" u="sng" dirty="0">
              <a:latin typeface="+mn-lt"/>
            </a:endParaRPr>
          </a:p>
          <a:p>
            <a:pPr algn="r">
              <a:defRPr/>
            </a:pPr>
            <a:r>
              <a:rPr lang="en-US" sz="1200" b="1" dirty="0">
                <a:latin typeface="+mn-lt"/>
              </a:rPr>
              <a:t>STRUKTUR ORGANISASI </a:t>
            </a:r>
            <a:r>
              <a:rPr lang="en-US" sz="1200" b="1" i="1" dirty="0">
                <a:latin typeface="+mn-lt"/>
              </a:rPr>
              <a:t>(ORGANIZATION CHART)</a:t>
            </a:r>
            <a:endParaRPr lang="en-US" sz="1200" dirty="0">
              <a:latin typeface="+mn-lt"/>
            </a:endParaRPr>
          </a:p>
          <a:p>
            <a:pPr algn="r">
              <a:defRPr/>
            </a:pPr>
            <a:r>
              <a:rPr lang="en-US" sz="1200" b="1" dirty="0">
                <a:latin typeface="+mn-lt"/>
              </a:rPr>
              <a:t>BERBENTUK SEGITIGA VERTI</a:t>
            </a:r>
            <a:r>
              <a:rPr lang="en-US" sz="1050" b="1" dirty="0">
                <a:latin typeface="+mn-lt"/>
              </a:rPr>
              <a:t>KAL &amp; HORIZONTAL</a:t>
            </a: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050" b="1" u="sng" dirty="0">
              <a:solidFill>
                <a:schemeClr val="bg1"/>
              </a:solidFill>
              <a:latin typeface="+mn-lt"/>
            </a:endParaRPr>
          </a:p>
          <a:p>
            <a:pPr marL="434579" indent="-257175">
              <a:buFontTx/>
              <a:buAutoNum type="arabicPeriod" startAt="2"/>
              <a:defRPr/>
            </a:pPr>
            <a:endParaRPr lang="id-ID" sz="1200" dirty="0">
              <a:latin typeface="+mn-lt"/>
            </a:endParaRPr>
          </a:p>
          <a:p>
            <a:pPr marL="177404">
              <a:defRPr/>
            </a:pPr>
            <a:endParaRPr lang="id-ID" sz="1200" dirty="0">
              <a:latin typeface="+mn-lt"/>
            </a:endParaRPr>
          </a:p>
          <a:p>
            <a:pPr marL="434579" indent="-257175">
              <a:buFontTx/>
              <a:buAutoNum type="arabicPeriod" startAt="2"/>
              <a:defRPr/>
            </a:pPr>
            <a:r>
              <a:rPr lang="id-ID" sz="1200" dirty="0">
                <a:latin typeface="+mn-lt"/>
              </a:rPr>
              <a:t>Berbentuk lingkaran dan atau setengah lingkaran</a:t>
            </a:r>
            <a:endParaRPr lang="en-US" sz="1200" dirty="0">
              <a:latin typeface="+mn-lt"/>
            </a:endParaRPr>
          </a:p>
          <a:p>
            <a:pPr marL="434579" indent="-257175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7404"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7404">
              <a:defRPr/>
            </a:pP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defRPr/>
            </a:pP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id-ID" sz="1050" b="1" dirty="0">
                <a:solidFill>
                  <a:schemeClr val="bg1"/>
                </a:solidFill>
                <a:latin typeface="+mn-lt"/>
              </a:rPr>
              <a:t>     </a:t>
            </a:r>
            <a:endParaRPr lang="en-US" sz="105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id-ID" sz="1050" b="1" dirty="0">
                <a:latin typeface="+mn-lt"/>
              </a:rPr>
              <a:t>                                                 </a:t>
            </a:r>
            <a:endParaRPr lang="en-US" sz="1050" dirty="0">
              <a:latin typeface="+mn-lt"/>
            </a:endParaRPr>
          </a:p>
          <a:p>
            <a:pPr>
              <a:defRPr/>
            </a:pPr>
            <a:r>
              <a:rPr lang="en-US" sz="1050" b="1" dirty="0">
                <a:latin typeface="+mn-lt"/>
              </a:rPr>
              <a:t> </a:t>
            </a:r>
            <a:endParaRPr lang="en-US" sz="1050" dirty="0">
              <a:latin typeface="+mn-lt"/>
            </a:endParaRPr>
          </a:p>
          <a:p>
            <a:pPr>
              <a:defRPr/>
            </a:pPr>
            <a:r>
              <a:rPr lang="id-ID" sz="1050" b="1" u="sng" dirty="0">
                <a:latin typeface="+mn-lt"/>
              </a:rPr>
              <a:t>                                                                                                          </a:t>
            </a:r>
            <a:endParaRPr lang="en-US" sz="1050" dirty="0">
              <a:latin typeface="+mn-lt"/>
            </a:endParaRPr>
          </a:p>
          <a:p>
            <a:pPr>
              <a:defRPr/>
            </a:pPr>
            <a:r>
              <a:rPr lang="id-ID" sz="1050" dirty="0">
                <a:latin typeface="+mn-lt"/>
              </a:rPr>
              <a:t>                                                                                                                  </a:t>
            </a:r>
            <a:endParaRPr lang="en-US" sz="1050" dirty="0">
              <a:latin typeface="+mn-lt"/>
            </a:endParaRPr>
          </a:p>
          <a:p>
            <a:pPr lvl="2" algn="just" eaLnBrk="0" hangingPunct="0">
              <a:defRPr/>
            </a:pPr>
            <a:endParaRPr lang="id-ID" sz="1050" dirty="0"/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99FD3A63-2497-5C46-A339-44E970E9B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568" y="1252274"/>
            <a:ext cx="4822031" cy="185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>
            <a:extLst>
              <a:ext uri="{FF2B5EF4-FFF2-40B4-BE49-F238E27FC236}">
                <a16:creationId xmlns:a16="http://schemas.microsoft.com/office/drawing/2014/main" id="{0C242DBA-35AB-3042-AD20-CA64F78E6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68278"/>
            <a:ext cx="2007394" cy="161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D8B5CC3D-7952-C64B-97DC-A0C0D65E4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919" y="3368278"/>
            <a:ext cx="1975247" cy="144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65439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E8EBAC7F-0AEF-BC4E-ACB7-15735920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-11340"/>
            <a:ext cx="648295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98847" algn="just">
              <a:defRPr/>
            </a:pPr>
            <a:endParaRPr lang="en-US" sz="12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556022" indent="-257175" algn="just">
              <a:buClr>
                <a:schemeClr val="tx1"/>
              </a:buClr>
              <a:defRPr/>
            </a:pPr>
            <a:r>
              <a:rPr lang="id-ID" sz="1200" dirty="0">
                <a:latin typeface="Calibri" pitchFamily="34" charset="0"/>
                <a:ea typeface="Calibri" pitchFamily="34" charset="0"/>
                <a:cs typeface="Arial" pitchFamily="34" charset="0"/>
              </a:rPr>
              <a:t>3. Berbentuk kerucut vertikal/horizontal</a:t>
            </a:r>
            <a:endParaRPr lang="en-US" sz="12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298847" algn="just">
              <a:defRPr/>
            </a:pPr>
            <a:endParaRPr lang="en-US" sz="12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r>
              <a:rPr lang="en-US" sz="1200" dirty="0">
                <a:latin typeface="+mn-lt"/>
              </a:rPr>
              <a:t>  4. </a:t>
            </a:r>
            <a:r>
              <a:rPr lang="id-ID" sz="1200" dirty="0">
                <a:latin typeface="+mn-lt"/>
              </a:rPr>
              <a:t>Berbentuk bulat telur (oval)</a:t>
            </a:r>
            <a:endParaRPr lang="en-US" sz="1200" dirty="0">
              <a:latin typeface="+mn-lt"/>
            </a:endParaRPr>
          </a:p>
          <a:p>
            <a:pPr marL="254794" algn="just">
              <a:defRPr/>
            </a:pPr>
            <a:endParaRPr lang="en-US" sz="1200" dirty="0">
              <a:latin typeface="+mn-lt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254794" algn="just">
              <a:defRPr/>
            </a:pPr>
            <a:endParaRPr lang="id-ID" sz="1200" dirty="0"/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9A9AD514-5495-9645-BAA6-93E305262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32" y="535782"/>
            <a:ext cx="3764756" cy="155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>
            <a:extLst>
              <a:ext uri="{FF2B5EF4-FFF2-40B4-BE49-F238E27FC236}">
                <a16:creationId xmlns:a16="http://schemas.microsoft.com/office/drawing/2014/main" id="{961EDB67-B271-0247-8275-42F86F8EA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35" y="2946797"/>
            <a:ext cx="27146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120620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Tech Newsletter by Slidesgo">
  <a:themeElements>
    <a:clrScheme name="Simple Light">
      <a:dk1>
        <a:srgbClr val="434343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678</Words>
  <Application>Microsoft Macintosh PowerPoint</Application>
  <PresentationFormat>On-screen Show (16:9)</PresentationFormat>
  <Paragraphs>367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Algerian</vt:lpstr>
      <vt:lpstr>Arial</vt:lpstr>
      <vt:lpstr>Calibri</vt:lpstr>
      <vt:lpstr>Cambria</vt:lpstr>
      <vt:lpstr>Exo 2</vt:lpstr>
      <vt:lpstr>Roboto Condensed Light</vt:lpstr>
      <vt:lpstr>Squada One</vt:lpstr>
      <vt:lpstr>Verdana</vt:lpstr>
      <vt:lpstr>Wingdings 2</vt:lpstr>
      <vt:lpstr>Tech Newsletter by Slidesgo</vt:lpstr>
      <vt:lpstr>Pengorganisasian </vt:lpstr>
      <vt:lpstr>PENGORGANISASIAN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Pengorganisasian </dc:title>
  <cp:lastModifiedBy>29116506 Indra Zulhijayanto</cp:lastModifiedBy>
  <cp:revision>3</cp:revision>
  <dcterms:modified xsi:type="dcterms:W3CDTF">2019-10-21T12:20:01Z</dcterms:modified>
</cp:coreProperties>
</file>